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1"/>
  </p:sldMasterIdLst>
  <p:notesMasterIdLst>
    <p:notesMasterId r:id="rId27"/>
  </p:notesMasterIdLst>
  <p:handoutMasterIdLst>
    <p:handoutMasterId r:id="rId28"/>
  </p:handoutMasterIdLst>
  <p:sldIdLst>
    <p:sldId id="264" r:id="rId2"/>
    <p:sldId id="290" r:id="rId3"/>
    <p:sldId id="325" r:id="rId4"/>
    <p:sldId id="318" r:id="rId5"/>
    <p:sldId id="312" r:id="rId6"/>
    <p:sldId id="326" r:id="rId7"/>
    <p:sldId id="319" r:id="rId8"/>
    <p:sldId id="314" r:id="rId9"/>
    <p:sldId id="327" r:id="rId10"/>
    <p:sldId id="315" r:id="rId11"/>
    <p:sldId id="321" r:id="rId12"/>
    <p:sldId id="328" r:id="rId13"/>
    <p:sldId id="329" r:id="rId14"/>
    <p:sldId id="322" r:id="rId15"/>
    <p:sldId id="334" r:id="rId16"/>
    <p:sldId id="317" r:id="rId17"/>
    <p:sldId id="336" r:id="rId18"/>
    <p:sldId id="335" r:id="rId19"/>
    <p:sldId id="333" r:id="rId20"/>
    <p:sldId id="330" r:id="rId21"/>
    <p:sldId id="337" r:id="rId22"/>
    <p:sldId id="331" r:id="rId23"/>
    <p:sldId id="332" r:id="rId24"/>
    <p:sldId id="303" r:id="rId25"/>
    <p:sldId id="31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0003"/>
    <a:srgbClr val="C6777D"/>
    <a:srgbClr val="2C957F"/>
    <a:srgbClr val="498929"/>
    <a:srgbClr val="D1BF1C"/>
    <a:srgbClr val="D98D1D"/>
    <a:srgbClr val="BD5729"/>
    <a:srgbClr val="347B93"/>
    <a:srgbClr val="204F81"/>
    <a:srgbClr val="B2A7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535"/>
    <p:restoredTop sz="70000"/>
  </p:normalViewPr>
  <p:slideViewPr>
    <p:cSldViewPr snapToGrid="0" snapToObjects="1">
      <p:cViewPr varScale="1">
        <p:scale>
          <a:sx n="87" d="100"/>
          <a:sy n="87" d="100"/>
        </p:scale>
        <p:origin x="656" y="200"/>
      </p:cViewPr>
      <p:guideLst/>
    </p:cSldViewPr>
  </p:slideViewPr>
  <p:notesTextViewPr>
    <p:cViewPr>
      <p:scale>
        <a:sx n="110" d="100"/>
        <a:sy n="110" d="100"/>
      </p:scale>
      <p:origin x="0" y="0"/>
    </p:cViewPr>
  </p:notesTextViewPr>
  <p:notesViewPr>
    <p:cSldViewPr snapToGrid="0" snapToObjects="1">
      <p:cViewPr varScale="1">
        <p:scale>
          <a:sx n="97" d="100"/>
          <a:sy n="97" d="100"/>
        </p:scale>
        <p:origin x="391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C0A1E4B-C56E-B14C-BBD6-934EB8E297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Optimal Aging Center</a:t>
            </a:r>
          </a:p>
          <a:p>
            <a:r>
              <a:rPr lang="en-US" dirty="0"/>
              <a:t>info@optimalagingcenter.com</a:t>
            </a:r>
          </a:p>
        </p:txBody>
      </p:sp>
      <p:sp>
        <p:nvSpPr>
          <p:cNvPr id="5" name="Slide Number Placeholder 4">
            <a:extLst>
              <a:ext uri="{FF2B5EF4-FFF2-40B4-BE49-F238E27FC236}">
                <a16:creationId xmlns:a16="http://schemas.microsoft.com/office/drawing/2014/main" id="{06C7B558-11CE-1940-B001-E50C587927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548034-1D6A-EB4A-88A0-7B892483CCD2}" type="slidenum">
              <a:rPr lang="en-US" smtClean="0"/>
              <a:t>‹#›</a:t>
            </a:fld>
            <a:endParaRPr lang="en-US"/>
          </a:p>
        </p:txBody>
      </p:sp>
    </p:spTree>
    <p:extLst>
      <p:ext uri="{BB962C8B-B14F-4D97-AF65-F5344CB8AC3E}">
        <p14:creationId xmlns:p14="http://schemas.microsoft.com/office/powerpoint/2010/main" val="2634112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E38B10-652B-4449-A567-733960D7CFE1}" type="datetimeFigureOut">
              <a:rPr lang="en-US" smtClean="0"/>
              <a:t>8/3/23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69BE-2BEE-BC47-B2E9-FB2A8030FFF1}" type="slidenum">
              <a:rPr lang="en-US" smtClean="0"/>
              <a:t>‹#›</a:t>
            </a:fld>
            <a:endParaRPr lang="en-US" dirty="0"/>
          </a:p>
        </p:txBody>
      </p:sp>
    </p:spTree>
    <p:extLst>
      <p:ext uri="{BB962C8B-B14F-4D97-AF65-F5344CB8AC3E}">
        <p14:creationId xmlns:p14="http://schemas.microsoft.com/office/powerpoint/2010/main" val="57834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OAC:  Behavioral Log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OAC:  Behavioral Log Reminders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 5.1.23 AB</a:t>
            </a:r>
          </a:p>
          <a:p>
            <a:endParaRPr lang="en-US" dirty="0"/>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a:t>
            </a:fld>
            <a:endParaRPr lang="en-US" dirty="0"/>
          </a:p>
        </p:txBody>
      </p:sp>
    </p:spTree>
    <p:extLst>
      <p:ext uri="{BB962C8B-B14F-4D97-AF65-F5344CB8AC3E}">
        <p14:creationId xmlns:p14="http://schemas.microsoft.com/office/powerpoint/2010/main" val="1992487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a:t>
            </a:fld>
            <a:endParaRPr lang="en-US" dirty="0"/>
          </a:p>
        </p:txBody>
      </p:sp>
    </p:spTree>
    <p:extLst>
      <p:ext uri="{BB962C8B-B14F-4D97-AF65-F5344CB8AC3E}">
        <p14:creationId xmlns:p14="http://schemas.microsoft.com/office/powerpoint/2010/main" val="3888255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3</a:t>
            </a:fld>
            <a:endParaRPr lang="en-US" dirty="0"/>
          </a:p>
        </p:txBody>
      </p:sp>
    </p:spTree>
    <p:extLst>
      <p:ext uri="{BB962C8B-B14F-4D97-AF65-F5344CB8AC3E}">
        <p14:creationId xmlns:p14="http://schemas.microsoft.com/office/powerpoint/2010/main" val="1208316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4</a:t>
            </a:fld>
            <a:endParaRPr lang="en-US" dirty="0"/>
          </a:p>
        </p:txBody>
      </p:sp>
    </p:spTree>
    <p:extLst>
      <p:ext uri="{BB962C8B-B14F-4D97-AF65-F5344CB8AC3E}">
        <p14:creationId xmlns:p14="http://schemas.microsoft.com/office/powerpoint/2010/main" val="480067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5</a:t>
            </a:fld>
            <a:endParaRPr lang="en-US" dirty="0"/>
          </a:p>
        </p:txBody>
      </p:sp>
    </p:spTree>
    <p:extLst>
      <p:ext uri="{BB962C8B-B14F-4D97-AF65-F5344CB8AC3E}">
        <p14:creationId xmlns:p14="http://schemas.microsoft.com/office/powerpoint/2010/main" val="3660130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6</a:t>
            </a:fld>
            <a:endParaRPr lang="en-US" dirty="0"/>
          </a:p>
        </p:txBody>
      </p:sp>
    </p:spTree>
    <p:extLst>
      <p:ext uri="{BB962C8B-B14F-4D97-AF65-F5344CB8AC3E}">
        <p14:creationId xmlns:p14="http://schemas.microsoft.com/office/powerpoint/2010/main" val="98692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7</a:t>
            </a:fld>
            <a:endParaRPr lang="en-US" dirty="0"/>
          </a:p>
        </p:txBody>
      </p:sp>
    </p:spTree>
    <p:extLst>
      <p:ext uri="{BB962C8B-B14F-4D97-AF65-F5344CB8AC3E}">
        <p14:creationId xmlns:p14="http://schemas.microsoft.com/office/powerpoint/2010/main" val="161702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8</a:t>
            </a:fld>
            <a:endParaRPr lang="en-US" dirty="0"/>
          </a:p>
        </p:txBody>
      </p:sp>
    </p:spTree>
    <p:extLst>
      <p:ext uri="{BB962C8B-B14F-4D97-AF65-F5344CB8AC3E}">
        <p14:creationId xmlns:p14="http://schemas.microsoft.com/office/powerpoint/2010/main" val="3092672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9</a:t>
            </a:fld>
            <a:endParaRPr lang="en-US" dirty="0"/>
          </a:p>
        </p:txBody>
      </p:sp>
    </p:spTree>
    <p:extLst>
      <p:ext uri="{BB962C8B-B14F-4D97-AF65-F5344CB8AC3E}">
        <p14:creationId xmlns:p14="http://schemas.microsoft.com/office/powerpoint/2010/main" val="4020789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10</a:t>
            </a:fld>
            <a:endParaRPr lang="en-US" dirty="0"/>
          </a:p>
        </p:txBody>
      </p:sp>
    </p:spTree>
    <p:extLst>
      <p:ext uri="{BB962C8B-B14F-4D97-AF65-F5344CB8AC3E}">
        <p14:creationId xmlns:p14="http://schemas.microsoft.com/office/powerpoint/2010/main" val="3217003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13</a:t>
            </a:fld>
            <a:endParaRPr lang="en-US" dirty="0"/>
          </a:p>
        </p:txBody>
      </p:sp>
    </p:spTree>
    <p:extLst>
      <p:ext uri="{BB962C8B-B14F-4D97-AF65-F5344CB8AC3E}">
        <p14:creationId xmlns:p14="http://schemas.microsoft.com/office/powerpoint/2010/main" val="702249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14</a:t>
            </a:fld>
            <a:endParaRPr lang="en-US" dirty="0"/>
          </a:p>
        </p:txBody>
      </p:sp>
    </p:spTree>
    <p:extLst>
      <p:ext uri="{BB962C8B-B14F-4D97-AF65-F5344CB8AC3E}">
        <p14:creationId xmlns:p14="http://schemas.microsoft.com/office/powerpoint/2010/main" val="1797841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15</a:t>
            </a:fld>
            <a:endParaRPr lang="en-US" dirty="0"/>
          </a:p>
        </p:txBody>
      </p:sp>
    </p:spTree>
    <p:extLst>
      <p:ext uri="{BB962C8B-B14F-4D97-AF65-F5344CB8AC3E}">
        <p14:creationId xmlns:p14="http://schemas.microsoft.com/office/powerpoint/2010/main" val="246438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16</a:t>
            </a:fld>
            <a:endParaRPr lang="en-US" dirty="0"/>
          </a:p>
        </p:txBody>
      </p:sp>
    </p:spTree>
    <p:extLst>
      <p:ext uri="{BB962C8B-B14F-4D97-AF65-F5344CB8AC3E}">
        <p14:creationId xmlns:p14="http://schemas.microsoft.com/office/powerpoint/2010/main" val="1845928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17</a:t>
            </a:fld>
            <a:endParaRPr lang="en-US" dirty="0"/>
          </a:p>
        </p:txBody>
      </p:sp>
    </p:spTree>
    <p:extLst>
      <p:ext uri="{BB962C8B-B14F-4D97-AF65-F5344CB8AC3E}">
        <p14:creationId xmlns:p14="http://schemas.microsoft.com/office/powerpoint/2010/main" val="172800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18</a:t>
            </a:fld>
            <a:endParaRPr lang="en-US" dirty="0"/>
          </a:p>
        </p:txBody>
      </p:sp>
    </p:spTree>
    <p:extLst>
      <p:ext uri="{BB962C8B-B14F-4D97-AF65-F5344CB8AC3E}">
        <p14:creationId xmlns:p14="http://schemas.microsoft.com/office/powerpoint/2010/main" val="1556264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19</a:t>
            </a:fld>
            <a:endParaRPr lang="en-US" dirty="0"/>
          </a:p>
        </p:txBody>
      </p:sp>
    </p:spTree>
    <p:extLst>
      <p:ext uri="{BB962C8B-B14F-4D97-AF65-F5344CB8AC3E}">
        <p14:creationId xmlns:p14="http://schemas.microsoft.com/office/powerpoint/2010/main" val="888345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20</a:t>
            </a:fld>
            <a:endParaRPr lang="en-US" dirty="0"/>
          </a:p>
        </p:txBody>
      </p:sp>
    </p:spTree>
    <p:extLst>
      <p:ext uri="{BB962C8B-B14F-4D97-AF65-F5344CB8AC3E}">
        <p14:creationId xmlns:p14="http://schemas.microsoft.com/office/powerpoint/2010/main" val="3733655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21</a:t>
            </a:fld>
            <a:endParaRPr lang="en-US" dirty="0"/>
          </a:p>
        </p:txBody>
      </p:sp>
    </p:spTree>
    <p:extLst>
      <p:ext uri="{BB962C8B-B14F-4D97-AF65-F5344CB8AC3E}">
        <p14:creationId xmlns:p14="http://schemas.microsoft.com/office/powerpoint/2010/main" val="84459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22</a:t>
            </a:fld>
            <a:endParaRPr lang="en-US" dirty="0"/>
          </a:p>
        </p:txBody>
      </p:sp>
    </p:spTree>
    <p:extLst>
      <p:ext uri="{BB962C8B-B14F-4D97-AF65-F5344CB8AC3E}">
        <p14:creationId xmlns:p14="http://schemas.microsoft.com/office/powerpoint/2010/main" val="3480706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23</a:t>
            </a:fld>
            <a:endParaRPr lang="en-US" dirty="0"/>
          </a:p>
        </p:txBody>
      </p:sp>
    </p:spTree>
    <p:extLst>
      <p:ext uri="{BB962C8B-B14F-4D97-AF65-F5344CB8AC3E}">
        <p14:creationId xmlns:p14="http://schemas.microsoft.com/office/powerpoint/2010/main" val="3688611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25</a:t>
            </a:fld>
            <a:endParaRPr lang="en-US" dirty="0"/>
          </a:p>
        </p:txBody>
      </p:sp>
    </p:spTree>
    <p:extLst>
      <p:ext uri="{BB962C8B-B14F-4D97-AF65-F5344CB8AC3E}">
        <p14:creationId xmlns:p14="http://schemas.microsoft.com/office/powerpoint/2010/main" val="770366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8/3/23</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77302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8/3/23</a:t>
            </a:fld>
            <a:endParaRPr lang="en-US" dirty="0"/>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252486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8/3/23</a:t>
            </a:fld>
            <a:endParaRPr lang="en-US" dirty="0"/>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663368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8/3/23</a:t>
            </a:fld>
            <a:endParaRPr lang="en-US" dirty="0"/>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37237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8/3/23</a:t>
            </a:fld>
            <a:endParaRPr lang="en-US" dirty="0"/>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385640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8/3/23</a:t>
            </a:fld>
            <a:endParaRPr lang="en-US" dirty="0"/>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0439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8/3/23</a:t>
            </a:fld>
            <a:endParaRPr lang="en-US" dirty="0"/>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85966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8/3/23</a:t>
            </a:fld>
            <a:endParaRPr lang="en-US" dirty="0"/>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2562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8/3/23</a:t>
            </a:fld>
            <a:endParaRPr lang="en-US" dirty="0"/>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60681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8/3/23</a:t>
            </a:fld>
            <a:endParaRPr lang="en-US" dirty="0"/>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317001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8/3/23</a:t>
            </a:fld>
            <a:endParaRPr lang="en-US" dirty="0"/>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5198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8/3/23</a:t>
            </a:fld>
            <a:endParaRPr lang="en-US" dirty="0"/>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dirty="0"/>
          </a:p>
        </p:txBody>
      </p:sp>
    </p:spTree>
    <p:extLst>
      <p:ext uri="{BB962C8B-B14F-4D97-AF65-F5344CB8AC3E}">
        <p14:creationId xmlns:p14="http://schemas.microsoft.com/office/powerpoint/2010/main" val="423365423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54" r:id="rId6"/>
    <p:sldLayoutId id="2147483749" r:id="rId7"/>
    <p:sldLayoutId id="2147483750" r:id="rId8"/>
    <p:sldLayoutId id="2147483751" r:id="rId9"/>
    <p:sldLayoutId id="2147483753" r:id="rId10"/>
    <p:sldLayoutId id="2147483752"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7F3F00F-A3DD-424D-9C73-B3ED3206F8F6}"/>
              </a:ext>
            </a:extLst>
          </p:cNvPr>
          <p:cNvPicPr>
            <a:picLocks noChangeAspect="1"/>
          </p:cNvPicPr>
          <p:nvPr/>
        </p:nvPicPr>
        <p:blipFill rotWithShape="1">
          <a:blip r:embed="rId3">
            <a:alphaModFix amt="80000"/>
          </a:blip>
          <a:srcRect t="3663" b="12068"/>
          <a:stretch/>
        </p:blipFill>
        <p:spPr>
          <a:xfrm>
            <a:off x="0" y="10"/>
            <a:ext cx="12192000" cy="6857990"/>
          </a:xfrm>
          <a:prstGeom prst="rect">
            <a:avLst/>
          </a:prstGeom>
        </p:spPr>
      </p:pic>
      <p:sp>
        <p:nvSpPr>
          <p:cNvPr id="40" name="Rectangle 39">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4AD80B6B-DD38-224F-81AC-9E900CA681F9}"/>
              </a:ext>
            </a:extLst>
          </p:cNvPr>
          <p:cNvSpPr/>
          <p:nvPr/>
        </p:nvSpPr>
        <p:spPr>
          <a:xfrm>
            <a:off x="3810000" y="769118"/>
            <a:ext cx="4572000" cy="4572000"/>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E2AD6A7-BAE7-C746-AFE0-D5F671378741}"/>
              </a:ext>
            </a:extLst>
          </p:cNvPr>
          <p:cNvSpPr/>
          <p:nvPr/>
        </p:nvSpPr>
        <p:spPr>
          <a:xfrm>
            <a:off x="0" y="2125980"/>
            <a:ext cx="12192000" cy="447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88F63D-7F66-A748-BBBF-3C6376E6253F}"/>
              </a:ext>
            </a:extLst>
          </p:cNvPr>
          <p:cNvSpPr>
            <a:spLocks noGrp="1"/>
          </p:cNvSpPr>
          <p:nvPr>
            <p:ph type="ctrTitle"/>
          </p:nvPr>
        </p:nvSpPr>
        <p:spPr>
          <a:xfrm>
            <a:off x="1" y="2125980"/>
            <a:ext cx="12191999" cy="447584"/>
          </a:xfrm>
        </p:spPr>
        <p:txBody>
          <a:bodyPr>
            <a:normAutofit/>
          </a:bodyPr>
          <a:lstStyle/>
          <a:p>
            <a:r>
              <a:rPr lang="en-US" sz="2400" b="1" dirty="0">
                <a:solidFill>
                  <a:schemeClr val="tx1"/>
                </a:solidFill>
              </a:rPr>
              <a:t>Coping with caregiving 2.0 Suite</a:t>
            </a:r>
          </a:p>
        </p:txBody>
      </p:sp>
      <p:pic>
        <p:nvPicPr>
          <p:cNvPr id="8" name="Picture 7" descr="A picture containing drawing&#10;&#10;Description automatically generated">
            <a:extLst>
              <a:ext uri="{FF2B5EF4-FFF2-40B4-BE49-F238E27FC236}">
                <a16:creationId xmlns:a16="http://schemas.microsoft.com/office/drawing/2014/main" id="{A3E7D907-AC73-E94B-8B7E-AB376181ED36}"/>
              </a:ext>
            </a:extLst>
          </p:cNvPr>
          <p:cNvPicPr>
            <a:picLocks noChangeAspect="1"/>
          </p:cNvPicPr>
          <p:nvPr/>
        </p:nvPicPr>
        <p:blipFill>
          <a:blip r:embed="rId4"/>
          <a:stretch>
            <a:fillRect/>
          </a:stretch>
        </p:blipFill>
        <p:spPr>
          <a:xfrm>
            <a:off x="11039385" y="6231045"/>
            <a:ext cx="1016000" cy="444500"/>
          </a:xfrm>
          <a:prstGeom prst="rect">
            <a:avLst/>
          </a:prstGeom>
        </p:spPr>
      </p:pic>
      <p:sp>
        <p:nvSpPr>
          <p:cNvPr id="11" name="TextBox 10">
            <a:extLst>
              <a:ext uri="{FF2B5EF4-FFF2-40B4-BE49-F238E27FC236}">
                <a16:creationId xmlns:a16="http://schemas.microsoft.com/office/drawing/2014/main" id="{D19261E7-B47B-2240-BF71-2D7315C962E0}"/>
              </a:ext>
            </a:extLst>
          </p:cNvPr>
          <p:cNvSpPr txBox="1"/>
          <p:nvPr/>
        </p:nvSpPr>
        <p:spPr>
          <a:xfrm>
            <a:off x="4609727" y="2653153"/>
            <a:ext cx="2972545" cy="2554545"/>
          </a:xfrm>
          <a:prstGeom prst="rect">
            <a:avLst/>
          </a:prstGeom>
          <a:noFill/>
        </p:spPr>
        <p:txBody>
          <a:bodyPr wrap="none" rtlCol="0">
            <a:spAutoFit/>
          </a:bodyPr>
          <a:lstStyle/>
          <a:p>
            <a:pPr algn="ctr"/>
            <a:r>
              <a:rPr lang="en-US" sz="4000" dirty="0">
                <a:solidFill>
                  <a:schemeClr val="bg1"/>
                </a:solidFill>
                <a:latin typeface="Goudy Old Style" panose="02020502050305020303" pitchFamily="18" charset="77"/>
              </a:rPr>
              <a:t>Working with</a:t>
            </a:r>
          </a:p>
          <a:p>
            <a:pPr algn="ctr"/>
            <a:r>
              <a:rPr lang="en-US" sz="4000" dirty="0">
                <a:solidFill>
                  <a:schemeClr val="bg1"/>
                </a:solidFill>
                <a:latin typeface="Goudy Old Style" panose="02020502050305020303" pitchFamily="18" charset="77"/>
              </a:rPr>
              <a:t>Challenging</a:t>
            </a:r>
          </a:p>
          <a:p>
            <a:pPr algn="ctr"/>
            <a:r>
              <a:rPr lang="en-US" sz="4000" dirty="0">
                <a:solidFill>
                  <a:schemeClr val="bg1"/>
                </a:solidFill>
                <a:latin typeface="Goudy Old Style" panose="02020502050305020303" pitchFamily="18" charset="77"/>
              </a:rPr>
              <a:t>Behaviors</a:t>
            </a:r>
          </a:p>
          <a:p>
            <a:pPr algn="ctr"/>
            <a:r>
              <a:rPr lang="en-US" sz="4000" dirty="0">
                <a:solidFill>
                  <a:schemeClr val="bg1"/>
                </a:solidFill>
                <a:latin typeface="Goudy Old Style" panose="02020502050305020303" pitchFamily="18" charset="77"/>
              </a:rPr>
              <a:t>II</a:t>
            </a:r>
          </a:p>
        </p:txBody>
      </p:sp>
    </p:spTree>
    <p:extLst>
      <p:ext uri="{BB962C8B-B14F-4D97-AF65-F5344CB8AC3E}">
        <p14:creationId xmlns:p14="http://schemas.microsoft.com/office/powerpoint/2010/main" val="2478677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Today’s Topics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D754653-061C-F241-A4D7-D575BC283332}"/>
              </a:ext>
            </a:extLst>
          </p:cNvPr>
          <p:cNvSpPr>
            <a:spLocks noChangeAspect="1"/>
          </p:cNvSpPr>
          <p:nvPr/>
        </p:nvSpPr>
        <p:spPr>
          <a:xfrm>
            <a:off x="2136418" y="2057400"/>
            <a:ext cx="1371600" cy="137160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4FD2DBF0-80E6-6B44-BD87-6964AFC496B8}"/>
              </a:ext>
            </a:extLst>
          </p:cNvPr>
          <p:cNvSpPr>
            <a:spLocks noChangeAspect="1"/>
          </p:cNvSpPr>
          <p:nvPr/>
        </p:nvSpPr>
        <p:spPr>
          <a:xfrm>
            <a:off x="5432196" y="2057400"/>
            <a:ext cx="1371600" cy="137160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B4D6BCC4-006B-8D4B-9476-ABCABD1710E8}"/>
              </a:ext>
            </a:extLst>
          </p:cNvPr>
          <p:cNvSpPr>
            <a:spLocks noChangeAspect="1"/>
          </p:cNvSpPr>
          <p:nvPr/>
        </p:nvSpPr>
        <p:spPr>
          <a:xfrm>
            <a:off x="8537218" y="2057400"/>
            <a:ext cx="1371600" cy="137160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6B2AC51-8CAE-E140-939D-7C6594349849}"/>
              </a:ext>
            </a:extLst>
          </p:cNvPr>
          <p:cNvSpPr txBox="1"/>
          <p:nvPr/>
        </p:nvSpPr>
        <p:spPr>
          <a:xfrm>
            <a:off x="2004526" y="3680700"/>
            <a:ext cx="1635383" cy="1200329"/>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Changing</a:t>
            </a:r>
          </a:p>
          <a:p>
            <a:pPr algn="ctr"/>
            <a:r>
              <a:rPr lang="en-US" sz="2400" dirty="0">
                <a:latin typeface="Calibri" panose="020F0502020204030204" pitchFamily="34" charset="0"/>
                <a:cs typeface="Calibri" panose="020F0502020204030204" pitchFamily="34" charset="0"/>
              </a:rPr>
              <a:t>Challenging</a:t>
            </a:r>
          </a:p>
          <a:p>
            <a:pPr algn="ctr"/>
            <a:r>
              <a:rPr lang="en-US" sz="2400" dirty="0">
                <a:latin typeface="Calibri" panose="020F0502020204030204" pitchFamily="34" charset="0"/>
                <a:cs typeface="Calibri" panose="020F0502020204030204" pitchFamily="34" charset="0"/>
              </a:rPr>
              <a:t>Behavior</a:t>
            </a:r>
          </a:p>
        </p:txBody>
      </p:sp>
      <p:sp>
        <p:nvSpPr>
          <p:cNvPr id="9" name="TextBox 8">
            <a:extLst>
              <a:ext uri="{FF2B5EF4-FFF2-40B4-BE49-F238E27FC236}">
                <a16:creationId xmlns:a16="http://schemas.microsoft.com/office/drawing/2014/main" id="{29F0CBEF-6242-3C4B-AB98-9D478BCF27DB}"/>
              </a:ext>
            </a:extLst>
          </p:cNvPr>
          <p:cNvSpPr txBox="1"/>
          <p:nvPr/>
        </p:nvSpPr>
        <p:spPr>
          <a:xfrm>
            <a:off x="5434220" y="3680700"/>
            <a:ext cx="1367554"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Proposed</a:t>
            </a:r>
          </a:p>
          <a:p>
            <a:pPr algn="ctr"/>
            <a:r>
              <a:rPr lang="en-US" sz="2400" dirty="0">
                <a:latin typeface="Calibri" panose="020F0502020204030204" pitchFamily="34" charset="0"/>
                <a:cs typeface="Calibri" panose="020F0502020204030204" pitchFamily="34" charset="0"/>
              </a:rPr>
              <a:t>Changes</a:t>
            </a:r>
          </a:p>
        </p:txBody>
      </p:sp>
      <p:sp>
        <p:nvSpPr>
          <p:cNvPr id="10" name="TextBox 9">
            <a:extLst>
              <a:ext uri="{FF2B5EF4-FFF2-40B4-BE49-F238E27FC236}">
                <a16:creationId xmlns:a16="http://schemas.microsoft.com/office/drawing/2014/main" id="{00314138-7E00-DA4D-84B2-FFCB4201FF61}"/>
              </a:ext>
            </a:extLst>
          </p:cNvPr>
          <p:cNvSpPr txBox="1"/>
          <p:nvPr/>
        </p:nvSpPr>
        <p:spPr>
          <a:xfrm>
            <a:off x="8336301" y="3680700"/>
            <a:ext cx="1773434" cy="1200329"/>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Challenging</a:t>
            </a:r>
          </a:p>
          <a:p>
            <a:pPr algn="ctr"/>
            <a:r>
              <a:rPr lang="en-US" sz="2400" dirty="0">
                <a:latin typeface="Calibri" panose="020F0502020204030204" pitchFamily="34" charset="0"/>
                <a:cs typeface="Calibri" panose="020F0502020204030204" pitchFamily="34" charset="0"/>
              </a:rPr>
              <a:t>Behavior &amp;</a:t>
            </a:r>
          </a:p>
          <a:p>
            <a:pPr algn="ctr"/>
            <a:r>
              <a:rPr lang="en-US" sz="2400" dirty="0">
                <a:latin typeface="Calibri" panose="020F0502020204030204" pitchFamily="34" charset="0"/>
                <a:cs typeface="Calibri" panose="020F0502020204030204" pitchFamily="34" charset="0"/>
              </a:rPr>
              <a:t>Things to Try</a:t>
            </a:r>
          </a:p>
        </p:txBody>
      </p:sp>
      <p:pic>
        <p:nvPicPr>
          <p:cNvPr id="11" name="Graphic 10" descr="Transfer">
            <a:extLst>
              <a:ext uri="{FF2B5EF4-FFF2-40B4-BE49-F238E27FC236}">
                <a16:creationId xmlns:a16="http://schemas.microsoft.com/office/drawing/2014/main" id="{87190B36-09D6-0540-8D61-2E594DFC67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8800" y="2286000"/>
            <a:ext cx="914400" cy="914400"/>
          </a:xfrm>
          <a:prstGeom prst="rect">
            <a:avLst/>
          </a:prstGeom>
        </p:spPr>
      </p:pic>
      <p:pic>
        <p:nvPicPr>
          <p:cNvPr id="15" name="Picture 14" descr="A picture containing stool&#10;&#10;Description automatically generated">
            <a:extLst>
              <a:ext uri="{FF2B5EF4-FFF2-40B4-BE49-F238E27FC236}">
                <a16:creationId xmlns:a16="http://schemas.microsoft.com/office/drawing/2014/main" id="{E24504D0-E04F-AA4F-A828-1C49D9B9BA9D}"/>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backgroundRemoval t="6039" b="92754" l="7391" r="90000">
                        <a14:foregroundMark x1="64348" y1="8454" x2="64348" y2="8454"/>
                        <a14:foregroundMark x1="73478" y1="6280" x2="73478" y2="6280"/>
                        <a14:foregroundMark x1="70870" y1="14493" x2="70870" y2="14493"/>
                        <a14:foregroundMark x1="62609" y1="14010" x2="62609" y2="14010"/>
                        <a14:foregroundMark x1="41739" y1="9420" x2="41739" y2="9420"/>
                        <a14:foregroundMark x1="40435" y1="11353" x2="40435" y2="11353"/>
                        <a14:foregroundMark x1="43913" y1="15942" x2="43913" y2="15942"/>
                        <a14:foregroundMark x1="7826" y1="24396" x2="7826" y2="24396"/>
                        <a14:foregroundMark x1="59565" y1="64734" x2="59565" y2="64734"/>
                        <a14:foregroundMark x1="64783" y1="86473" x2="64783" y2="86473"/>
                        <a14:foregroundMark x1="86522" y1="92754" x2="86522" y2="92754"/>
                        <a14:foregroundMark x1="28261" y1="88164" x2="28261" y2="88164"/>
                      </a14:backgroundRemoval>
                    </a14:imgEffect>
                    <a14:imgEffect>
                      <a14:colorTemperature colorTemp="1500"/>
                    </a14:imgEffect>
                    <a14:imgEffect>
                      <a14:saturation sat="0"/>
                    </a14:imgEffect>
                  </a14:imgLayer>
                </a14:imgProps>
              </a:ext>
            </a:extLst>
          </a:blip>
          <a:stretch>
            <a:fillRect/>
          </a:stretch>
        </p:blipFill>
        <p:spPr>
          <a:xfrm>
            <a:off x="8966986" y="2282342"/>
            <a:ext cx="512064" cy="921715"/>
          </a:xfrm>
          <a:prstGeom prst="rect">
            <a:avLst/>
          </a:prstGeom>
        </p:spPr>
      </p:pic>
      <p:pic>
        <p:nvPicPr>
          <p:cNvPr id="17" name="Picture 16" descr="Icon&#10;&#10;Description automatically generated">
            <a:extLst>
              <a:ext uri="{FF2B5EF4-FFF2-40B4-BE49-F238E27FC236}">
                <a16:creationId xmlns:a16="http://schemas.microsoft.com/office/drawing/2014/main" id="{6BF15259-971E-C443-B357-A4A638243BC1}"/>
              </a:ext>
            </a:extLst>
          </p:cNvPr>
          <p:cNvPicPr>
            <a:picLocks noChangeAspect="1"/>
          </p:cNvPicPr>
          <p:nvPr/>
        </p:nvPicPr>
        <p:blipFill>
          <a:blip r:embed="rId7">
            <a:lum bright="70000" contrast="-70000"/>
            <a:extLst>
              <a:ext uri="{BEBA8EAE-BF5A-486C-A8C5-ECC9F3942E4B}">
                <a14:imgProps xmlns:a14="http://schemas.microsoft.com/office/drawing/2010/main">
                  <a14:imgLayer r:embed="rId8">
                    <a14:imgEffect>
                      <a14:backgroundRemoval t="6591" b="95682" l="9211" r="90461">
                        <a14:foregroundMark x1="34539" y1="10909" x2="34539" y2="10909"/>
                        <a14:foregroundMark x1="32566" y1="6591" x2="32566" y2="6591"/>
                        <a14:foregroundMark x1="11184" y1="45227" x2="11184" y2="45227"/>
                        <a14:foregroundMark x1="39474" y1="92727" x2="39474" y2="92727"/>
                        <a14:foregroundMark x1="23355" y1="94545" x2="23355" y2="94545"/>
                        <a14:foregroundMark x1="41447" y1="95227" x2="41447" y2="95227"/>
                        <a14:foregroundMark x1="24671" y1="95909" x2="24671" y2="95909"/>
                        <a14:foregroundMark x1="68750" y1="29773" x2="68750" y2="29773"/>
                        <a14:foregroundMark x1="90461" y1="35909" x2="90461" y2="35909"/>
                        <a14:foregroundMark x1="84868" y1="43636" x2="84868" y2="43636"/>
                        <a14:foregroundMark x1="82566" y1="30227" x2="82566" y2="30227"/>
                        <a14:foregroundMark x1="62171" y1="65455" x2="62171" y2="65455"/>
                        <a14:foregroundMark x1="54605" y1="89091" x2="54605" y2="89091"/>
                        <a14:foregroundMark x1="84539" y1="85682" x2="84539" y2="85682"/>
                      </a14:backgroundRemoval>
                    </a14:imgEffect>
                    <a14:imgEffect>
                      <a14:colorTemperature colorTemp="1500"/>
                    </a14:imgEffect>
                    <a14:imgEffect>
                      <a14:saturation sat="0"/>
                    </a14:imgEffect>
                  </a14:imgLayer>
                </a14:imgProps>
              </a:ext>
            </a:extLst>
          </a:blip>
          <a:stretch>
            <a:fillRect/>
          </a:stretch>
        </p:blipFill>
        <p:spPr>
          <a:xfrm>
            <a:off x="2506334" y="2286000"/>
            <a:ext cx="631767" cy="914400"/>
          </a:xfrm>
          <a:prstGeom prst="rect">
            <a:avLst/>
          </a:prstGeom>
        </p:spPr>
      </p:pic>
    </p:spTree>
    <p:extLst>
      <p:ext uri="{BB962C8B-B14F-4D97-AF65-F5344CB8AC3E}">
        <p14:creationId xmlns:p14="http://schemas.microsoft.com/office/powerpoint/2010/main" val="487891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Reviewing the BDA</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Timeline&#10;&#10;Description automatically generated">
            <a:extLst>
              <a:ext uri="{FF2B5EF4-FFF2-40B4-BE49-F238E27FC236}">
                <a16:creationId xmlns:a16="http://schemas.microsoft.com/office/drawing/2014/main" id="{E596975D-77D5-F049-A2F1-9CAFAB8A3F56}"/>
              </a:ext>
            </a:extLst>
          </p:cNvPr>
          <p:cNvPicPr>
            <a:picLocks noChangeAspect="1"/>
          </p:cNvPicPr>
          <p:nvPr/>
        </p:nvPicPr>
        <p:blipFill>
          <a:blip r:embed="rId3"/>
          <a:stretch>
            <a:fillRect/>
          </a:stretch>
        </p:blipFill>
        <p:spPr>
          <a:xfrm>
            <a:off x="1687804" y="1641021"/>
            <a:ext cx="8816392" cy="4229923"/>
          </a:xfrm>
          <a:prstGeom prst="rect">
            <a:avLst/>
          </a:prstGeom>
        </p:spPr>
      </p:pic>
    </p:spTree>
    <p:extLst>
      <p:ext uri="{BB962C8B-B14F-4D97-AF65-F5344CB8AC3E}">
        <p14:creationId xmlns:p14="http://schemas.microsoft.com/office/powerpoint/2010/main" val="3379906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Changing Challenging Behavior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330876" y="1662320"/>
            <a:ext cx="9090382" cy="4278094"/>
          </a:xfrm>
          <a:prstGeom prst="rect">
            <a:avLst/>
          </a:prstGeom>
          <a:noFill/>
        </p:spPr>
        <p:txBody>
          <a:bodyPr wrap="square" rtlCol="0">
            <a:spAutoFit/>
          </a:bodyPr>
          <a:lstStyle/>
          <a:p>
            <a:r>
              <a:rPr lang="x-none" sz="2400">
                <a:latin typeface="Calibri" panose="020F0502020204030204" pitchFamily="34" charset="0"/>
                <a:cs typeface="Calibri" panose="020F0502020204030204" pitchFamily="34" charset="0"/>
              </a:rPr>
              <a:t>We will now discuss the different ways we can change behaviors. These include the following:  </a:t>
            </a:r>
            <a:endParaRPr lang="en-US" sz="2400" dirty="0">
              <a:latin typeface="Calibri" panose="020F0502020204030204" pitchFamily="34" charset="0"/>
              <a:cs typeface="Calibri" panose="020F0502020204030204" pitchFamily="34" charset="0"/>
            </a:endParaRPr>
          </a:p>
          <a:p>
            <a:pPr lvl="1"/>
            <a:r>
              <a:rPr lang="x-none" sz="2000">
                <a:latin typeface="Calibri" panose="020F0502020204030204" pitchFamily="34" charset="0"/>
                <a:cs typeface="Calibri" panose="020F0502020204030204" pitchFamily="34" charset="0"/>
              </a:rPr>
              <a:t>Changing the </a:t>
            </a:r>
            <a:r>
              <a:rPr lang="x-none" sz="2000" b="1">
                <a:latin typeface="Calibri" panose="020F0502020204030204" pitchFamily="34" charset="0"/>
                <a:cs typeface="Calibri" panose="020F0502020204030204" pitchFamily="34" charset="0"/>
              </a:rPr>
              <a:t>BEFORE</a:t>
            </a:r>
            <a:r>
              <a:rPr lang="x-none" sz="2000">
                <a:latin typeface="Calibri" panose="020F0502020204030204" pitchFamily="34" charset="0"/>
                <a:cs typeface="Calibri" panose="020F0502020204030204" pitchFamily="34" charset="0"/>
              </a:rPr>
              <a:t> or </a:t>
            </a:r>
            <a:r>
              <a:rPr lang="x-none" sz="2000" b="1" i="1">
                <a:latin typeface="Calibri" panose="020F0502020204030204" pitchFamily="34" charset="0"/>
                <a:cs typeface="Calibri" panose="020F0502020204030204" pitchFamily="34" charset="0"/>
              </a:rPr>
              <a:t>trigger</a:t>
            </a:r>
            <a:r>
              <a:rPr lang="x-none" sz="2000" b="1">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a:p>
            <a:pPr lvl="1"/>
            <a:r>
              <a:rPr lang="x-none" sz="2000">
                <a:latin typeface="Calibri" panose="020F0502020204030204" pitchFamily="34" charset="0"/>
                <a:cs typeface="Calibri" panose="020F0502020204030204" pitchFamily="34" charset="0"/>
              </a:rPr>
              <a:t>Changing what comes </a:t>
            </a:r>
            <a:r>
              <a:rPr lang="x-none" sz="2000" b="1">
                <a:latin typeface="Calibri" panose="020F0502020204030204" pitchFamily="34" charset="0"/>
                <a:cs typeface="Calibri" panose="020F0502020204030204" pitchFamily="34" charset="0"/>
              </a:rPr>
              <a:t>AFTER</a:t>
            </a:r>
            <a:r>
              <a:rPr lang="x-none" sz="2000">
                <a:latin typeface="Calibri" panose="020F0502020204030204" pitchFamily="34" charset="0"/>
                <a:cs typeface="Calibri" panose="020F0502020204030204" pitchFamily="34" charset="0"/>
              </a:rPr>
              <a:t> or our </a:t>
            </a:r>
            <a:r>
              <a:rPr lang="x-none" sz="2000" b="1" i="1">
                <a:latin typeface="Calibri" panose="020F0502020204030204" pitchFamily="34" charset="0"/>
                <a:cs typeface="Calibri" panose="020F0502020204030204" pitchFamily="34" charset="0"/>
              </a:rPr>
              <a:t>reactions</a:t>
            </a:r>
            <a:r>
              <a:rPr lang="x-none" sz="200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Changing the </a:t>
            </a:r>
            <a:r>
              <a:rPr lang="en-US" sz="2000" b="1" i="1" dirty="0">
                <a:latin typeface="Calibri" panose="020F0502020204030204" pitchFamily="34" charset="0"/>
                <a:cs typeface="Calibri" panose="020F0502020204030204" pitchFamily="34" charset="0"/>
              </a:rPr>
              <a:t>trigger</a:t>
            </a:r>
            <a:r>
              <a:rPr lang="en-US" sz="2000" b="1"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and our </a:t>
            </a:r>
            <a:r>
              <a:rPr lang="en-US" sz="2000" b="1" i="1" dirty="0">
                <a:latin typeface="Calibri" panose="020F0502020204030204" pitchFamily="34" charset="0"/>
                <a:cs typeface="Calibri" panose="020F0502020204030204" pitchFamily="34" charset="0"/>
              </a:rPr>
              <a:t>reactions</a:t>
            </a:r>
            <a:r>
              <a:rPr lang="en-US" sz="2000" b="1"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Remember the key point discussed earlier? </a:t>
            </a:r>
          </a:p>
          <a:p>
            <a:r>
              <a:rPr lang="en-US" sz="2000" i="1" dirty="0">
                <a:latin typeface="Calibri" panose="020F0502020204030204" pitchFamily="34" charset="0"/>
                <a:cs typeface="Calibri" panose="020F0502020204030204" pitchFamily="34" charset="0"/>
              </a:rPr>
              <a:t>A person with memory problems has a lot of difficulty learning new information. </a:t>
            </a:r>
          </a:p>
          <a:p>
            <a:endParaRPr lang="en-US" sz="2400" b="1" i="1" dirty="0">
              <a:latin typeface="Calibri" panose="020F0502020204030204" pitchFamily="34" charset="0"/>
              <a:cs typeface="Calibri" panose="020F0502020204030204" pitchFamily="34" charset="0"/>
            </a:endParaRPr>
          </a:p>
          <a:p>
            <a:pPr algn="ctr"/>
            <a:r>
              <a:rPr lang="en-US" sz="2400" b="1" i="1" dirty="0">
                <a:latin typeface="Calibri" panose="020F0502020204030204" pitchFamily="34" charset="0"/>
                <a:cs typeface="Calibri" panose="020F0502020204030204" pitchFamily="34" charset="0"/>
              </a:rPr>
              <a:t>The only things you as a caregiver have </a:t>
            </a:r>
          </a:p>
          <a:p>
            <a:pPr algn="ctr"/>
            <a:r>
              <a:rPr lang="en-US" sz="2400" b="1" i="1" dirty="0">
                <a:latin typeface="Calibri" panose="020F0502020204030204" pitchFamily="34" charset="0"/>
                <a:cs typeface="Calibri" panose="020F0502020204030204" pitchFamily="34" charset="0"/>
              </a:rPr>
              <a:t>control over are triggers and reactions</a:t>
            </a:r>
            <a:r>
              <a:rPr lang="en-US" sz="2400" i="1" dirty="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342900" indent="-342900">
              <a:spcAft>
                <a:spcPts val="600"/>
              </a:spcAft>
              <a:buClr>
                <a:srgbClr val="9D0003"/>
              </a:buClr>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6" name="Freeform 5">
            <a:extLst>
              <a:ext uri="{FF2B5EF4-FFF2-40B4-BE49-F238E27FC236}">
                <a16:creationId xmlns:a16="http://schemas.microsoft.com/office/drawing/2014/main" id="{55BCE3F6-3EAB-414B-8E24-F791E246848A}"/>
              </a:ext>
            </a:extLst>
          </p:cNvPr>
          <p:cNvSpPr/>
          <p:nvPr/>
        </p:nvSpPr>
        <p:spPr>
          <a:xfrm>
            <a:off x="10074442" y="-29030"/>
            <a:ext cx="2132072" cy="6887029"/>
          </a:xfrm>
          <a:custGeom>
            <a:avLst/>
            <a:gdLst>
              <a:gd name="connsiteX0" fmla="*/ 0 w 2525485"/>
              <a:gd name="connsiteY0" fmla="*/ 0 h 6865258"/>
              <a:gd name="connsiteX1" fmla="*/ 2525485 w 2525485"/>
              <a:gd name="connsiteY1" fmla="*/ 14515 h 6865258"/>
              <a:gd name="connsiteX2" fmla="*/ 2496457 w 2525485"/>
              <a:gd name="connsiteY2" fmla="*/ 6865258 h 6865258"/>
              <a:gd name="connsiteX3" fmla="*/ 2162628 w 2525485"/>
              <a:gd name="connsiteY3" fmla="*/ 6865258 h 6865258"/>
              <a:gd name="connsiteX4" fmla="*/ 0 w 2525485"/>
              <a:gd name="connsiteY4" fmla="*/ 0 h 6865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5" h="6865258">
                <a:moveTo>
                  <a:pt x="0" y="0"/>
                </a:moveTo>
                <a:lnTo>
                  <a:pt x="2525485" y="14515"/>
                </a:lnTo>
                <a:lnTo>
                  <a:pt x="2496457" y="6865258"/>
                </a:lnTo>
                <a:lnTo>
                  <a:pt x="2162628" y="6865258"/>
                </a:lnTo>
                <a:lnTo>
                  <a:pt x="0" y="0"/>
                </a:lnTo>
                <a:close/>
              </a:path>
            </a:pathLst>
          </a:custGeom>
          <a:solidFill>
            <a:srgbClr val="C6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786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Rule Outs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361373" y="1337309"/>
            <a:ext cx="9789293" cy="4401205"/>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Before we begin with a new example, we need to discuss ruling out medical problems. Before trying to change the person you are caring for’s challenging behaviors, it is important to make sure that their behavior changes are not related to a medical problem. </a:t>
            </a:r>
          </a:p>
          <a:p>
            <a:r>
              <a:rPr lang="en-US" sz="2000" dirty="0">
                <a:latin typeface="Calibri" panose="020F0502020204030204" pitchFamily="34" charset="0"/>
                <a:cs typeface="Calibri" panose="020F0502020204030204" pitchFamily="34" charset="0"/>
              </a:rPr>
              <a:t> </a:t>
            </a:r>
          </a:p>
          <a:p>
            <a:r>
              <a:rPr lang="en-US" sz="2000" dirty="0">
                <a:latin typeface="Calibri" panose="020F0502020204030204" pitchFamily="34" charset="0"/>
                <a:cs typeface="Calibri" panose="020F0502020204030204" pitchFamily="34" charset="0"/>
              </a:rPr>
              <a:t>Some common medical problems that can affect behavior include:</a:t>
            </a:r>
          </a:p>
          <a:p>
            <a:pPr lvl="1"/>
            <a:r>
              <a:rPr lang="en-US" sz="2000" dirty="0">
                <a:latin typeface="Calibri" panose="020F0502020204030204" pitchFamily="34" charset="0"/>
                <a:cs typeface="Calibri" panose="020F0502020204030204" pitchFamily="34" charset="0"/>
              </a:rPr>
              <a:t>Medical conditions (e.g., urinary tract infection, constipation, pain, fever) </a:t>
            </a:r>
          </a:p>
          <a:p>
            <a:pPr lvl="1"/>
            <a:r>
              <a:rPr lang="en-US" sz="2000" dirty="0">
                <a:latin typeface="Calibri" panose="020F0502020204030204" pitchFamily="34" charset="0"/>
                <a:cs typeface="Calibri" panose="020F0502020204030204" pitchFamily="34" charset="0"/>
              </a:rPr>
              <a:t>Medication side effects (have they started a new medication?)</a:t>
            </a:r>
          </a:p>
          <a:p>
            <a:pPr lvl="1"/>
            <a:r>
              <a:rPr lang="en-US" sz="2000" dirty="0">
                <a:latin typeface="Calibri" panose="020F0502020204030204" pitchFamily="34" charset="0"/>
                <a:cs typeface="Calibri" panose="020F0502020204030204" pitchFamily="34" charset="0"/>
              </a:rPr>
              <a:t>Sensory impairments (e.g., hearing loss, poor vision) </a:t>
            </a:r>
          </a:p>
          <a:p>
            <a:r>
              <a:rPr lang="en-US" sz="2000" dirty="0">
                <a:latin typeface="Calibri" panose="020F0502020204030204" pitchFamily="34" charset="0"/>
                <a:cs typeface="Calibri" panose="020F0502020204030204" pitchFamily="34" charset="0"/>
              </a:rPr>
              <a:t> </a:t>
            </a:r>
          </a:p>
          <a:p>
            <a:r>
              <a:rPr lang="en-US" sz="2000" dirty="0">
                <a:latin typeface="Calibri" panose="020F0502020204030204" pitchFamily="34" charset="0"/>
                <a:cs typeface="Calibri" panose="020F0502020204030204" pitchFamily="34" charset="0"/>
              </a:rPr>
              <a:t>It is important that these conditions, as well as others, be adequately diagnosed and treated by your physician, as there may be underlying sources of their behavior problems. </a:t>
            </a:r>
          </a:p>
          <a:p>
            <a:r>
              <a:rPr lang="en-US" sz="2000" dirty="0">
                <a:latin typeface="Calibri" panose="020F0502020204030204" pitchFamily="34" charset="0"/>
                <a:cs typeface="Calibri" panose="020F0502020204030204" pitchFamily="34" charset="0"/>
              </a:rPr>
              <a:t> </a:t>
            </a:r>
          </a:p>
          <a:p>
            <a:r>
              <a:rPr lang="en-US" sz="2000" b="1" dirty="0">
                <a:latin typeface="Calibri" panose="020F0502020204030204" pitchFamily="34" charset="0"/>
                <a:cs typeface="Calibri" panose="020F0502020204030204" pitchFamily="34" charset="0"/>
              </a:rPr>
              <a:t>Important Note: </a:t>
            </a:r>
            <a:r>
              <a:rPr lang="en-US" sz="2000" b="1" i="1" dirty="0">
                <a:latin typeface="Calibri" panose="020F0502020204030204" pitchFamily="34" charset="0"/>
                <a:cs typeface="Calibri" panose="020F0502020204030204" pitchFamily="34" charset="0"/>
              </a:rPr>
              <a:t>Always </a:t>
            </a:r>
            <a:r>
              <a:rPr lang="en-US" sz="2000" b="1" dirty="0">
                <a:latin typeface="Calibri" panose="020F0502020204030204" pitchFamily="34" charset="0"/>
                <a:cs typeface="Calibri" panose="020F0502020204030204" pitchFamily="34" charset="0"/>
              </a:rPr>
              <a:t>contact your loved one’s physician if there is any sudden change in the person you are caring for’s functioning. </a:t>
            </a:r>
          </a:p>
        </p:txBody>
      </p:sp>
    </p:spTree>
    <p:extLst>
      <p:ext uri="{BB962C8B-B14F-4D97-AF65-F5344CB8AC3E}">
        <p14:creationId xmlns:p14="http://schemas.microsoft.com/office/powerpoint/2010/main" val="2021148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Remember Betty &amp; Jane?</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9419312" cy="3139321"/>
          </a:xfrm>
          <a:prstGeom prst="rect">
            <a:avLst/>
          </a:prstGeom>
          <a:noFill/>
        </p:spPr>
        <p:txBody>
          <a:bodyPr wrap="square" rtlCol="0">
            <a:spAutoFit/>
          </a:bodyPr>
          <a:lstStyle/>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First topic</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 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a:p>
            <a:pPr marL="342900" indent="-342900">
              <a:spcAft>
                <a:spcPts val="600"/>
              </a:spcAft>
              <a:buClr>
                <a:srgbClr val="9D0003"/>
              </a:buClr>
              <a:buFont typeface="Arial" panose="020B0604020202020204" pitchFamily="34" charset="0"/>
              <a:buChar char="•"/>
            </a:pPr>
            <a:r>
              <a:rPr lang="en-US" sz="2400" dirty="0">
                <a:latin typeface="Arial" panose="020B0604020202020204" pitchFamily="34" charset="0"/>
                <a:cs typeface="Arial" panose="020B0604020202020204" pitchFamily="34" charset="0"/>
              </a:rPr>
              <a:t>yada</a:t>
            </a:r>
          </a:p>
        </p:txBody>
      </p:sp>
      <p:pic>
        <p:nvPicPr>
          <p:cNvPr id="8" name="Picture 7" descr="Timeline&#10;&#10;Description automatically generated">
            <a:extLst>
              <a:ext uri="{FF2B5EF4-FFF2-40B4-BE49-F238E27FC236}">
                <a16:creationId xmlns:a16="http://schemas.microsoft.com/office/drawing/2014/main" id="{801DD33E-25C0-5A4F-9F29-F3A6A8A212F0}"/>
              </a:ext>
            </a:extLst>
          </p:cNvPr>
          <p:cNvPicPr>
            <a:picLocks noChangeAspect="1"/>
          </p:cNvPicPr>
          <p:nvPr/>
        </p:nvPicPr>
        <p:blipFill>
          <a:blip r:embed="rId3"/>
          <a:stretch>
            <a:fillRect/>
          </a:stretch>
        </p:blipFill>
        <p:spPr>
          <a:xfrm>
            <a:off x="1687804" y="1641021"/>
            <a:ext cx="8816392" cy="4229923"/>
          </a:xfrm>
          <a:prstGeom prst="rect">
            <a:avLst/>
          </a:prstGeom>
        </p:spPr>
      </p:pic>
      <p:sp>
        <p:nvSpPr>
          <p:cNvPr id="3" name="TextBox 2">
            <a:extLst>
              <a:ext uri="{FF2B5EF4-FFF2-40B4-BE49-F238E27FC236}">
                <a16:creationId xmlns:a16="http://schemas.microsoft.com/office/drawing/2014/main" id="{AE020020-B98B-9640-8DE6-724FE21E7A68}"/>
              </a:ext>
            </a:extLst>
          </p:cNvPr>
          <p:cNvSpPr txBox="1"/>
          <p:nvPr/>
        </p:nvSpPr>
        <p:spPr>
          <a:xfrm>
            <a:off x="1828800" y="2911151"/>
            <a:ext cx="970384" cy="1477328"/>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Almost every night around 3am</a:t>
            </a:r>
          </a:p>
        </p:txBody>
      </p:sp>
      <p:sp>
        <p:nvSpPr>
          <p:cNvPr id="5" name="TextBox 4">
            <a:extLst>
              <a:ext uri="{FF2B5EF4-FFF2-40B4-BE49-F238E27FC236}">
                <a16:creationId xmlns:a16="http://schemas.microsoft.com/office/drawing/2014/main" id="{35A19895-B3B1-4D47-9F95-6066A4532493}"/>
              </a:ext>
            </a:extLst>
          </p:cNvPr>
          <p:cNvSpPr txBox="1"/>
          <p:nvPr/>
        </p:nvSpPr>
        <p:spPr>
          <a:xfrm>
            <a:off x="3041780" y="2967135"/>
            <a:ext cx="2146040"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Betty wakes at 3am</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Jane is sleeping</a:t>
            </a:r>
          </a:p>
        </p:txBody>
      </p:sp>
      <p:sp>
        <p:nvSpPr>
          <p:cNvPr id="6" name="TextBox 5">
            <a:extLst>
              <a:ext uri="{FF2B5EF4-FFF2-40B4-BE49-F238E27FC236}">
                <a16:creationId xmlns:a16="http://schemas.microsoft.com/office/drawing/2014/main" id="{54551284-0F69-2E4D-BE44-6099F5E5A037}"/>
              </a:ext>
            </a:extLst>
          </p:cNvPr>
          <p:cNvSpPr txBox="1"/>
          <p:nvPr/>
        </p:nvSpPr>
        <p:spPr>
          <a:xfrm>
            <a:off x="5449078" y="2911151"/>
            <a:ext cx="2183363" cy="1754326"/>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Betty doesn’t go back to sleep</a:t>
            </a:r>
          </a:p>
          <a:p>
            <a:r>
              <a:rPr lang="en-US" dirty="0">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Betty wanders around the house </a:t>
            </a:r>
          </a:p>
          <a:p>
            <a:endParaRPr lang="en-US"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BF6ECF33-AAE9-F349-AD82-9B6A99605B43}"/>
              </a:ext>
            </a:extLst>
          </p:cNvPr>
          <p:cNvSpPr txBox="1"/>
          <p:nvPr/>
        </p:nvSpPr>
        <p:spPr>
          <a:xfrm>
            <a:off x="7987004" y="2967135"/>
            <a:ext cx="2183363" cy="2031325"/>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Jane tells her Mom to go to sleep</a:t>
            </a:r>
          </a:p>
          <a:p>
            <a:r>
              <a:rPr lang="en-US" dirty="0">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 Jane yells</a:t>
            </a:r>
          </a:p>
          <a:p>
            <a:r>
              <a:rPr lang="en-US" dirty="0">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Betty cries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6447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Making Room for Change</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Calendar&#10;&#10;Description automatically generated">
            <a:extLst>
              <a:ext uri="{FF2B5EF4-FFF2-40B4-BE49-F238E27FC236}">
                <a16:creationId xmlns:a16="http://schemas.microsoft.com/office/drawing/2014/main" id="{E9217857-6069-6749-92BB-88B47372230F}"/>
              </a:ext>
            </a:extLst>
          </p:cNvPr>
          <p:cNvPicPr>
            <a:picLocks noChangeAspect="1"/>
          </p:cNvPicPr>
          <p:nvPr/>
        </p:nvPicPr>
        <p:blipFill>
          <a:blip r:embed="rId3"/>
          <a:stretch>
            <a:fillRect/>
          </a:stretch>
        </p:blipFill>
        <p:spPr>
          <a:xfrm>
            <a:off x="2342242" y="1695450"/>
            <a:ext cx="7498443" cy="5030774"/>
          </a:xfrm>
          <a:prstGeom prst="rect">
            <a:avLst/>
          </a:prstGeom>
        </p:spPr>
      </p:pic>
    </p:spTree>
    <p:extLst>
      <p:ext uri="{BB962C8B-B14F-4D97-AF65-F5344CB8AC3E}">
        <p14:creationId xmlns:p14="http://schemas.microsoft.com/office/powerpoint/2010/main" val="1518632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Proposed Changes for Before</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Calendar&#10;&#10;Description automatically generated">
            <a:extLst>
              <a:ext uri="{FF2B5EF4-FFF2-40B4-BE49-F238E27FC236}">
                <a16:creationId xmlns:a16="http://schemas.microsoft.com/office/drawing/2014/main" id="{5D48A936-D2A8-B54A-A423-C6FF35066B8B}"/>
              </a:ext>
            </a:extLst>
          </p:cNvPr>
          <p:cNvPicPr>
            <a:picLocks noChangeAspect="1"/>
          </p:cNvPicPr>
          <p:nvPr/>
        </p:nvPicPr>
        <p:blipFill>
          <a:blip r:embed="rId3"/>
          <a:stretch>
            <a:fillRect/>
          </a:stretch>
        </p:blipFill>
        <p:spPr>
          <a:xfrm>
            <a:off x="1219200" y="1695450"/>
            <a:ext cx="9826171" cy="5030774"/>
          </a:xfrm>
          <a:prstGeom prst="rect">
            <a:avLst/>
          </a:prstGeom>
        </p:spPr>
      </p:pic>
      <p:sp>
        <p:nvSpPr>
          <p:cNvPr id="9" name="TextBox 8">
            <a:extLst>
              <a:ext uri="{FF2B5EF4-FFF2-40B4-BE49-F238E27FC236}">
                <a16:creationId xmlns:a16="http://schemas.microsoft.com/office/drawing/2014/main" id="{DABDEBD9-F515-554A-AA48-3A5DC1C4E4BD}"/>
              </a:ext>
            </a:extLst>
          </p:cNvPr>
          <p:cNvSpPr txBox="1"/>
          <p:nvPr/>
        </p:nvSpPr>
        <p:spPr>
          <a:xfrm>
            <a:off x="1432637" y="2675821"/>
            <a:ext cx="914336" cy="1323439"/>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Almost every night around 3am</a:t>
            </a:r>
          </a:p>
        </p:txBody>
      </p:sp>
      <p:sp>
        <p:nvSpPr>
          <p:cNvPr id="13" name="TextBox 12">
            <a:extLst>
              <a:ext uri="{FF2B5EF4-FFF2-40B4-BE49-F238E27FC236}">
                <a16:creationId xmlns:a16="http://schemas.microsoft.com/office/drawing/2014/main" id="{F5999A2C-5AD9-1242-94F2-F22495B3EA6D}"/>
              </a:ext>
            </a:extLst>
          </p:cNvPr>
          <p:cNvSpPr txBox="1"/>
          <p:nvPr/>
        </p:nvSpPr>
        <p:spPr>
          <a:xfrm>
            <a:off x="2675554" y="2702523"/>
            <a:ext cx="2033878" cy="830997"/>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Betty wakes at 3am</a:t>
            </a:r>
          </a:p>
          <a:p>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Jane is sleeping</a:t>
            </a:r>
          </a:p>
        </p:txBody>
      </p:sp>
      <p:sp>
        <p:nvSpPr>
          <p:cNvPr id="14" name="TextBox 13">
            <a:extLst>
              <a:ext uri="{FF2B5EF4-FFF2-40B4-BE49-F238E27FC236}">
                <a16:creationId xmlns:a16="http://schemas.microsoft.com/office/drawing/2014/main" id="{74D19C6C-B64B-2D41-B4D9-C2862227EB2F}"/>
              </a:ext>
            </a:extLst>
          </p:cNvPr>
          <p:cNvSpPr txBox="1"/>
          <p:nvPr/>
        </p:nvSpPr>
        <p:spPr>
          <a:xfrm>
            <a:off x="4821433" y="2718790"/>
            <a:ext cx="2221138" cy="1323439"/>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Betty doesn’t go back to sleep</a:t>
            </a:r>
          </a:p>
          <a:p>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Betty wanders around the house </a:t>
            </a:r>
          </a:p>
        </p:txBody>
      </p:sp>
      <p:sp>
        <p:nvSpPr>
          <p:cNvPr id="15" name="TextBox 14">
            <a:extLst>
              <a:ext uri="{FF2B5EF4-FFF2-40B4-BE49-F238E27FC236}">
                <a16:creationId xmlns:a16="http://schemas.microsoft.com/office/drawing/2014/main" id="{FF1813B9-3297-C544-82C7-523A3FB3A6E7}"/>
              </a:ext>
            </a:extLst>
          </p:cNvPr>
          <p:cNvSpPr txBox="1"/>
          <p:nvPr/>
        </p:nvSpPr>
        <p:spPr>
          <a:xfrm>
            <a:off x="7183892" y="2687799"/>
            <a:ext cx="2033878" cy="1323439"/>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Jane tells her Mom to go to sleep</a:t>
            </a:r>
          </a:p>
          <a:p>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 Jane yells   </a:t>
            </a:r>
          </a:p>
          <a:p>
            <a:r>
              <a:rPr lang="en-US" sz="1600" dirty="0">
                <a:latin typeface="Calibri" panose="020F0502020204030204" pitchFamily="34" charset="0"/>
                <a:cs typeface="Calibri" panose="020F0502020204030204" pitchFamily="34" charset="0"/>
              </a:rPr>
              <a:t>Betty cries</a:t>
            </a:r>
          </a:p>
        </p:txBody>
      </p:sp>
      <p:sp>
        <p:nvSpPr>
          <p:cNvPr id="3" name="TextBox 2">
            <a:extLst>
              <a:ext uri="{FF2B5EF4-FFF2-40B4-BE49-F238E27FC236}">
                <a16:creationId xmlns:a16="http://schemas.microsoft.com/office/drawing/2014/main" id="{D92CD444-EFB2-6945-82C6-FFFFC50BF50E}"/>
              </a:ext>
            </a:extLst>
          </p:cNvPr>
          <p:cNvSpPr txBox="1"/>
          <p:nvPr/>
        </p:nvSpPr>
        <p:spPr>
          <a:xfrm>
            <a:off x="2560410" y="3955717"/>
            <a:ext cx="2148565" cy="1384995"/>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No naps</a:t>
            </a:r>
          </a:p>
          <a:p>
            <a:r>
              <a:rPr lang="en-US" sz="1400" dirty="0">
                <a:latin typeface="Calibri" panose="020F0502020204030204" pitchFamily="34" charset="0"/>
                <a:cs typeface="Calibri" panose="020F0502020204030204" pitchFamily="34" charset="0"/>
              </a:rPr>
              <a:t>Keep her busy</a:t>
            </a:r>
          </a:p>
          <a:p>
            <a:r>
              <a:rPr lang="en-US" sz="1400" dirty="0">
                <a:latin typeface="Calibri" panose="020F0502020204030204" pitchFamily="34" charset="0"/>
                <a:cs typeface="Calibri" panose="020F0502020204030204" pitchFamily="34" charset="0"/>
              </a:rPr>
              <a:t>Exercise</a:t>
            </a:r>
          </a:p>
          <a:p>
            <a:r>
              <a:rPr lang="en-US" sz="1400" dirty="0">
                <a:latin typeface="Calibri" panose="020F0502020204030204" pitchFamily="34" charset="0"/>
                <a:cs typeface="Calibri" panose="020F0502020204030204" pitchFamily="34" charset="0"/>
              </a:rPr>
              <a:t>Bedtime routine</a:t>
            </a:r>
          </a:p>
          <a:p>
            <a:r>
              <a:rPr lang="en-US" sz="1400" dirty="0">
                <a:latin typeface="Calibri" panose="020F0502020204030204" pitchFamily="34" charset="0"/>
                <a:cs typeface="Calibri" panose="020F0502020204030204" pitchFamily="34" charset="0"/>
              </a:rPr>
              <a:t>No caffeine</a:t>
            </a:r>
          </a:p>
          <a:p>
            <a:r>
              <a:rPr lang="en-US" sz="1400" dirty="0">
                <a:latin typeface="Calibri" panose="020F0502020204030204" pitchFamily="34" charset="0"/>
                <a:cs typeface="Calibri" panose="020F0502020204030204" pitchFamily="34" charset="0"/>
              </a:rPr>
              <a:t>Talk to doc: rule out/ meds</a:t>
            </a:r>
          </a:p>
        </p:txBody>
      </p:sp>
    </p:spTree>
    <p:extLst>
      <p:ext uri="{BB962C8B-B14F-4D97-AF65-F5344CB8AC3E}">
        <p14:creationId xmlns:p14="http://schemas.microsoft.com/office/powerpoint/2010/main" val="392516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708FA35-E569-2444-BB6C-9290A9910FFD}"/>
              </a:ext>
            </a:extLst>
          </p:cNvPr>
          <p:cNvSpPr/>
          <p:nvPr/>
        </p:nvSpPr>
        <p:spPr>
          <a:xfrm>
            <a:off x="6593305" y="-32084"/>
            <a:ext cx="5662863" cy="6946231"/>
          </a:xfrm>
          <a:custGeom>
            <a:avLst/>
            <a:gdLst>
              <a:gd name="connsiteX0" fmla="*/ 0 w 5662863"/>
              <a:gd name="connsiteY0" fmla="*/ 0 h 6946231"/>
              <a:gd name="connsiteX1" fmla="*/ 5662863 w 5662863"/>
              <a:gd name="connsiteY1" fmla="*/ 16042 h 6946231"/>
              <a:gd name="connsiteX2" fmla="*/ 5614737 w 5662863"/>
              <a:gd name="connsiteY2" fmla="*/ 6930189 h 6946231"/>
              <a:gd name="connsiteX3" fmla="*/ 2454442 w 5662863"/>
              <a:gd name="connsiteY3" fmla="*/ 6946231 h 6946231"/>
              <a:gd name="connsiteX4" fmla="*/ 0 w 5662863"/>
              <a:gd name="connsiteY4" fmla="*/ 0 h 6946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2863" h="6946231">
                <a:moveTo>
                  <a:pt x="0" y="0"/>
                </a:moveTo>
                <a:lnTo>
                  <a:pt x="5662863" y="16042"/>
                </a:lnTo>
                <a:lnTo>
                  <a:pt x="5614737" y="6930189"/>
                </a:lnTo>
                <a:lnTo>
                  <a:pt x="2454442" y="6946231"/>
                </a:lnTo>
                <a:lnTo>
                  <a:pt x="0" y="0"/>
                </a:lnTo>
                <a:close/>
              </a:path>
            </a:pathLst>
          </a:custGeom>
          <a:solidFill>
            <a:srgbClr val="C6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Proposed Changes for After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Calendar&#10;&#10;Description automatically generated">
            <a:extLst>
              <a:ext uri="{FF2B5EF4-FFF2-40B4-BE49-F238E27FC236}">
                <a16:creationId xmlns:a16="http://schemas.microsoft.com/office/drawing/2014/main" id="{5D48A936-D2A8-B54A-A423-C6FF35066B8B}"/>
              </a:ext>
            </a:extLst>
          </p:cNvPr>
          <p:cNvPicPr>
            <a:picLocks noChangeAspect="1"/>
          </p:cNvPicPr>
          <p:nvPr/>
        </p:nvPicPr>
        <p:blipFill>
          <a:blip r:embed="rId3"/>
          <a:stretch>
            <a:fillRect/>
          </a:stretch>
        </p:blipFill>
        <p:spPr>
          <a:xfrm>
            <a:off x="1219200" y="1695450"/>
            <a:ext cx="9826171" cy="5030774"/>
          </a:xfrm>
          <a:prstGeom prst="rect">
            <a:avLst/>
          </a:prstGeom>
        </p:spPr>
      </p:pic>
      <p:sp>
        <p:nvSpPr>
          <p:cNvPr id="9" name="TextBox 8">
            <a:extLst>
              <a:ext uri="{FF2B5EF4-FFF2-40B4-BE49-F238E27FC236}">
                <a16:creationId xmlns:a16="http://schemas.microsoft.com/office/drawing/2014/main" id="{DABDEBD9-F515-554A-AA48-3A5DC1C4E4BD}"/>
              </a:ext>
            </a:extLst>
          </p:cNvPr>
          <p:cNvSpPr txBox="1"/>
          <p:nvPr/>
        </p:nvSpPr>
        <p:spPr>
          <a:xfrm>
            <a:off x="1432637" y="2675821"/>
            <a:ext cx="914336" cy="1323439"/>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Almost every night around 3am</a:t>
            </a:r>
          </a:p>
        </p:txBody>
      </p:sp>
      <p:sp>
        <p:nvSpPr>
          <p:cNvPr id="13" name="TextBox 12">
            <a:extLst>
              <a:ext uri="{FF2B5EF4-FFF2-40B4-BE49-F238E27FC236}">
                <a16:creationId xmlns:a16="http://schemas.microsoft.com/office/drawing/2014/main" id="{F5999A2C-5AD9-1242-94F2-F22495B3EA6D}"/>
              </a:ext>
            </a:extLst>
          </p:cNvPr>
          <p:cNvSpPr txBox="1"/>
          <p:nvPr/>
        </p:nvSpPr>
        <p:spPr>
          <a:xfrm>
            <a:off x="2675554" y="2702523"/>
            <a:ext cx="2033878" cy="830997"/>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Betty wakes at 3am</a:t>
            </a:r>
          </a:p>
          <a:p>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Jane is sleeping</a:t>
            </a:r>
          </a:p>
        </p:txBody>
      </p:sp>
      <p:sp>
        <p:nvSpPr>
          <p:cNvPr id="14" name="TextBox 13">
            <a:extLst>
              <a:ext uri="{FF2B5EF4-FFF2-40B4-BE49-F238E27FC236}">
                <a16:creationId xmlns:a16="http://schemas.microsoft.com/office/drawing/2014/main" id="{74D19C6C-B64B-2D41-B4D9-C2862227EB2F}"/>
              </a:ext>
            </a:extLst>
          </p:cNvPr>
          <p:cNvSpPr txBox="1"/>
          <p:nvPr/>
        </p:nvSpPr>
        <p:spPr>
          <a:xfrm>
            <a:off x="4821433" y="2718790"/>
            <a:ext cx="2221138" cy="1323439"/>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Betty doesn’t go back to sleep</a:t>
            </a:r>
          </a:p>
          <a:p>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Betty wanders around the house </a:t>
            </a:r>
          </a:p>
        </p:txBody>
      </p:sp>
      <p:sp>
        <p:nvSpPr>
          <p:cNvPr id="15" name="TextBox 14">
            <a:extLst>
              <a:ext uri="{FF2B5EF4-FFF2-40B4-BE49-F238E27FC236}">
                <a16:creationId xmlns:a16="http://schemas.microsoft.com/office/drawing/2014/main" id="{FF1813B9-3297-C544-82C7-523A3FB3A6E7}"/>
              </a:ext>
            </a:extLst>
          </p:cNvPr>
          <p:cNvSpPr txBox="1"/>
          <p:nvPr/>
        </p:nvSpPr>
        <p:spPr>
          <a:xfrm>
            <a:off x="7183892" y="2687799"/>
            <a:ext cx="2033878" cy="1323439"/>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Jane tells her Mom to go to sleep</a:t>
            </a:r>
          </a:p>
          <a:p>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 Jane yells   </a:t>
            </a:r>
          </a:p>
          <a:p>
            <a:r>
              <a:rPr lang="en-US" sz="1600" dirty="0">
                <a:latin typeface="Calibri" panose="020F0502020204030204" pitchFamily="34" charset="0"/>
                <a:cs typeface="Calibri" panose="020F0502020204030204" pitchFamily="34" charset="0"/>
              </a:rPr>
              <a:t>Betty cries</a:t>
            </a:r>
          </a:p>
        </p:txBody>
      </p:sp>
      <p:sp>
        <p:nvSpPr>
          <p:cNvPr id="3" name="TextBox 2">
            <a:extLst>
              <a:ext uri="{FF2B5EF4-FFF2-40B4-BE49-F238E27FC236}">
                <a16:creationId xmlns:a16="http://schemas.microsoft.com/office/drawing/2014/main" id="{D92CD444-EFB2-6945-82C6-FFFFC50BF50E}"/>
              </a:ext>
            </a:extLst>
          </p:cNvPr>
          <p:cNvSpPr txBox="1"/>
          <p:nvPr/>
        </p:nvSpPr>
        <p:spPr>
          <a:xfrm>
            <a:off x="2675098" y="3955717"/>
            <a:ext cx="2033877" cy="1384995"/>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No naps</a:t>
            </a:r>
          </a:p>
          <a:p>
            <a:r>
              <a:rPr lang="en-US" sz="1400" dirty="0">
                <a:latin typeface="Calibri" panose="020F0502020204030204" pitchFamily="34" charset="0"/>
                <a:cs typeface="Calibri" panose="020F0502020204030204" pitchFamily="34" charset="0"/>
              </a:rPr>
              <a:t>Keep her busy</a:t>
            </a:r>
          </a:p>
          <a:p>
            <a:r>
              <a:rPr lang="en-US" sz="1400" dirty="0">
                <a:latin typeface="Calibri" panose="020F0502020204030204" pitchFamily="34" charset="0"/>
                <a:cs typeface="Calibri" panose="020F0502020204030204" pitchFamily="34" charset="0"/>
              </a:rPr>
              <a:t>Exercise</a:t>
            </a:r>
          </a:p>
          <a:p>
            <a:r>
              <a:rPr lang="en-US" sz="1400" dirty="0">
                <a:latin typeface="Calibri" panose="020F0502020204030204" pitchFamily="34" charset="0"/>
                <a:cs typeface="Calibri" panose="020F0502020204030204" pitchFamily="34" charset="0"/>
              </a:rPr>
              <a:t>Bedtime routine</a:t>
            </a:r>
          </a:p>
          <a:p>
            <a:r>
              <a:rPr lang="en-US" sz="1400" dirty="0">
                <a:latin typeface="Calibri" panose="020F0502020204030204" pitchFamily="34" charset="0"/>
                <a:cs typeface="Calibri" panose="020F0502020204030204" pitchFamily="34" charset="0"/>
              </a:rPr>
              <a:t>No caffeine</a:t>
            </a:r>
          </a:p>
          <a:p>
            <a:r>
              <a:rPr lang="en-US" sz="1400" dirty="0">
                <a:latin typeface="Calibri" panose="020F0502020204030204" pitchFamily="34" charset="0"/>
                <a:cs typeface="Calibri" panose="020F0502020204030204" pitchFamily="34" charset="0"/>
              </a:rPr>
              <a:t>Talk to doc – meds</a:t>
            </a:r>
          </a:p>
        </p:txBody>
      </p:sp>
      <p:sp>
        <p:nvSpPr>
          <p:cNvPr id="5" name="TextBox 4">
            <a:extLst>
              <a:ext uri="{FF2B5EF4-FFF2-40B4-BE49-F238E27FC236}">
                <a16:creationId xmlns:a16="http://schemas.microsoft.com/office/drawing/2014/main" id="{3CB59E3E-8F21-A145-9807-EA5EC8C645FC}"/>
              </a:ext>
            </a:extLst>
          </p:cNvPr>
          <p:cNvSpPr txBox="1"/>
          <p:nvPr/>
        </p:nvSpPr>
        <p:spPr>
          <a:xfrm>
            <a:off x="7183435" y="3955717"/>
            <a:ext cx="2221138" cy="1384995"/>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Gently say: it’s dark out, time to sleep</a:t>
            </a:r>
          </a:p>
          <a:p>
            <a:r>
              <a:rPr lang="en-US" sz="1400" dirty="0">
                <a:latin typeface="Calibri" panose="020F0502020204030204" pitchFamily="34" charset="0"/>
                <a:cs typeface="Calibri" panose="020F0502020204030204" pitchFamily="34" charset="0"/>
              </a:rPr>
              <a:t>Play soothing music</a:t>
            </a:r>
          </a:p>
          <a:p>
            <a:r>
              <a:rPr lang="en-US" sz="1400" dirty="0">
                <a:latin typeface="Calibri" panose="020F0502020204030204" pitchFamily="34" charset="0"/>
                <a:cs typeface="Calibri" panose="020F0502020204030204" pitchFamily="34" charset="0"/>
              </a:rPr>
              <a:t>Focus on the task; Stay calm</a:t>
            </a:r>
          </a:p>
          <a:p>
            <a:r>
              <a:rPr lang="en-US" sz="1400" dirty="0">
                <a:latin typeface="Calibri" panose="020F0502020204030204" pitchFamily="34" charset="0"/>
                <a:cs typeface="Calibri" panose="020F0502020204030204" pitchFamily="34" charset="0"/>
              </a:rPr>
              <a:t>Thirsty? Hungry?</a:t>
            </a:r>
          </a:p>
          <a:p>
            <a:r>
              <a:rPr lang="en-US" sz="1400" dirty="0">
                <a:latin typeface="Calibri" panose="020F0502020204030204" pitchFamily="34" charset="0"/>
                <a:cs typeface="Calibri" panose="020F0502020204030204" pitchFamily="34" charset="0"/>
              </a:rPr>
              <a:t>Bathroom?</a:t>
            </a:r>
          </a:p>
        </p:txBody>
      </p:sp>
    </p:spTree>
    <p:extLst>
      <p:ext uri="{BB962C8B-B14F-4D97-AF65-F5344CB8AC3E}">
        <p14:creationId xmlns:p14="http://schemas.microsoft.com/office/powerpoint/2010/main" val="4104200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What Happened?</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9419312" cy="4524315"/>
          </a:xfrm>
          <a:prstGeom prst="rect">
            <a:avLst/>
          </a:prstGeom>
          <a:noFill/>
        </p:spPr>
        <p:txBody>
          <a:bodyPr wrap="square" rtlCol="0">
            <a:spAutoFit/>
          </a:bodyPr>
          <a:lstStyle/>
          <a:p>
            <a:r>
              <a:rPr lang="x-none" sz="2400">
                <a:latin typeface="Calibri" panose="020F0502020204030204" pitchFamily="34" charset="0"/>
                <a:cs typeface="Calibri" panose="020F0502020204030204" pitchFamily="34" charset="0"/>
              </a:rPr>
              <a:t>Regardless of which behavior and strategies you choose, the most important thing to remember is to be </a:t>
            </a:r>
            <a:r>
              <a:rPr lang="x-none" sz="2400" b="1" i="1">
                <a:latin typeface="Calibri" panose="020F0502020204030204" pitchFamily="34" charset="0"/>
                <a:cs typeface="Calibri" panose="020F0502020204030204" pitchFamily="34" charset="0"/>
              </a:rPr>
              <a:t>consistent. </a:t>
            </a:r>
            <a:endParaRPr lang="en-US" sz="2400" b="1" i="1" dirty="0">
              <a:latin typeface="Calibri" panose="020F0502020204030204" pitchFamily="34" charset="0"/>
              <a:cs typeface="Calibri" panose="020F0502020204030204" pitchFamily="34" charset="0"/>
            </a:endParaRPr>
          </a:p>
          <a:p>
            <a:r>
              <a:rPr lang="x-none" sz="240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r>
              <a:rPr lang="x-none" sz="2400">
                <a:latin typeface="Calibri" panose="020F0502020204030204" pitchFamily="34" charset="0"/>
                <a:cs typeface="Calibri" panose="020F0502020204030204" pitchFamily="34" charset="0"/>
              </a:rPr>
              <a:t>Problem solving is a process of trial and error. </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x-none" sz="2400">
                <a:latin typeface="Calibri" panose="020F0502020204030204" pitchFamily="34" charset="0"/>
                <a:cs typeface="Calibri" panose="020F0502020204030204" pitchFamily="34" charset="0"/>
              </a:rPr>
              <a:t>Once this problem is solved, another one may develop. </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x-none" sz="2400">
                <a:latin typeface="Calibri" panose="020F0502020204030204" pitchFamily="34" charset="0"/>
                <a:cs typeface="Calibri" panose="020F0502020204030204" pitchFamily="34" charset="0"/>
              </a:rPr>
              <a:t>It’s possible that the strategy that you </a:t>
            </a:r>
            <a:r>
              <a:rPr lang="en-US" sz="2400" dirty="0">
                <a:latin typeface="Calibri" panose="020F0502020204030204" pitchFamily="34" charset="0"/>
                <a:cs typeface="Calibri" panose="020F0502020204030204" pitchFamily="34" charset="0"/>
              </a:rPr>
              <a:t>produced</a:t>
            </a:r>
            <a:r>
              <a:rPr lang="x-none" sz="2400">
                <a:latin typeface="Calibri" panose="020F0502020204030204" pitchFamily="34" charset="0"/>
                <a:cs typeface="Calibri" panose="020F0502020204030204" pitchFamily="34" charset="0"/>
              </a:rPr>
              <a:t> may work at sometimes and not others. </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x-none" sz="2400">
                <a:latin typeface="Calibri" panose="020F0502020204030204" pitchFamily="34" charset="0"/>
                <a:cs typeface="Calibri" panose="020F0502020204030204" pitchFamily="34" charset="0"/>
              </a:rPr>
              <a:t>Be flexible, patient and creative!</a:t>
            </a:r>
            <a:endParaRPr lang="en-US" sz="2400" dirty="0">
              <a:latin typeface="Calibri" panose="020F0502020204030204" pitchFamily="34" charset="0"/>
              <a:cs typeface="Calibri" panose="020F0502020204030204" pitchFamily="34" charset="0"/>
            </a:endParaRPr>
          </a:p>
          <a:p>
            <a:pPr marL="342900" indent="-342900">
              <a:spcAft>
                <a:spcPts val="600"/>
              </a:spcAft>
              <a:buClr>
                <a:srgbClr val="9D0003"/>
              </a:buClr>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6" name="Freeform 5">
            <a:extLst>
              <a:ext uri="{FF2B5EF4-FFF2-40B4-BE49-F238E27FC236}">
                <a16:creationId xmlns:a16="http://schemas.microsoft.com/office/drawing/2014/main" id="{8C7BC782-AB27-D942-BEAE-E90F8ECF9F4F}"/>
              </a:ext>
            </a:extLst>
          </p:cNvPr>
          <p:cNvSpPr/>
          <p:nvPr/>
        </p:nvSpPr>
        <p:spPr>
          <a:xfrm flipV="1">
            <a:off x="10584628" y="-29030"/>
            <a:ext cx="1621886" cy="6887029"/>
          </a:xfrm>
          <a:custGeom>
            <a:avLst/>
            <a:gdLst>
              <a:gd name="connsiteX0" fmla="*/ 0 w 2525485"/>
              <a:gd name="connsiteY0" fmla="*/ 0 h 6865258"/>
              <a:gd name="connsiteX1" fmla="*/ 2525485 w 2525485"/>
              <a:gd name="connsiteY1" fmla="*/ 14515 h 6865258"/>
              <a:gd name="connsiteX2" fmla="*/ 2496457 w 2525485"/>
              <a:gd name="connsiteY2" fmla="*/ 6865258 h 6865258"/>
              <a:gd name="connsiteX3" fmla="*/ 2162628 w 2525485"/>
              <a:gd name="connsiteY3" fmla="*/ 6865258 h 6865258"/>
              <a:gd name="connsiteX4" fmla="*/ 0 w 2525485"/>
              <a:gd name="connsiteY4" fmla="*/ 0 h 6865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5" h="6865258">
                <a:moveTo>
                  <a:pt x="0" y="0"/>
                </a:moveTo>
                <a:lnTo>
                  <a:pt x="2525485" y="14515"/>
                </a:lnTo>
                <a:lnTo>
                  <a:pt x="2496457" y="6865258"/>
                </a:lnTo>
                <a:lnTo>
                  <a:pt x="2162628" y="6865258"/>
                </a:lnTo>
                <a:lnTo>
                  <a:pt x="0" y="0"/>
                </a:lnTo>
                <a:close/>
              </a:path>
            </a:pathLst>
          </a:custGeom>
          <a:solidFill>
            <a:srgbClr val="C6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77573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Behavioral Log Reminders: Before</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456466" y="1851006"/>
            <a:ext cx="9279068" cy="4078039"/>
          </a:xfrm>
          <a:prstGeom prst="rect">
            <a:avLst/>
          </a:prstGeom>
          <a:noFill/>
        </p:spPr>
        <p:txBody>
          <a:bodyPr wrap="square" rtlCol="0">
            <a:spAutoFit/>
          </a:bodyPr>
          <a:lstStyle/>
          <a:p>
            <a:pPr>
              <a:spcAft>
                <a:spcPts val="1800"/>
              </a:spcAft>
            </a:pPr>
            <a:r>
              <a:rPr lang="en-US" sz="2400" dirty="0">
                <a:latin typeface="Calibri" panose="020F0502020204030204" pitchFamily="34" charset="0"/>
                <a:cs typeface="Calibri" panose="020F0502020204030204" pitchFamily="34" charset="0"/>
              </a:rPr>
              <a:t>To figure out possible </a:t>
            </a:r>
            <a:r>
              <a:rPr lang="en-US" sz="2400" b="1" dirty="0">
                <a:latin typeface="Calibri" panose="020F0502020204030204" pitchFamily="34" charset="0"/>
                <a:cs typeface="Calibri" panose="020F0502020204030204" pitchFamily="34" charset="0"/>
              </a:rPr>
              <a:t>triggers</a:t>
            </a:r>
            <a:r>
              <a:rPr lang="en-US" sz="2400" dirty="0">
                <a:latin typeface="Calibri" panose="020F0502020204030204" pitchFamily="34" charset="0"/>
                <a:cs typeface="Calibri" panose="020F0502020204030204" pitchFamily="34" charset="0"/>
              </a:rPr>
              <a:t>:</a:t>
            </a:r>
          </a:p>
          <a:p>
            <a:pPr lvl="1"/>
            <a:r>
              <a:rPr lang="x-none" sz="2000">
                <a:latin typeface="Calibri" panose="020F0502020204030204" pitchFamily="34" charset="0"/>
                <a:cs typeface="Calibri" panose="020F0502020204030204" pitchFamily="34" charset="0"/>
              </a:rPr>
              <a:t>Was the environment quiet or noisy? </a:t>
            </a:r>
            <a:endParaRPr lang="en-US" sz="2000" dirty="0">
              <a:latin typeface="Calibri" panose="020F0502020204030204" pitchFamily="34" charset="0"/>
              <a:cs typeface="Calibri" panose="020F0502020204030204" pitchFamily="34" charset="0"/>
            </a:endParaRPr>
          </a:p>
          <a:p>
            <a:pPr lvl="2">
              <a:spcAft>
                <a:spcPts val="1800"/>
              </a:spcAft>
            </a:pPr>
            <a:r>
              <a:rPr lang="x-none" sz="2000">
                <a:latin typeface="Calibri" panose="020F0502020204030204" pitchFamily="34" charset="0"/>
                <a:cs typeface="Calibri" panose="020F0502020204030204" pitchFamily="34" charset="0"/>
              </a:rPr>
              <a:t>Dark or bright? </a:t>
            </a:r>
            <a:endParaRPr lang="en-US" sz="2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Were they alone or was someone present? </a:t>
            </a:r>
          </a:p>
          <a:p>
            <a:pPr lvl="2">
              <a:spcAft>
                <a:spcPts val="1800"/>
              </a:spcAft>
            </a:pPr>
            <a:r>
              <a:rPr lang="en-US" sz="2000" dirty="0">
                <a:latin typeface="Calibri" panose="020F0502020204030204" pitchFamily="34" charset="0"/>
                <a:cs typeface="Calibri" panose="020F0502020204030204" pitchFamily="34" charset="0"/>
              </a:rPr>
              <a:t>If so, who?</a:t>
            </a:r>
          </a:p>
          <a:p>
            <a:pPr lvl="1">
              <a:spcAft>
                <a:spcPts val="1800"/>
              </a:spcAft>
            </a:pPr>
            <a:r>
              <a:rPr lang="en-US" sz="2000" dirty="0">
                <a:latin typeface="Calibri" panose="020F0502020204030204" pitchFamily="34" charset="0"/>
                <a:cs typeface="Calibri" panose="020F0502020204030204" pitchFamily="34" charset="0"/>
              </a:rPr>
              <a:t>Was an event occurring, such as bathing, or administering medications?</a:t>
            </a:r>
          </a:p>
          <a:p>
            <a:pPr lvl="1">
              <a:spcAft>
                <a:spcPts val="1800"/>
              </a:spcAft>
            </a:pPr>
            <a:r>
              <a:rPr lang="en-US" sz="2000" dirty="0">
                <a:latin typeface="Calibri" panose="020F0502020204030204" pitchFamily="34" charset="0"/>
                <a:cs typeface="Calibri" panose="020F0502020204030204" pitchFamily="34" charset="0"/>
              </a:rPr>
              <a:t>Do they want something, such as food, a beverage, or keys?</a:t>
            </a:r>
          </a:p>
          <a:p>
            <a:pPr lvl="1"/>
            <a:r>
              <a:rPr lang="x-none" sz="2000">
                <a:latin typeface="Calibri" panose="020F0502020204030204" pitchFamily="34" charset="0"/>
                <a:cs typeface="Calibri" panose="020F0502020204030204" pitchFamily="34" charset="0"/>
              </a:rPr>
              <a:t>D</a:t>
            </a:r>
            <a:r>
              <a:rPr lang="en-US" sz="2000" dirty="0">
                <a:latin typeface="Calibri" panose="020F0502020204030204" pitchFamily="34" charset="0"/>
                <a:cs typeface="Calibri" panose="020F0502020204030204" pitchFamily="34" charset="0"/>
              </a:rPr>
              <a:t>o they </a:t>
            </a:r>
            <a:r>
              <a:rPr lang="x-none" sz="2000">
                <a:latin typeface="Calibri" panose="020F0502020204030204" pitchFamily="34" charset="0"/>
                <a:cs typeface="Calibri" panose="020F0502020204030204" pitchFamily="34" charset="0"/>
              </a:rPr>
              <a:t>appear to be seeking attention?</a:t>
            </a:r>
            <a:r>
              <a:rPr lang="en-US" sz="2000" dirty="0">
                <a:latin typeface="Calibri" panose="020F0502020204030204" pitchFamily="34" charset="0"/>
                <a:cs typeface="Calibri" panose="020F0502020204030204" pitchFamily="34" charset="0"/>
              </a:rPr>
              <a:t> </a:t>
            </a:r>
          </a:p>
          <a:p>
            <a:pPr lvl="2"/>
            <a:r>
              <a:rPr lang="en-US" sz="2000" dirty="0">
                <a:latin typeface="Calibri" panose="020F0502020204030204" pitchFamily="34" charset="0"/>
                <a:cs typeface="Calibri" panose="020F0502020204030204" pitchFamily="34" charset="0"/>
              </a:rPr>
              <a:t>If so why? Are they in pain?</a:t>
            </a:r>
          </a:p>
        </p:txBody>
      </p:sp>
      <p:pic>
        <p:nvPicPr>
          <p:cNvPr id="6" name="Graphic 5" descr="Television">
            <a:extLst>
              <a:ext uri="{FF2B5EF4-FFF2-40B4-BE49-F238E27FC236}">
                <a16:creationId xmlns:a16="http://schemas.microsoft.com/office/drawing/2014/main" id="{2BAB3761-2A63-4C47-A715-8E43EA7ADB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78334" y="4459638"/>
            <a:ext cx="914400" cy="914400"/>
          </a:xfrm>
          <a:prstGeom prst="rect">
            <a:avLst/>
          </a:prstGeom>
        </p:spPr>
      </p:pic>
      <p:sp>
        <p:nvSpPr>
          <p:cNvPr id="7" name="TextBox 6">
            <a:extLst>
              <a:ext uri="{FF2B5EF4-FFF2-40B4-BE49-F238E27FC236}">
                <a16:creationId xmlns:a16="http://schemas.microsoft.com/office/drawing/2014/main" id="{FF056601-2498-2A45-85D6-213381155BA6}"/>
              </a:ext>
            </a:extLst>
          </p:cNvPr>
          <p:cNvSpPr txBox="1"/>
          <p:nvPr/>
        </p:nvSpPr>
        <p:spPr>
          <a:xfrm>
            <a:off x="10488511" y="4105695"/>
            <a:ext cx="494046" cy="707886"/>
          </a:xfrm>
          <a:prstGeom prst="rect">
            <a:avLst/>
          </a:prstGeom>
          <a:noFill/>
        </p:spPr>
        <p:txBody>
          <a:bodyPr wrap="none" rtlCol="0">
            <a:spAutoFit/>
          </a:bodyPr>
          <a:lstStyle/>
          <a:p>
            <a:r>
              <a:rPr lang="en-US" sz="4000" dirty="0">
                <a:solidFill>
                  <a:srgbClr val="9D0003"/>
                </a:solidFill>
              </a:rPr>
              <a:t>V</a:t>
            </a:r>
          </a:p>
        </p:txBody>
      </p:sp>
      <p:pic>
        <p:nvPicPr>
          <p:cNvPr id="9" name="Graphic 8" descr="School girl">
            <a:extLst>
              <a:ext uri="{FF2B5EF4-FFF2-40B4-BE49-F238E27FC236}">
                <a16:creationId xmlns:a16="http://schemas.microsoft.com/office/drawing/2014/main" id="{77FB53CD-55A3-1145-9524-1AD3D79653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63365" y="4695876"/>
            <a:ext cx="457200" cy="457200"/>
          </a:xfrm>
          <a:prstGeom prst="rect">
            <a:avLst/>
          </a:prstGeom>
        </p:spPr>
      </p:pic>
      <p:sp>
        <p:nvSpPr>
          <p:cNvPr id="11" name="Rectangle 10">
            <a:extLst>
              <a:ext uri="{FF2B5EF4-FFF2-40B4-BE49-F238E27FC236}">
                <a16:creationId xmlns:a16="http://schemas.microsoft.com/office/drawing/2014/main" id="{58A24BF4-8080-5B48-ABAB-CEBE4BBA4C55}"/>
              </a:ext>
            </a:extLst>
          </p:cNvPr>
          <p:cNvSpPr/>
          <p:nvPr/>
        </p:nvSpPr>
        <p:spPr>
          <a:xfrm>
            <a:off x="10982557" y="4642338"/>
            <a:ext cx="155745" cy="463407"/>
          </a:xfrm>
          <a:prstGeom prst="rect">
            <a:avLst/>
          </a:prstGeom>
          <a:solidFill>
            <a:srgbClr val="9D00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02AAB07-ADF1-E94C-A90B-E5BAD6209F15}"/>
              </a:ext>
            </a:extLst>
          </p:cNvPr>
          <p:cNvSpPr/>
          <p:nvPr/>
        </p:nvSpPr>
        <p:spPr>
          <a:xfrm>
            <a:off x="11056476" y="4695876"/>
            <a:ext cx="52859" cy="557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A38E3BD4-A54C-B247-A273-2DEEE37FDFB8}"/>
              </a:ext>
            </a:extLst>
          </p:cNvPr>
          <p:cNvSpPr/>
          <p:nvPr/>
        </p:nvSpPr>
        <p:spPr>
          <a:xfrm>
            <a:off x="11055787" y="4819310"/>
            <a:ext cx="52859" cy="557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2A9908DF-68E9-9542-BF77-1035C9D93156}"/>
              </a:ext>
            </a:extLst>
          </p:cNvPr>
          <p:cNvSpPr/>
          <p:nvPr/>
        </p:nvSpPr>
        <p:spPr>
          <a:xfrm>
            <a:off x="10840630" y="4252460"/>
            <a:ext cx="52859" cy="55749"/>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5DF04709-2E66-4949-AB04-43BB627DA9CF}"/>
              </a:ext>
            </a:extLst>
          </p:cNvPr>
          <p:cNvSpPr/>
          <p:nvPr/>
        </p:nvSpPr>
        <p:spPr>
          <a:xfrm>
            <a:off x="10575128" y="4255904"/>
            <a:ext cx="52859" cy="55749"/>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91398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Behavioral Log Reminders: After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456466" y="1851006"/>
            <a:ext cx="9279068" cy="2693045"/>
          </a:xfrm>
          <a:prstGeom prst="rect">
            <a:avLst/>
          </a:prstGeom>
          <a:noFill/>
        </p:spPr>
        <p:txBody>
          <a:bodyPr wrap="square" rtlCol="0">
            <a:spAutoFit/>
          </a:bodyPr>
          <a:lstStyle/>
          <a:p>
            <a:pPr>
              <a:spcAft>
                <a:spcPts val="1800"/>
              </a:spcAft>
            </a:pPr>
            <a:r>
              <a:rPr lang="en-US" sz="2400" dirty="0">
                <a:latin typeface="Calibri" panose="020F0502020204030204" pitchFamily="34" charset="0"/>
                <a:cs typeface="Calibri" panose="020F0502020204030204" pitchFamily="34" charset="0"/>
              </a:rPr>
              <a:t>To figure out your </a:t>
            </a:r>
            <a:r>
              <a:rPr lang="en-US" sz="2400" b="1" dirty="0">
                <a:latin typeface="Calibri" panose="020F0502020204030204" pitchFamily="34" charset="0"/>
                <a:cs typeface="Calibri" panose="020F0502020204030204" pitchFamily="34" charset="0"/>
              </a:rPr>
              <a:t>reaction</a:t>
            </a:r>
            <a:r>
              <a:rPr lang="en-US" sz="2400" dirty="0">
                <a:latin typeface="Calibri" panose="020F0502020204030204" pitchFamily="34" charset="0"/>
                <a:cs typeface="Calibri" panose="020F0502020204030204" pitchFamily="34" charset="0"/>
              </a:rPr>
              <a:t>:</a:t>
            </a:r>
          </a:p>
          <a:p>
            <a:pPr lvl="1"/>
            <a:r>
              <a:rPr lang="en-US" sz="2000" dirty="0">
                <a:latin typeface="Calibri" panose="020F0502020204030204" pitchFamily="34" charset="0"/>
                <a:cs typeface="Calibri" panose="020F0502020204030204" pitchFamily="34" charset="0"/>
              </a:rPr>
              <a:t>Did you stop the event?</a:t>
            </a:r>
          </a:p>
          <a:p>
            <a:pPr lvl="2">
              <a:spcAft>
                <a:spcPts val="1800"/>
              </a:spcAft>
            </a:pPr>
            <a:r>
              <a:rPr lang="en-US" sz="2000" dirty="0">
                <a:latin typeface="Calibri" panose="020F0502020204030204" pitchFamily="34" charset="0"/>
                <a:cs typeface="Calibri" panose="020F0502020204030204" pitchFamily="34" charset="0"/>
              </a:rPr>
              <a:t>Such as bathing, administering medications</a:t>
            </a:r>
          </a:p>
          <a:p>
            <a:pPr lvl="1"/>
            <a:r>
              <a:rPr lang="en-US" sz="2000" dirty="0">
                <a:latin typeface="Calibri" panose="020F0502020204030204" pitchFamily="34" charset="0"/>
                <a:cs typeface="Calibri" panose="020F0502020204030204" pitchFamily="34" charset="0"/>
              </a:rPr>
              <a:t>What kind of feelings did you experience?</a:t>
            </a:r>
          </a:p>
          <a:p>
            <a:pPr lvl="2">
              <a:spcAft>
                <a:spcPts val="1800"/>
              </a:spcAft>
            </a:pPr>
            <a:r>
              <a:rPr lang="en-US" sz="2000" dirty="0">
                <a:latin typeface="Calibri" panose="020F0502020204030204" pitchFamily="34" charset="0"/>
                <a:cs typeface="Calibri" panose="020F0502020204030204" pitchFamily="34" charset="0"/>
              </a:rPr>
              <a:t>Did your level of stress increase or decrease?</a:t>
            </a:r>
          </a:p>
          <a:p>
            <a:pPr lvl="1"/>
            <a:r>
              <a:rPr lang="en-US" sz="2000" dirty="0">
                <a:latin typeface="Calibri" panose="020F0502020204030204" pitchFamily="34" charset="0"/>
                <a:cs typeface="Calibri" panose="020F0502020204030204" pitchFamily="34" charset="0"/>
              </a:rPr>
              <a:t>What did you actually do? </a:t>
            </a:r>
          </a:p>
        </p:txBody>
      </p:sp>
      <p:pic>
        <p:nvPicPr>
          <p:cNvPr id="5" name="Graphic 4" descr="Medicine">
            <a:extLst>
              <a:ext uri="{FF2B5EF4-FFF2-40B4-BE49-F238E27FC236}">
                <a16:creationId xmlns:a16="http://schemas.microsoft.com/office/drawing/2014/main" id="{793417B0-2C5B-144B-BFAB-B3CABEDD2A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20468">
            <a:off x="8760061" y="3783116"/>
            <a:ext cx="1521870" cy="1521870"/>
          </a:xfrm>
          <a:prstGeom prst="rect">
            <a:avLst/>
          </a:prstGeom>
        </p:spPr>
      </p:pic>
    </p:spTree>
    <p:extLst>
      <p:ext uri="{BB962C8B-B14F-4D97-AF65-F5344CB8AC3E}">
        <p14:creationId xmlns:p14="http://schemas.microsoft.com/office/powerpoint/2010/main" val="3213456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Behavioral Log Reminders: Strategies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456466" y="1851006"/>
            <a:ext cx="9279068" cy="3908762"/>
          </a:xfrm>
          <a:prstGeom prst="rect">
            <a:avLst/>
          </a:prstGeom>
          <a:noFill/>
        </p:spPr>
        <p:txBody>
          <a:bodyPr wrap="square" rtlCol="0">
            <a:spAutoFit/>
          </a:bodyPr>
          <a:lstStyle/>
          <a:p>
            <a:pPr>
              <a:spcAft>
                <a:spcPts val="1800"/>
              </a:spcAft>
            </a:pPr>
            <a:r>
              <a:rPr lang="x-none" sz="2400">
                <a:latin typeface="Calibri" panose="020F0502020204030204" pitchFamily="34" charset="0"/>
                <a:cs typeface="Calibri" panose="020F0502020204030204" pitchFamily="34" charset="0"/>
              </a:rPr>
              <a:t>Reminders for </a:t>
            </a:r>
            <a:r>
              <a:rPr lang="x-none" sz="2400" b="1">
                <a:latin typeface="Calibri" panose="020F0502020204030204" pitchFamily="34" charset="0"/>
                <a:cs typeface="Calibri" panose="020F0502020204030204" pitchFamily="34" charset="0"/>
              </a:rPr>
              <a:t>strategy</a:t>
            </a:r>
            <a:r>
              <a:rPr lang="x-none" sz="2400">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a:p>
            <a:pPr lvl="1"/>
            <a:r>
              <a:rPr lang="x-none" sz="2000">
                <a:latin typeface="Calibri" panose="020F0502020204030204" pitchFamily="34" charset="0"/>
                <a:cs typeface="Calibri" panose="020F0502020204030204" pitchFamily="34" charset="0"/>
              </a:rPr>
              <a:t>Could there be a medical problem?</a:t>
            </a:r>
            <a:endParaRPr lang="en-US" sz="2000" dirty="0">
              <a:latin typeface="Calibri" panose="020F0502020204030204" pitchFamily="34" charset="0"/>
              <a:cs typeface="Calibri" panose="020F0502020204030204" pitchFamily="34" charset="0"/>
            </a:endParaRPr>
          </a:p>
          <a:p>
            <a:pPr lvl="1">
              <a:spcAft>
                <a:spcPts val="1800"/>
              </a:spcAft>
            </a:pPr>
            <a:r>
              <a:rPr lang="en-US" sz="2000" dirty="0">
                <a:latin typeface="Calibri" panose="020F0502020204030204" pitchFamily="34" charset="0"/>
                <a:cs typeface="Calibri" panose="020F0502020204030204" pitchFamily="34" charset="0"/>
              </a:rPr>
              <a:t>     Have you called the doctor?</a:t>
            </a:r>
          </a:p>
          <a:p>
            <a:pPr lvl="1"/>
            <a:r>
              <a:rPr lang="x-none" sz="2000">
                <a:latin typeface="Calibri" panose="020F0502020204030204" pitchFamily="34" charset="0"/>
                <a:cs typeface="Calibri" panose="020F0502020204030204" pitchFamily="34" charset="0"/>
              </a:rPr>
              <a:t>Be creative </a:t>
            </a:r>
            <a:endParaRPr lang="en-US" sz="2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     E</a:t>
            </a:r>
            <a:r>
              <a:rPr lang="x-none" sz="2000">
                <a:latin typeface="Calibri" panose="020F0502020204030204" pitchFamily="34" charset="0"/>
                <a:cs typeface="Calibri" panose="020F0502020204030204" pitchFamily="34" charset="0"/>
              </a:rPr>
              <a:t>xercise instead of sleeping pills</a:t>
            </a:r>
            <a:endParaRPr lang="en-US" sz="2000" dirty="0">
              <a:latin typeface="Calibri" panose="020F0502020204030204" pitchFamily="34" charset="0"/>
              <a:cs typeface="Calibri" panose="020F0502020204030204" pitchFamily="34" charset="0"/>
            </a:endParaRPr>
          </a:p>
          <a:p>
            <a:pPr lvl="1">
              <a:spcAft>
                <a:spcPts val="1800"/>
              </a:spcAft>
            </a:pPr>
            <a:r>
              <a:rPr lang="en-US" sz="2000" dirty="0">
                <a:latin typeface="Calibri" panose="020F0502020204030204" pitchFamily="34" charset="0"/>
                <a:cs typeface="Calibri" panose="020F0502020204030204" pitchFamily="34" charset="0"/>
              </a:rPr>
              <a:t>     M</a:t>
            </a:r>
            <a:r>
              <a:rPr lang="x-none" sz="2000">
                <a:latin typeface="Calibri" panose="020F0502020204030204" pitchFamily="34" charset="0"/>
                <a:cs typeface="Calibri" panose="020F0502020204030204" pitchFamily="34" charset="0"/>
              </a:rPr>
              <a:t>usic instead of </a:t>
            </a:r>
            <a:r>
              <a:rPr lang="en-US" sz="2000" dirty="0">
                <a:latin typeface="Calibri" panose="020F0502020204030204" pitchFamily="34" charset="0"/>
                <a:cs typeface="Calibri" panose="020F0502020204030204" pitchFamily="34" charset="0"/>
              </a:rPr>
              <a:t>a </a:t>
            </a:r>
            <a:r>
              <a:rPr lang="x-none" sz="2000">
                <a:latin typeface="Calibri" panose="020F0502020204030204" pitchFamily="34" charset="0"/>
                <a:cs typeface="Calibri" panose="020F0502020204030204" pitchFamily="34" charset="0"/>
              </a:rPr>
              <a:t>sedative</a:t>
            </a:r>
            <a:endParaRPr lang="en-US" sz="2000" dirty="0">
              <a:latin typeface="Calibri" panose="020F0502020204030204" pitchFamily="34" charset="0"/>
              <a:cs typeface="Calibri" panose="020F0502020204030204" pitchFamily="34" charset="0"/>
            </a:endParaRPr>
          </a:p>
          <a:p>
            <a:pPr lvl="1"/>
            <a:r>
              <a:rPr lang="x-none" sz="2000">
                <a:latin typeface="Calibri" panose="020F0502020204030204" pitchFamily="34" charset="0"/>
                <a:cs typeface="Calibri" panose="020F0502020204030204" pitchFamily="34" charset="0"/>
              </a:rPr>
              <a:t>Do you need a break? </a:t>
            </a:r>
            <a:endParaRPr lang="en-US" sz="2000" dirty="0">
              <a:latin typeface="Calibri" panose="020F0502020204030204" pitchFamily="34" charset="0"/>
              <a:cs typeface="Calibri" panose="020F0502020204030204" pitchFamily="34" charset="0"/>
            </a:endParaRPr>
          </a:p>
          <a:p>
            <a:pPr lvl="1">
              <a:spcAft>
                <a:spcPts val="1800"/>
              </a:spcAft>
            </a:pPr>
            <a:r>
              <a:rPr lang="en-US" sz="2000" dirty="0">
                <a:latin typeface="Calibri" panose="020F0502020204030204" pitchFamily="34" charset="0"/>
                <a:cs typeface="Calibri" panose="020F0502020204030204" pitchFamily="34" charset="0"/>
              </a:rPr>
              <a:t>     C</a:t>
            </a:r>
            <a:r>
              <a:rPr lang="x-none" sz="2000">
                <a:latin typeface="Calibri" panose="020F0502020204030204" pitchFamily="34" charset="0"/>
                <a:cs typeface="Calibri" panose="020F0502020204030204" pitchFamily="34" charset="0"/>
              </a:rPr>
              <a:t>an </a:t>
            </a:r>
            <a:r>
              <a:rPr lang="en-US" sz="2000" dirty="0">
                <a:latin typeface="Calibri" panose="020F0502020204030204" pitchFamily="34" charset="0"/>
                <a:cs typeface="Calibri" panose="020F0502020204030204" pitchFamily="34" charset="0"/>
              </a:rPr>
              <a:t>you </a:t>
            </a:r>
            <a:r>
              <a:rPr lang="x-none" sz="2000">
                <a:latin typeface="Calibri" panose="020F0502020204030204" pitchFamily="34" charset="0"/>
                <a:cs typeface="Calibri" panose="020F0502020204030204" pitchFamily="34" charset="0"/>
              </a:rPr>
              <a:t>ask </a:t>
            </a:r>
            <a:r>
              <a:rPr lang="en-US" sz="2000" dirty="0">
                <a:latin typeface="Calibri" panose="020F0502020204030204" pitchFamily="34" charset="0"/>
                <a:cs typeface="Calibri" panose="020F0502020204030204" pitchFamily="34" charset="0"/>
              </a:rPr>
              <a:t>someone </a:t>
            </a:r>
            <a:r>
              <a:rPr lang="x-none" sz="2000">
                <a:latin typeface="Calibri" panose="020F0502020204030204" pitchFamily="34" charset="0"/>
                <a:cs typeface="Calibri" panose="020F0502020204030204" pitchFamily="34" charset="0"/>
              </a:rPr>
              <a:t>to give you some time to recharge?</a:t>
            </a:r>
            <a:endParaRPr lang="en-US" sz="2000" dirty="0">
              <a:latin typeface="Calibri" panose="020F0502020204030204" pitchFamily="34" charset="0"/>
              <a:cs typeface="Calibri" panose="020F0502020204030204" pitchFamily="34" charset="0"/>
            </a:endParaRPr>
          </a:p>
          <a:p>
            <a:pPr lvl="1"/>
            <a:r>
              <a:rPr lang="x-none" sz="2400">
                <a:latin typeface="Calibri" panose="020F0502020204030204" pitchFamily="34" charset="0"/>
                <a:cs typeface="Calibri" panose="020F0502020204030204" pitchFamily="34" charset="0"/>
              </a:rPr>
              <a:t>Remember to look for both </a:t>
            </a:r>
            <a:r>
              <a:rPr lang="x-none" sz="2400" b="1">
                <a:latin typeface="Calibri" panose="020F0502020204030204" pitchFamily="34" charset="0"/>
                <a:cs typeface="Calibri" panose="020F0502020204030204" pitchFamily="34" charset="0"/>
              </a:rPr>
              <a:t>trigger</a:t>
            </a:r>
            <a:r>
              <a:rPr lang="x-none" sz="2400">
                <a:latin typeface="Calibri" panose="020F0502020204030204" pitchFamily="34" charset="0"/>
                <a:cs typeface="Calibri" panose="020F0502020204030204" pitchFamily="34" charset="0"/>
              </a:rPr>
              <a:t> and </a:t>
            </a:r>
            <a:r>
              <a:rPr lang="x-none" sz="2400" b="1">
                <a:latin typeface="Calibri" panose="020F0502020204030204" pitchFamily="34" charset="0"/>
                <a:cs typeface="Calibri" panose="020F0502020204030204" pitchFamily="34" charset="0"/>
              </a:rPr>
              <a:t>response</a:t>
            </a:r>
            <a:r>
              <a:rPr lang="x-none" sz="2400">
                <a:latin typeface="Calibri" panose="020F0502020204030204" pitchFamily="34" charset="0"/>
                <a:cs typeface="Calibri" panose="020F0502020204030204" pitchFamily="34" charset="0"/>
              </a:rPr>
              <a:t> strategies</a:t>
            </a:r>
            <a:r>
              <a:rPr lang="en-US" sz="2400" dirty="0">
                <a:latin typeface="Calibri" panose="020F0502020204030204" pitchFamily="34" charset="0"/>
                <a:cs typeface="Calibri" panose="020F0502020204030204" pitchFamily="34" charset="0"/>
              </a:rPr>
              <a:t>.</a:t>
            </a:r>
          </a:p>
        </p:txBody>
      </p:sp>
      <p:pic>
        <p:nvPicPr>
          <p:cNvPr id="8" name="Graphic 7" descr="Music notation">
            <a:extLst>
              <a:ext uri="{FF2B5EF4-FFF2-40B4-BE49-F238E27FC236}">
                <a16:creationId xmlns:a16="http://schemas.microsoft.com/office/drawing/2014/main" id="{11215519-A544-404D-94C4-AF392C4E5C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78147" y="2792137"/>
            <a:ext cx="2457387" cy="2457387"/>
          </a:xfrm>
          <a:prstGeom prst="rect">
            <a:avLst/>
          </a:prstGeom>
        </p:spPr>
      </p:pic>
    </p:spTree>
    <p:extLst>
      <p:ext uri="{BB962C8B-B14F-4D97-AF65-F5344CB8AC3E}">
        <p14:creationId xmlns:p14="http://schemas.microsoft.com/office/powerpoint/2010/main" val="1073621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01B20FA-0EAD-0E4C-B69A-54F6CE769F5C}"/>
              </a:ext>
            </a:extLst>
          </p:cNvPr>
          <p:cNvSpPr/>
          <p:nvPr/>
        </p:nvSpPr>
        <p:spPr>
          <a:xfrm flipV="1">
            <a:off x="8229601" y="-29031"/>
            <a:ext cx="3976914" cy="6887029"/>
          </a:xfrm>
          <a:custGeom>
            <a:avLst/>
            <a:gdLst>
              <a:gd name="connsiteX0" fmla="*/ 0 w 2525485"/>
              <a:gd name="connsiteY0" fmla="*/ 0 h 6865258"/>
              <a:gd name="connsiteX1" fmla="*/ 2525485 w 2525485"/>
              <a:gd name="connsiteY1" fmla="*/ 14515 h 6865258"/>
              <a:gd name="connsiteX2" fmla="*/ 2496457 w 2525485"/>
              <a:gd name="connsiteY2" fmla="*/ 6865258 h 6865258"/>
              <a:gd name="connsiteX3" fmla="*/ 2162628 w 2525485"/>
              <a:gd name="connsiteY3" fmla="*/ 6865258 h 6865258"/>
              <a:gd name="connsiteX4" fmla="*/ 0 w 2525485"/>
              <a:gd name="connsiteY4" fmla="*/ 0 h 6865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5" h="6865258">
                <a:moveTo>
                  <a:pt x="0" y="0"/>
                </a:moveTo>
                <a:lnTo>
                  <a:pt x="2525485" y="14515"/>
                </a:lnTo>
                <a:lnTo>
                  <a:pt x="2496457" y="6865258"/>
                </a:lnTo>
                <a:lnTo>
                  <a:pt x="2162628" y="6865258"/>
                </a:lnTo>
                <a:lnTo>
                  <a:pt x="0" y="0"/>
                </a:lnTo>
                <a:close/>
              </a:path>
            </a:pathLst>
          </a:custGeom>
          <a:solidFill>
            <a:srgbClr val="C6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Time to Try Your Challenging Behavior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Calendar&#10;&#10;Description automatically generated">
            <a:extLst>
              <a:ext uri="{FF2B5EF4-FFF2-40B4-BE49-F238E27FC236}">
                <a16:creationId xmlns:a16="http://schemas.microsoft.com/office/drawing/2014/main" id="{FFC975B9-C4FA-3D4C-A890-48D4339ABE7E}"/>
              </a:ext>
            </a:extLst>
          </p:cNvPr>
          <p:cNvPicPr>
            <a:picLocks noChangeAspect="1"/>
          </p:cNvPicPr>
          <p:nvPr/>
        </p:nvPicPr>
        <p:blipFill>
          <a:blip r:embed="rId3"/>
          <a:stretch>
            <a:fillRect/>
          </a:stretch>
        </p:blipFill>
        <p:spPr>
          <a:xfrm>
            <a:off x="3819349" y="1554773"/>
            <a:ext cx="7498443" cy="5030774"/>
          </a:xfrm>
          <a:prstGeom prst="rect">
            <a:avLst/>
          </a:prstGeom>
        </p:spPr>
      </p:pic>
      <p:sp>
        <p:nvSpPr>
          <p:cNvPr id="7" name="TextBox 6">
            <a:extLst>
              <a:ext uri="{FF2B5EF4-FFF2-40B4-BE49-F238E27FC236}">
                <a16:creationId xmlns:a16="http://schemas.microsoft.com/office/drawing/2014/main" id="{04BB28E0-1534-3545-8C60-0E8B692D4C26}"/>
              </a:ext>
            </a:extLst>
          </p:cNvPr>
          <p:cNvSpPr txBox="1"/>
          <p:nvPr/>
        </p:nvSpPr>
        <p:spPr>
          <a:xfrm>
            <a:off x="600224" y="1672003"/>
            <a:ext cx="2954214" cy="4524315"/>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Every morning at 8 am, Jim and his wife Sue have breakfast. After breakfast, Jim sees car keys on the key hook by the breakfast table, and tells his wife, Sue, “I am going out for a drive.” Sue reminds him that he no longer has a driver’s license and is not permitted to drive. Jim responds by yelling, “I don’t know what you are talking about,” and angrily walks toward the driveway. Sue feels helpless and frustrated.</a:t>
            </a:r>
          </a:p>
        </p:txBody>
      </p:sp>
    </p:spTree>
    <p:extLst>
      <p:ext uri="{BB962C8B-B14F-4D97-AF65-F5344CB8AC3E}">
        <p14:creationId xmlns:p14="http://schemas.microsoft.com/office/powerpoint/2010/main" val="689074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General Strategies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339598" y="1779687"/>
            <a:ext cx="9832844" cy="5078313"/>
          </a:xfrm>
          <a:prstGeom prst="rect">
            <a:avLst/>
          </a:prstGeom>
          <a:noFill/>
        </p:spPr>
        <p:txBody>
          <a:bodyPr wrap="square" rtlCol="0">
            <a:spAutoFit/>
          </a:bodyPr>
          <a:lstStyle/>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See the behavior as a means of communication</a:t>
            </a:r>
          </a:p>
          <a:p>
            <a:pPr marL="800100" lvl="1"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Why is this happening right now?</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Be conscious of verbal tone &amp; non-verbal signals you are sending</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Avoid punishment, blame, or ridicule</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Remain calm, walk away for a moment if you need to</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Respond to the emotion over the words</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Use distraction when possible</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Reduce caffeine</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Always check in with the doctor for sudden onset of new behaviors</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Don’t rush – allow plenty of time</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Use a visual cue, show on your body what you want to do before you touch them</a:t>
            </a:r>
          </a:p>
          <a:p>
            <a:pPr marL="342900" indent="-342900">
              <a:spcAft>
                <a:spcPts val="600"/>
              </a:spcAft>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Take a time out when you need it</a:t>
            </a:r>
          </a:p>
          <a:p>
            <a:pPr marL="342900" indent="-342900">
              <a:spcAft>
                <a:spcPts val="600"/>
              </a:spcAft>
              <a:buClr>
                <a:srgbClr val="9D0003"/>
              </a:buClr>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890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Agitation &amp; Aggression</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CC7855B-DA2E-A142-811B-D5E3C85D62DE}"/>
              </a:ext>
            </a:extLst>
          </p:cNvPr>
          <p:cNvSpPr txBox="1"/>
          <p:nvPr/>
        </p:nvSpPr>
        <p:spPr>
          <a:xfrm>
            <a:off x="984737" y="2133600"/>
            <a:ext cx="2532185"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Physically </a:t>
            </a:r>
          </a:p>
          <a:p>
            <a:pPr algn="ctr"/>
            <a:r>
              <a:rPr lang="en-US" sz="2400" b="1" dirty="0">
                <a:latin typeface="Calibri" panose="020F0502020204030204" pitchFamily="34" charset="0"/>
                <a:cs typeface="Calibri" panose="020F0502020204030204" pitchFamily="34" charset="0"/>
              </a:rPr>
              <a:t>Non-aggressive  </a:t>
            </a:r>
          </a:p>
        </p:txBody>
      </p:sp>
      <p:sp>
        <p:nvSpPr>
          <p:cNvPr id="9" name="TextBox 8">
            <a:extLst>
              <a:ext uri="{FF2B5EF4-FFF2-40B4-BE49-F238E27FC236}">
                <a16:creationId xmlns:a16="http://schemas.microsoft.com/office/drawing/2014/main" id="{523D1ACC-B78E-F943-95E4-FDC731D40232}"/>
              </a:ext>
            </a:extLst>
          </p:cNvPr>
          <p:cNvSpPr txBox="1"/>
          <p:nvPr/>
        </p:nvSpPr>
        <p:spPr>
          <a:xfrm>
            <a:off x="3723835" y="2133599"/>
            <a:ext cx="2532185"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Verbally </a:t>
            </a:r>
          </a:p>
          <a:p>
            <a:pPr algn="ctr"/>
            <a:r>
              <a:rPr lang="en-US" sz="2400" b="1" dirty="0">
                <a:latin typeface="Calibri" panose="020F0502020204030204" pitchFamily="34" charset="0"/>
                <a:cs typeface="Calibri" panose="020F0502020204030204" pitchFamily="34" charset="0"/>
              </a:rPr>
              <a:t>Non-aggressive  </a:t>
            </a:r>
          </a:p>
        </p:txBody>
      </p:sp>
      <p:sp>
        <p:nvSpPr>
          <p:cNvPr id="13" name="TextBox 12">
            <a:extLst>
              <a:ext uri="{FF2B5EF4-FFF2-40B4-BE49-F238E27FC236}">
                <a16:creationId xmlns:a16="http://schemas.microsoft.com/office/drawing/2014/main" id="{DADB2A6A-EA64-2E4C-8300-D47B80F999F8}"/>
              </a:ext>
            </a:extLst>
          </p:cNvPr>
          <p:cNvSpPr txBox="1"/>
          <p:nvPr/>
        </p:nvSpPr>
        <p:spPr>
          <a:xfrm>
            <a:off x="6462933" y="2133598"/>
            <a:ext cx="2532185"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Physically </a:t>
            </a:r>
          </a:p>
          <a:p>
            <a:pPr algn="ctr"/>
            <a:r>
              <a:rPr lang="en-US" sz="2400" b="1" dirty="0">
                <a:latin typeface="Calibri" panose="020F0502020204030204" pitchFamily="34" charset="0"/>
                <a:cs typeface="Calibri" panose="020F0502020204030204" pitchFamily="34" charset="0"/>
              </a:rPr>
              <a:t>Aggressive  </a:t>
            </a:r>
          </a:p>
        </p:txBody>
      </p:sp>
      <p:sp>
        <p:nvSpPr>
          <p:cNvPr id="14" name="TextBox 13">
            <a:extLst>
              <a:ext uri="{FF2B5EF4-FFF2-40B4-BE49-F238E27FC236}">
                <a16:creationId xmlns:a16="http://schemas.microsoft.com/office/drawing/2014/main" id="{E578580F-8248-BC45-BA92-0136A43E31A3}"/>
              </a:ext>
            </a:extLst>
          </p:cNvPr>
          <p:cNvSpPr txBox="1"/>
          <p:nvPr/>
        </p:nvSpPr>
        <p:spPr>
          <a:xfrm>
            <a:off x="9202031" y="2133597"/>
            <a:ext cx="2532185"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Verbally </a:t>
            </a:r>
          </a:p>
          <a:p>
            <a:pPr algn="ctr"/>
            <a:r>
              <a:rPr lang="en-US" sz="2400" b="1" dirty="0">
                <a:latin typeface="Calibri" panose="020F0502020204030204" pitchFamily="34" charset="0"/>
                <a:cs typeface="Calibri" panose="020F0502020204030204" pitchFamily="34" charset="0"/>
              </a:rPr>
              <a:t>Aggressive  </a:t>
            </a:r>
          </a:p>
        </p:txBody>
      </p:sp>
      <p:sp>
        <p:nvSpPr>
          <p:cNvPr id="15" name="TextBox 14">
            <a:extLst>
              <a:ext uri="{FF2B5EF4-FFF2-40B4-BE49-F238E27FC236}">
                <a16:creationId xmlns:a16="http://schemas.microsoft.com/office/drawing/2014/main" id="{FF4F3058-F21A-B446-9EA0-081ECDFA4885}"/>
              </a:ext>
            </a:extLst>
          </p:cNvPr>
          <p:cNvSpPr txBox="1"/>
          <p:nvPr/>
        </p:nvSpPr>
        <p:spPr>
          <a:xfrm>
            <a:off x="777823" y="3185518"/>
            <a:ext cx="2739099" cy="707886"/>
          </a:xfrm>
          <a:prstGeom prst="rect">
            <a:avLst/>
          </a:prstGeom>
          <a:noFill/>
        </p:spPr>
        <p:txBody>
          <a:bodyPr wrap="square" rtlCol="0">
            <a:spAutoFit/>
          </a:bodyPr>
          <a:lstStyle/>
          <a:p>
            <a:pPr marL="22225" lvl="1" algn="ctr">
              <a:spcAft>
                <a:spcPts val="600"/>
              </a:spcAft>
              <a:buClr>
                <a:srgbClr val="9D0003"/>
              </a:buClr>
            </a:pPr>
            <a:r>
              <a:rPr lang="en-US" sz="2000" dirty="0">
                <a:latin typeface="Calibri" panose="020F0502020204030204" pitchFamily="34" charset="0"/>
                <a:cs typeface="Calibri" panose="020F0502020204030204" pitchFamily="34" charset="0"/>
              </a:rPr>
              <a:t>general restlessness repetitive mannerisms</a:t>
            </a:r>
          </a:p>
        </p:txBody>
      </p:sp>
      <p:sp>
        <p:nvSpPr>
          <p:cNvPr id="16" name="TextBox 15">
            <a:extLst>
              <a:ext uri="{FF2B5EF4-FFF2-40B4-BE49-F238E27FC236}">
                <a16:creationId xmlns:a16="http://schemas.microsoft.com/office/drawing/2014/main" id="{BC135FBE-4BCA-8E4E-A9A4-68954245377E}"/>
              </a:ext>
            </a:extLst>
          </p:cNvPr>
          <p:cNvSpPr txBox="1"/>
          <p:nvPr/>
        </p:nvSpPr>
        <p:spPr>
          <a:xfrm>
            <a:off x="3620377" y="3185518"/>
            <a:ext cx="2739099" cy="707886"/>
          </a:xfrm>
          <a:prstGeom prst="rect">
            <a:avLst/>
          </a:prstGeom>
          <a:noFill/>
        </p:spPr>
        <p:txBody>
          <a:bodyPr wrap="square" rtlCol="0">
            <a:spAutoFit/>
          </a:bodyPr>
          <a:lstStyle/>
          <a:p>
            <a:pPr marL="22225" lvl="1" algn="ctr">
              <a:spcAft>
                <a:spcPts val="600"/>
              </a:spcAft>
              <a:buClr>
                <a:srgbClr val="9D0003"/>
              </a:buClr>
            </a:pPr>
            <a:r>
              <a:rPr lang="en-US" sz="2000" dirty="0">
                <a:latin typeface="Calibri" panose="020F0502020204030204" pitchFamily="34" charset="0"/>
                <a:cs typeface="Calibri" panose="020F0502020204030204" pitchFamily="34" charset="0"/>
              </a:rPr>
              <a:t>constant requests interrupting</a:t>
            </a:r>
          </a:p>
        </p:txBody>
      </p:sp>
      <p:sp>
        <p:nvSpPr>
          <p:cNvPr id="17" name="TextBox 16">
            <a:extLst>
              <a:ext uri="{FF2B5EF4-FFF2-40B4-BE49-F238E27FC236}">
                <a16:creationId xmlns:a16="http://schemas.microsoft.com/office/drawing/2014/main" id="{C8E02B75-E090-9042-A6CE-DBDB8458D465}"/>
              </a:ext>
            </a:extLst>
          </p:cNvPr>
          <p:cNvSpPr txBox="1"/>
          <p:nvPr/>
        </p:nvSpPr>
        <p:spPr>
          <a:xfrm>
            <a:off x="6462931" y="3185518"/>
            <a:ext cx="2739099" cy="784830"/>
          </a:xfrm>
          <a:prstGeom prst="rect">
            <a:avLst/>
          </a:prstGeom>
          <a:noFill/>
        </p:spPr>
        <p:txBody>
          <a:bodyPr wrap="square" rtlCol="0">
            <a:spAutoFit/>
          </a:bodyPr>
          <a:lstStyle/>
          <a:p>
            <a:pPr marL="22225" lvl="1" algn="ctr">
              <a:spcAft>
                <a:spcPts val="600"/>
              </a:spcAft>
              <a:buClr>
                <a:srgbClr val="9D0003"/>
              </a:buClr>
            </a:pPr>
            <a:r>
              <a:rPr lang="en-US" sz="2000" dirty="0">
                <a:latin typeface="Calibri" panose="020F0502020204030204" pitchFamily="34" charset="0"/>
                <a:cs typeface="Calibri" panose="020F0502020204030204" pitchFamily="34" charset="0"/>
              </a:rPr>
              <a:t>hitting, kicking </a:t>
            </a:r>
          </a:p>
          <a:p>
            <a:pPr marL="22225" lvl="1" algn="ctr">
              <a:spcAft>
                <a:spcPts val="600"/>
              </a:spcAft>
              <a:buClr>
                <a:srgbClr val="9D0003"/>
              </a:buClr>
            </a:pPr>
            <a:r>
              <a:rPr lang="en-US" sz="2000" dirty="0">
                <a:latin typeface="Calibri" panose="020F0502020204030204" pitchFamily="34" charset="0"/>
                <a:cs typeface="Calibri" panose="020F0502020204030204" pitchFamily="34" charset="0"/>
              </a:rPr>
              <a:t>biting</a:t>
            </a:r>
          </a:p>
        </p:txBody>
      </p:sp>
      <p:sp>
        <p:nvSpPr>
          <p:cNvPr id="18" name="TextBox 17">
            <a:extLst>
              <a:ext uri="{FF2B5EF4-FFF2-40B4-BE49-F238E27FC236}">
                <a16:creationId xmlns:a16="http://schemas.microsoft.com/office/drawing/2014/main" id="{92AE81A1-D204-D249-97CE-C137B8021FA5}"/>
              </a:ext>
            </a:extLst>
          </p:cNvPr>
          <p:cNvSpPr txBox="1"/>
          <p:nvPr/>
        </p:nvSpPr>
        <p:spPr>
          <a:xfrm>
            <a:off x="8995117" y="3179671"/>
            <a:ext cx="2739099" cy="707886"/>
          </a:xfrm>
          <a:prstGeom prst="rect">
            <a:avLst/>
          </a:prstGeom>
          <a:noFill/>
        </p:spPr>
        <p:txBody>
          <a:bodyPr wrap="square" rtlCol="0">
            <a:spAutoFit/>
          </a:bodyPr>
          <a:lstStyle/>
          <a:p>
            <a:pPr marL="22225" lvl="1" algn="ctr">
              <a:spcAft>
                <a:spcPts val="600"/>
              </a:spcAft>
              <a:buClr>
                <a:srgbClr val="9D0003"/>
              </a:buClr>
            </a:pPr>
            <a:r>
              <a:rPr lang="en-US" sz="2000" dirty="0">
                <a:latin typeface="Calibri" panose="020F0502020204030204" pitchFamily="34" charset="0"/>
                <a:cs typeface="Calibri" panose="020F0502020204030204" pitchFamily="34" charset="0"/>
              </a:rPr>
              <a:t>screaming, cursing outbursts</a:t>
            </a:r>
          </a:p>
        </p:txBody>
      </p:sp>
      <p:sp>
        <p:nvSpPr>
          <p:cNvPr id="19" name="TextBox 18">
            <a:extLst>
              <a:ext uri="{FF2B5EF4-FFF2-40B4-BE49-F238E27FC236}">
                <a16:creationId xmlns:a16="http://schemas.microsoft.com/office/drawing/2014/main" id="{88248610-81F2-124C-ADC0-A28CC89F18AC}"/>
              </a:ext>
            </a:extLst>
          </p:cNvPr>
          <p:cNvSpPr txBox="1"/>
          <p:nvPr/>
        </p:nvSpPr>
        <p:spPr>
          <a:xfrm>
            <a:off x="1907193" y="4618228"/>
            <a:ext cx="8261621" cy="1569660"/>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Why it happens:  </a:t>
            </a:r>
            <a:r>
              <a:rPr lang="en-US" sz="2400" dirty="0">
                <a:latin typeface="Calibri" panose="020F0502020204030204" pitchFamily="34" charset="0"/>
                <a:cs typeface="Calibri" panose="020F0502020204030204" pitchFamily="34" charset="0"/>
              </a:rPr>
              <a:t>fatigue, an over-stimulating environment, </a:t>
            </a:r>
          </a:p>
          <a:p>
            <a:r>
              <a:rPr lang="en-US" sz="2400" dirty="0">
                <a:latin typeface="Calibri" panose="020F0502020204030204" pitchFamily="34" charset="0"/>
                <a:cs typeface="Calibri" panose="020F0502020204030204" pitchFamily="34" charset="0"/>
              </a:rPr>
              <a:t>making too many demands, asking them to do something </a:t>
            </a:r>
          </a:p>
          <a:p>
            <a:r>
              <a:rPr lang="en-US" sz="2400" dirty="0">
                <a:latin typeface="Calibri" panose="020F0502020204030204" pitchFamily="34" charset="0"/>
                <a:cs typeface="Calibri" panose="020F0502020204030204" pitchFamily="34" charset="0"/>
              </a:rPr>
              <a:t>beyond their abilities, failure at a simple task, uncontrolled pain, </a:t>
            </a:r>
          </a:p>
          <a:p>
            <a:r>
              <a:rPr lang="en-US" sz="2400" dirty="0">
                <a:latin typeface="Calibri" panose="020F0502020204030204" pitchFamily="34" charset="0"/>
                <a:cs typeface="Calibri" panose="020F0502020204030204" pitchFamily="34" charset="0"/>
              </a:rPr>
              <a:t>untreated depression, side effect of meds, infection</a:t>
            </a:r>
          </a:p>
        </p:txBody>
      </p:sp>
    </p:spTree>
    <p:extLst>
      <p:ext uri="{BB962C8B-B14F-4D97-AF65-F5344CB8AC3E}">
        <p14:creationId xmlns:p14="http://schemas.microsoft.com/office/powerpoint/2010/main" val="3497867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Agitation &amp; Aggression</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5404EE85-047C-EB4D-9499-8668D54DD441}"/>
              </a:ext>
            </a:extLst>
          </p:cNvPr>
          <p:cNvSpPr txBox="1"/>
          <p:nvPr/>
        </p:nvSpPr>
        <p:spPr>
          <a:xfrm>
            <a:off x="987759" y="1698048"/>
            <a:ext cx="4709656" cy="2215991"/>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Repetitive Mannerism</a:t>
            </a: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Have a daily routine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Daily walks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Give them something to fidget with</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Distraction</a:t>
            </a:r>
          </a:p>
        </p:txBody>
      </p:sp>
      <p:sp>
        <p:nvSpPr>
          <p:cNvPr id="21" name="TextBox 20">
            <a:extLst>
              <a:ext uri="{FF2B5EF4-FFF2-40B4-BE49-F238E27FC236}">
                <a16:creationId xmlns:a16="http://schemas.microsoft.com/office/drawing/2014/main" id="{88D518E2-7495-504A-B642-9E8F4DB3F99E}"/>
              </a:ext>
            </a:extLst>
          </p:cNvPr>
          <p:cNvSpPr txBox="1"/>
          <p:nvPr/>
        </p:nvSpPr>
        <p:spPr>
          <a:xfrm>
            <a:off x="6494587" y="1698047"/>
            <a:ext cx="5205044" cy="2215991"/>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Constant Requests</a:t>
            </a: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Stay calm</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Not seeking information, looking for reassurance</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Use a white board for common questions</a:t>
            </a:r>
          </a:p>
        </p:txBody>
      </p:sp>
      <p:sp>
        <p:nvSpPr>
          <p:cNvPr id="22" name="TextBox 21">
            <a:extLst>
              <a:ext uri="{FF2B5EF4-FFF2-40B4-BE49-F238E27FC236}">
                <a16:creationId xmlns:a16="http://schemas.microsoft.com/office/drawing/2014/main" id="{CBFB6DB6-F945-7541-9897-24A5FB1D096C}"/>
              </a:ext>
            </a:extLst>
          </p:cNvPr>
          <p:cNvSpPr txBox="1"/>
          <p:nvPr/>
        </p:nvSpPr>
        <p:spPr>
          <a:xfrm>
            <a:off x="987757" y="4274775"/>
            <a:ext cx="4709656" cy="2215991"/>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Hitting</a:t>
            </a: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 not confront or try to talk about it</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 not try to touch them</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Look for patterns/ triggers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Talk to doctor</a:t>
            </a:r>
          </a:p>
        </p:txBody>
      </p:sp>
      <p:sp>
        <p:nvSpPr>
          <p:cNvPr id="23" name="TextBox 22">
            <a:extLst>
              <a:ext uri="{FF2B5EF4-FFF2-40B4-BE49-F238E27FC236}">
                <a16:creationId xmlns:a16="http://schemas.microsoft.com/office/drawing/2014/main" id="{FCEB57E4-6522-4846-8D6E-57234C7D35A8}"/>
              </a:ext>
            </a:extLst>
          </p:cNvPr>
          <p:cNvSpPr txBox="1"/>
          <p:nvPr/>
        </p:nvSpPr>
        <p:spPr>
          <a:xfrm>
            <a:off x="6494587" y="4274776"/>
            <a:ext cx="4709656" cy="2215991"/>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Outbursts, Screaming</a:t>
            </a: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Don’t ignore or talk over them</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Avoid topics / change topic</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Calm the environment / play music</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Look for patterns/ triggers</a:t>
            </a:r>
          </a:p>
        </p:txBody>
      </p:sp>
    </p:spTree>
    <p:extLst>
      <p:ext uri="{BB962C8B-B14F-4D97-AF65-F5344CB8AC3E}">
        <p14:creationId xmlns:p14="http://schemas.microsoft.com/office/powerpoint/2010/main" val="552935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Wandering</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386344" y="1674601"/>
            <a:ext cx="9419312" cy="4662815"/>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What it is: </a:t>
            </a:r>
            <a:r>
              <a:rPr lang="en-US" sz="2400" dirty="0">
                <a:latin typeface="Calibri" panose="020F0502020204030204" pitchFamily="34" charset="0"/>
                <a:cs typeface="Calibri" panose="020F0502020204030204" pitchFamily="34" charset="0"/>
              </a:rPr>
              <a:t>Shadowing, repeated looking for cg, aimlessly walking, repeated attempts to leave the house, usually a combo of disorientation and restlessness</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Why it happens:  </a:t>
            </a:r>
            <a:r>
              <a:rPr lang="en-US" sz="2400" dirty="0">
                <a:latin typeface="Calibri" panose="020F0502020204030204" pitchFamily="34" charset="0"/>
                <a:cs typeface="Calibri" panose="020F0502020204030204" pitchFamily="34" charset="0"/>
              </a:rPr>
              <a:t>an attempt to leave, following someone out the door, bored or lack of stimulation, restlessness due to meds</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Keep coats/keys/purse out of sight</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Have a safe place and time to walk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ID bracelet/dog tags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Escape proof the house</a:t>
            </a:r>
          </a:p>
        </p:txBody>
      </p:sp>
      <p:sp>
        <p:nvSpPr>
          <p:cNvPr id="3" name="TextBox 2">
            <a:extLst>
              <a:ext uri="{FF2B5EF4-FFF2-40B4-BE49-F238E27FC236}">
                <a16:creationId xmlns:a16="http://schemas.microsoft.com/office/drawing/2014/main" id="{42979F48-2A35-6241-A031-42DC3ABFE1EC}"/>
              </a:ext>
            </a:extLst>
          </p:cNvPr>
          <p:cNvSpPr txBox="1"/>
          <p:nvPr/>
        </p:nvSpPr>
        <p:spPr>
          <a:xfrm>
            <a:off x="6096000" y="4970132"/>
            <a:ext cx="4275401" cy="1323439"/>
          </a:xfrm>
          <a:prstGeom prst="rect">
            <a:avLst/>
          </a:prstGeom>
          <a:noFill/>
        </p:spPr>
        <p:txBody>
          <a:bodyPr wrap="none" rtlCol="0">
            <a:spAutoFit/>
          </a:bodyPr>
          <a:lstStyle/>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Exercise</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Redirect wandering to a new activity</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Reduce noise and confusion</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Keep a recent photo handy in case </a:t>
            </a:r>
          </a:p>
        </p:txBody>
      </p:sp>
      <p:sp>
        <p:nvSpPr>
          <p:cNvPr id="5" name="Rectangle 4">
            <a:extLst>
              <a:ext uri="{FF2B5EF4-FFF2-40B4-BE49-F238E27FC236}">
                <a16:creationId xmlns:a16="http://schemas.microsoft.com/office/drawing/2014/main" id="{1717D429-93EB-CE41-8A09-3143A4136259}"/>
              </a:ext>
            </a:extLst>
          </p:cNvPr>
          <p:cNvSpPr/>
          <p:nvPr/>
        </p:nvSpPr>
        <p:spPr>
          <a:xfrm>
            <a:off x="11325726" y="0"/>
            <a:ext cx="866274" cy="6858000"/>
          </a:xfrm>
          <a:prstGeom prst="rect">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03919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Losing Inhibitions </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DE42527-6C45-0640-9DBC-F35DDC870678}"/>
              </a:ext>
            </a:extLst>
          </p:cNvPr>
          <p:cNvSpPr txBox="1"/>
          <p:nvPr/>
        </p:nvSpPr>
        <p:spPr>
          <a:xfrm>
            <a:off x="1386344" y="1674601"/>
            <a:ext cx="9419312" cy="4601260"/>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What it is: </a:t>
            </a:r>
            <a:r>
              <a:rPr lang="en-US" sz="2400" dirty="0">
                <a:latin typeface="Calibri" panose="020F0502020204030204" pitchFamily="34" charset="0"/>
                <a:cs typeface="Calibri" panose="020F0502020204030204" pitchFamily="34" charset="0"/>
              </a:rPr>
              <a:t>impulsive and inappropriate behavior – euphoria, self-harm, intrusiveness, sexual inappropriate behavior</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Why it happens:  </a:t>
            </a:r>
            <a:r>
              <a:rPr lang="en-US" sz="2400" dirty="0">
                <a:latin typeface="Calibri" panose="020F0502020204030204" pitchFamily="34" charset="0"/>
                <a:cs typeface="Calibri" panose="020F0502020204030204" pitchFamily="34" charset="0"/>
              </a:rPr>
              <a:t>an exaggeration of a life-long pattern, thinking someone is their partner, misinterpreting personal care, long for intimacy</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Don’t over-react – it’s part of the disease</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Respond with patience and a gentle matter-of-fact manner</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Reassure and comfort anxious person</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Provide more comfortable clothing</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Distraction</a:t>
            </a:r>
          </a:p>
        </p:txBody>
      </p:sp>
    </p:spTree>
    <p:extLst>
      <p:ext uri="{BB962C8B-B14F-4D97-AF65-F5344CB8AC3E}">
        <p14:creationId xmlns:p14="http://schemas.microsoft.com/office/powerpoint/2010/main" val="2076359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Sundowning</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A32B20C-3818-C04A-AF1E-69196ED79C31}"/>
              </a:ext>
            </a:extLst>
          </p:cNvPr>
          <p:cNvSpPr txBox="1"/>
          <p:nvPr/>
        </p:nvSpPr>
        <p:spPr>
          <a:xfrm>
            <a:off x="1169715" y="1627708"/>
            <a:ext cx="10172610" cy="5201424"/>
          </a:xfrm>
          <a:prstGeom prst="rect">
            <a:avLst/>
          </a:prstGeom>
          <a:noFill/>
        </p:spPr>
        <p:txBody>
          <a:bodyPr wrap="square" rtlCol="0">
            <a:spAutoFit/>
          </a:bodyPr>
          <a:lstStyle/>
          <a:p>
            <a:pPr defTabSz="914400">
              <a:defRPr/>
            </a:pPr>
            <a:r>
              <a:rPr lang="en-US" sz="2400" b="1" dirty="0">
                <a:latin typeface="Calibri" panose="020F0502020204030204" pitchFamily="34" charset="0"/>
                <a:cs typeface="Calibri" panose="020F0502020204030204" pitchFamily="34" charset="0"/>
              </a:rPr>
              <a:t>What it is: </a:t>
            </a:r>
            <a:r>
              <a:rPr lang="en-US" sz="2400" dirty="0">
                <a:latin typeface="Calibri" panose="020F0502020204030204" pitchFamily="34" charset="0"/>
                <a:cs typeface="Calibri" panose="020F0502020204030204" pitchFamily="34" charset="0"/>
              </a:rPr>
              <a:t>It’s a group of symptoms that occurring in the late afternoon and early evening. These symptoms, are confusion, anxiety, aggression,  ignoring directions, pacing or wandering</a:t>
            </a:r>
          </a:p>
          <a:p>
            <a:pPr defTabSz="914400">
              <a:defRPr/>
            </a:pPr>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Why it happens:  </a:t>
            </a:r>
            <a:r>
              <a:rPr lang="en-US" sz="2400" dirty="0">
                <a:latin typeface="Calibri" panose="020F0502020204030204" pitchFamily="34" charset="0"/>
                <a:cs typeface="Calibri" panose="020F0502020204030204" pitchFamily="34" charset="0"/>
              </a:rPr>
              <a:t>fatigue, low lighting, increased shadows, disruption of the body's "internal clock”, difficulty separating reality from dreams</a:t>
            </a:r>
          </a:p>
          <a:p>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Predictable routine for bedtime, waking, meals and activities.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Limit daytime napping.</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Limit caffeine and sugar to morning hours.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Keep the house well lit to reduce shadows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Play familiar gentle music or relaxing sounds of nature, such as the sound of waves.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If sundowning develops quickly – talk with the doctor</a:t>
            </a:r>
          </a:p>
          <a:p>
            <a:pPr marL="342900" indent="-342900">
              <a:buClr>
                <a:srgbClr val="9D0003"/>
              </a:buClr>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1197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Sleep Disturbances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A32B20C-3818-C04A-AF1E-69196ED79C31}"/>
              </a:ext>
            </a:extLst>
          </p:cNvPr>
          <p:cNvSpPr txBox="1"/>
          <p:nvPr/>
        </p:nvSpPr>
        <p:spPr>
          <a:xfrm>
            <a:off x="1386344" y="1674601"/>
            <a:ext cx="9419312" cy="4909036"/>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What it is: </a:t>
            </a:r>
            <a:r>
              <a:rPr lang="en-US" sz="2400" dirty="0">
                <a:latin typeface="Calibri" panose="020F0502020204030204" pitchFamily="34" charset="0"/>
                <a:cs typeface="Calibri" panose="020F0502020204030204" pitchFamily="34" charset="0"/>
              </a:rPr>
              <a:t>wakefulness, disorientation or confusion at night, difficulty returning to sleep</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Why it happens:  </a:t>
            </a:r>
            <a:r>
              <a:rPr lang="en-US" sz="2400" dirty="0">
                <a:latin typeface="Calibri" panose="020F0502020204030204" pitchFamily="34" charset="0"/>
                <a:cs typeface="Calibri" panose="020F0502020204030204" pitchFamily="34" charset="0"/>
              </a:rPr>
              <a:t>confusion, over-stimulation, and fatigue during the day, fear of the dark, maybe seeking safety/security</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Check bed comfort – too hot? Cold?</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Reduce light and noise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Add a night light</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Provide a reflective strip to bathroom</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Keep a regular sleep schedule</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Same nighttime routine</a:t>
            </a:r>
          </a:p>
        </p:txBody>
      </p:sp>
      <p:sp>
        <p:nvSpPr>
          <p:cNvPr id="3" name="TextBox 2">
            <a:extLst>
              <a:ext uri="{FF2B5EF4-FFF2-40B4-BE49-F238E27FC236}">
                <a16:creationId xmlns:a16="http://schemas.microsoft.com/office/drawing/2014/main" id="{55E22840-129F-6642-AD13-CDEECE7AC0B1}"/>
              </a:ext>
            </a:extLst>
          </p:cNvPr>
          <p:cNvSpPr txBox="1"/>
          <p:nvPr/>
        </p:nvSpPr>
        <p:spPr>
          <a:xfrm>
            <a:off x="6256020" y="4595446"/>
            <a:ext cx="4063035" cy="1938992"/>
          </a:xfrm>
          <a:prstGeom prst="rect">
            <a:avLst/>
          </a:prstGeom>
          <a:noFill/>
        </p:spPr>
        <p:txBody>
          <a:bodyPr wrap="none" rtlCol="0">
            <a:spAutoFit/>
          </a:bodyPr>
          <a:lstStyle/>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No naps after 2pm</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Reduce caffeine and/or alcohol</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Daily exercise</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Soft music</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Dementia clock showing night/day</a:t>
            </a:r>
          </a:p>
          <a:p>
            <a:pPr marL="285750" indent="-28575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Offer a soft stuff animal</a:t>
            </a:r>
          </a:p>
        </p:txBody>
      </p:sp>
      <p:sp>
        <p:nvSpPr>
          <p:cNvPr id="6" name="Rectangle 5">
            <a:extLst>
              <a:ext uri="{FF2B5EF4-FFF2-40B4-BE49-F238E27FC236}">
                <a16:creationId xmlns:a16="http://schemas.microsoft.com/office/drawing/2014/main" id="{E1EB7B5D-F4F6-2144-A79A-178EFEDCEE04}"/>
              </a:ext>
            </a:extLst>
          </p:cNvPr>
          <p:cNvSpPr/>
          <p:nvPr/>
        </p:nvSpPr>
        <p:spPr>
          <a:xfrm>
            <a:off x="11325726" y="0"/>
            <a:ext cx="866274" cy="6858000"/>
          </a:xfrm>
          <a:prstGeom prst="rect">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0329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Hoarding</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988D27C-8A67-7E4D-B9B7-B097A9F16A39}"/>
              </a:ext>
            </a:extLst>
          </p:cNvPr>
          <p:cNvSpPr txBox="1"/>
          <p:nvPr/>
        </p:nvSpPr>
        <p:spPr>
          <a:xfrm>
            <a:off x="1128436" y="1601956"/>
            <a:ext cx="9419312" cy="4231928"/>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What it is: </a:t>
            </a:r>
            <a:r>
              <a:rPr lang="en-US" sz="2400" dirty="0">
                <a:latin typeface="Calibri" panose="020F0502020204030204" pitchFamily="34" charset="0"/>
                <a:cs typeface="Calibri" panose="020F0502020204030204" pitchFamily="34" charset="0"/>
              </a:rPr>
              <a:t>hoarding, hiding, losing things</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Why it happens:  </a:t>
            </a:r>
            <a:r>
              <a:rPr lang="en-US" sz="2400" dirty="0">
                <a:latin typeface="Calibri" panose="020F0502020204030204" pitchFamily="34" charset="0"/>
                <a:cs typeface="Calibri" panose="020F0502020204030204" pitchFamily="34" charset="0"/>
              </a:rPr>
              <a:t>trying to have some control over their situation, paranoia – someone is trying to take things away, protecting their property</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Create a hoarding box/drawer for them</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Figure out where they tend to hide things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Don’t leave anything important out</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Keep a spare set of keys or glasses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If hiding food, check their hiding place regularly</a:t>
            </a:r>
          </a:p>
        </p:txBody>
      </p:sp>
      <p:sp>
        <p:nvSpPr>
          <p:cNvPr id="3" name="TextBox 2">
            <a:extLst>
              <a:ext uri="{FF2B5EF4-FFF2-40B4-BE49-F238E27FC236}">
                <a16:creationId xmlns:a16="http://schemas.microsoft.com/office/drawing/2014/main" id="{9A82B7B7-40F8-914A-8499-313842DFB898}"/>
              </a:ext>
            </a:extLst>
          </p:cNvPr>
          <p:cNvSpPr txBox="1"/>
          <p:nvPr/>
        </p:nvSpPr>
        <p:spPr>
          <a:xfrm>
            <a:off x="6812621" y="4202668"/>
            <a:ext cx="5158154" cy="1631216"/>
          </a:xfrm>
          <a:prstGeom prst="rect">
            <a:avLst/>
          </a:prstGeom>
          <a:noFill/>
        </p:spPr>
        <p:txBody>
          <a:bodyPr wrap="square" rtlCol="0">
            <a:spAutoFit/>
          </a:bodyPr>
          <a:lstStyle/>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Use locks to keep meds safe</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Have mail delivered out of reach</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Restrict access to trash cans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Prevent access to firearms, power tools, sharp knives, anything  dangerous</a:t>
            </a:r>
          </a:p>
        </p:txBody>
      </p:sp>
    </p:spTree>
    <p:extLst>
      <p:ext uri="{BB962C8B-B14F-4D97-AF65-F5344CB8AC3E}">
        <p14:creationId xmlns:p14="http://schemas.microsoft.com/office/powerpoint/2010/main" val="2128461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Challenging Behaviors: Paranoia / Accusing </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BFC8C712-EAF4-9843-BE21-3888486886BE}"/>
              </a:ext>
            </a:extLst>
          </p:cNvPr>
          <p:cNvSpPr txBox="1"/>
          <p:nvPr/>
        </p:nvSpPr>
        <p:spPr>
          <a:xfrm>
            <a:off x="1386344" y="1740801"/>
            <a:ext cx="9419312" cy="4909036"/>
          </a:xfrm>
          <a:prstGeom prst="rect">
            <a:avLst/>
          </a:prstGeom>
          <a:noFill/>
        </p:spPr>
        <p:txBody>
          <a:bodyPr wrap="square" rtlCol="0">
            <a:spAutoFit/>
          </a:bodyPr>
          <a:lstStyle/>
          <a:p>
            <a:pPr>
              <a:spcAft>
                <a:spcPts val="600"/>
              </a:spcAft>
              <a:buClr>
                <a:srgbClr val="9D0003"/>
              </a:buClr>
            </a:pPr>
            <a:r>
              <a:rPr lang="en-US" sz="2400" b="1" dirty="0">
                <a:latin typeface="Calibri" panose="020F0502020204030204" pitchFamily="34" charset="0"/>
                <a:cs typeface="Calibri" panose="020F0502020204030204" pitchFamily="34" charset="0"/>
              </a:rPr>
              <a:t>What it is: </a:t>
            </a:r>
            <a:r>
              <a:rPr lang="en-US" sz="2400" dirty="0">
                <a:latin typeface="Calibri" panose="020F0502020204030204" pitchFamily="34" charset="0"/>
                <a:cs typeface="Calibri" panose="020F0502020204030204" pitchFamily="34" charset="0"/>
              </a:rPr>
              <a:t>suspicious of those around them, accusations of theft and betrayal </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Why it happens:  </a:t>
            </a:r>
            <a:r>
              <a:rPr lang="en-US" sz="2400" dirty="0">
                <a:latin typeface="Calibri" panose="020F0502020204030204" pitchFamily="34" charset="0"/>
                <a:cs typeface="Calibri" panose="020F0502020204030204" pitchFamily="34" charset="0"/>
              </a:rPr>
              <a:t>confusion and loss of memory can cause suspicion, watching violent movies or TV can also contribute</a:t>
            </a:r>
          </a:p>
          <a:p>
            <a:pPr>
              <a:spcAft>
                <a:spcPts val="600"/>
              </a:spcAft>
              <a:buClr>
                <a:srgbClr val="9D0003"/>
              </a:buClr>
            </a:pPr>
            <a:endParaRPr lang="en-US" sz="2400" dirty="0">
              <a:latin typeface="Calibri" panose="020F0502020204030204" pitchFamily="34" charset="0"/>
              <a:cs typeface="Calibri" panose="020F0502020204030204" pitchFamily="34" charset="0"/>
            </a:endParaRPr>
          </a:p>
          <a:p>
            <a:pPr>
              <a:spcAft>
                <a:spcPts val="600"/>
              </a:spcAft>
              <a:buClr>
                <a:srgbClr val="9D0003"/>
              </a:buClr>
            </a:pPr>
            <a:r>
              <a:rPr lang="en-US" sz="2400" b="1" dirty="0">
                <a:latin typeface="Calibri" panose="020F0502020204030204" pitchFamily="34" charset="0"/>
                <a:cs typeface="Calibri" panose="020F0502020204030204" pitchFamily="34" charset="0"/>
              </a:rPr>
              <a:t>What you can try: </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Don’t argue</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Offer simple answers</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Distract with another activity</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Keep duplicates of favored item</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Let them carry small amounts of money</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Explain to others that paranoia is part of the disease</a:t>
            </a:r>
          </a:p>
        </p:txBody>
      </p:sp>
      <p:sp>
        <p:nvSpPr>
          <p:cNvPr id="3" name="TextBox 2">
            <a:extLst>
              <a:ext uri="{FF2B5EF4-FFF2-40B4-BE49-F238E27FC236}">
                <a16:creationId xmlns:a16="http://schemas.microsoft.com/office/drawing/2014/main" id="{ED514A03-0DAE-664A-BB79-80D27316E890}"/>
              </a:ext>
            </a:extLst>
          </p:cNvPr>
          <p:cNvSpPr txBox="1"/>
          <p:nvPr/>
        </p:nvSpPr>
        <p:spPr>
          <a:xfrm>
            <a:off x="7151077" y="4720102"/>
            <a:ext cx="4454769" cy="1323439"/>
          </a:xfrm>
          <a:prstGeom prst="rect">
            <a:avLst/>
          </a:prstGeom>
          <a:noFill/>
        </p:spPr>
        <p:txBody>
          <a:bodyPr wrap="square" rtlCol="0">
            <a:spAutoFit/>
          </a:bodyPr>
          <a:lstStyle/>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Help to look for missing item</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Don’t take it personally</a:t>
            </a:r>
          </a:p>
          <a:p>
            <a:pPr marL="342900" indent="-342900">
              <a:buClr>
                <a:srgbClr val="9D0003"/>
              </a:buClr>
              <a:buFont typeface="Arial" panose="020B0604020202020204" pitchFamily="34" charset="0"/>
              <a:buChar char="•"/>
            </a:pPr>
            <a:r>
              <a:rPr lang="en-US" sz="2000" dirty="0">
                <a:latin typeface="Calibri" panose="020F0502020204030204" pitchFamily="34" charset="0"/>
                <a:cs typeface="Calibri" panose="020F0502020204030204" pitchFamily="34" charset="0"/>
              </a:rPr>
              <a:t>Talk to their doctor as medications may help</a:t>
            </a:r>
          </a:p>
        </p:txBody>
      </p:sp>
    </p:spTree>
    <p:extLst>
      <p:ext uri="{BB962C8B-B14F-4D97-AF65-F5344CB8AC3E}">
        <p14:creationId xmlns:p14="http://schemas.microsoft.com/office/powerpoint/2010/main" val="2263716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Take Away</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343701" y="2108772"/>
            <a:ext cx="9504597" cy="4108817"/>
          </a:xfrm>
          <a:prstGeom prst="rect">
            <a:avLst/>
          </a:prstGeom>
          <a:noFill/>
        </p:spPr>
        <p:txBody>
          <a:bodyPr wrap="square" rtlCol="0">
            <a:spAutoFit/>
          </a:bodyPr>
          <a:lstStyle/>
          <a:p>
            <a:pPr marL="342900" indent="-342900">
              <a:spcAft>
                <a:spcPts val="18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It is important to rule out medical conditions by speaking with their doctor as a possible change of the challenging behavior, especially if the behavior is new and onset was sudden.</a:t>
            </a:r>
          </a:p>
          <a:p>
            <a:pPr marL="342900" indent="-342900">
              <a:spcAft>
                <a:spcPts val="18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The only things you as a caregiver have control over are triggers and reactions. </a:t>
            </a:r>
          </a:p>
          <a:p>
            <a:pPr marL="342900" indent="-342900">
              <a:spcAft>
                <a:spcPts val="1800"/>
              </a:spcAft>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It is important to keep track of what happened to your proposed strategies, so you have a record of what worked AND what didn’t.</a:t>
            </a:r>
          </a:p>
          <a:p>
            <a:pPr marL="342900" indent="-342900">
              <a:buClr>
                <a:srgbClr val="9D0003"/>
              </a:buClr>
              <a:buFont typeface="Arial" panose="020B0604020202020204" pitchFamily="34" charset="0"/>
              <a:buChar char="•"/>
            </a:pPr>
            <a:r>
              <a:rPr lang="en-US" sz="2400" dirty="0">
                <a:latin typeface="Calibri" panose="020F0502020204030204" pitchFamily="34" charset="0"/>
                <a:cs typeface="Calibri" panose="020F0502020204030204" pitchFamily="34" charset="0"/>
              </a:rPr>
              <a:t>Problem solving is a process of trial and error. Be flexible, patient and creative! Give yourself the gift of time, and permission to fail. </a:t>
            </a:r>
          </a:p>
        </p:txBody>
      </p:sp>
      <p:cxnSp>
        <p:nvCxnSpPr>
          <p:cNvPr id="13" name="Straight Connector 12">
            <a:extLst>
              <a:ext uri="{FF2B5EF4-FFF2-40B4-BE49-F238E27FC236}">
                <a16:creationId xmlns:a16="http://schemas.microsoft.com/office/drawing/2014/main" id="{F23CBC00-0BE0-6546-8A71-74112704D316}"/>
              </a:ext>
            </a:extLst>
          </p:cNvPr>
          <p:cNvCxnSpPr/>
          <p:nvPr/>
        </p:nvCxnSpPr>
        <p:spPr>
          <a:xfrm>
            <a:off x="722677" y="1371602"/>
            <a:ext cx="10058400" cy="0"/>
          </a:xfrm>
          <a:prstGeom prst="line">
            <a:avLst/>
          </a:prstGeom>
          <a:ln w="127000">
            <a:gradFill flip="none" rotWithShape="1">
              <a:gsLst>
                <a:gs pos="0">
                  <a:srgbClr val="9D0003"/>
                </a:gs>
                <a:gs pos="42000">
                  <a:srgbClr val="CF8186"/>
                </a:gs>
                <a:gs pos="61000">
                  <a:srgbClr val="E7C1C4"/>
                </a:gs>
                <a:gs pos="93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3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a:noFill/>
        </p:spPr>
        <p:txBody>
          <a:bodyPr>
            <a:normAutofit/>
          </a:bodyPr>
          <a:lstStyle/>
          <a:p>
            <a:r>
              <a:rPr lang="en-US" sz="3600" b="1" cap="none" dirty="0">
                <a:solidFill>
                  <a:srgbClr val="9D0003"/>
                </a:solidFill>
                <a:latin typeface="Goudy Old Style" panose="02020502050305020303" pitchFamily="18" charset="77"/>
                <a:cs typeface="Arial Narrow" panose="020B0604020202020204" pitchFamily="34" charset="0"/>
              </a:rPr>
              <a:t>Making This Work for You</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9D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1DED0C4-2322-C847-9D1D-F5149EF4C650}"/>
              </a:ext>
            </a:extLst>
          </p:cNvPr>
          <p:cNvSpPr/>
          <p:nvPr/>
        </p:nvSpPr>
        <p:spPr>
          <a:xfrm>
            <a:off x="752170" y="2064774"/>
            <a:ext cx="4828016" cy="2064774"/>
          </a:xfrm>
          <a:prstGeom prst="rect">
            <a:avLst/>
          </a:prstGeom>
          <a:solidFill>
            <a:srgbClr val="9D0003">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Pick two or three different strategies </a:t>
            </a:r>
          </a:p>
          <a:p>
            <a:pPr algn="ctr"/>
            <a:r>
              <a:rPr lang="en-US" sz="2000" dirty="0">
                <a:solidFill>
                  <a:schemeClr val="tx1"/>
                </a:solidFill>
                <a:latin typeface="Calibri" panose="020F0502020204030204" pitchFamily="34" charset="0"/>
                <a:cs typeface="Calibri" panose="020F0502020204030204" pitchFamily="34" charset="0"/>
              </a:rPr>
              <a:t>to try when trying to work with a challenging behavior.  Keep a log to </a:t>
            </a:r>
          </a:p>
          <a:p>
            <a:pPr algn="ctr"/>
            <a:r>
              <a:rPr lang="en-US" sz="2000" dirty="0">
                <a:solidFill>
                  <a:schemeClr val="tx1"/>
                </a:solidFill>
                <a:latin typeface="Calibri" panose="020F0502020204030204" pitchFamily="34" charset="0"/>
                <a:cs typeface="Calibri" panose="020F0502020204030204" pitchFamily="34" charset="0"/>
              </a:rPr>
              <a:t>track which one worked best.</a:t>
            </a:r>
          </a:p>
        </p:txBody>
      </p:sp>
      <p:sp>
        <p:nvSpPr>
          <p:cNvPr id="14" name="Rectangle 13">
            <a:extLst>
              <a:ext uri="{FF2B5EF4-FFF2-40B4-BE49-F238E27FC236}">
                <a16:creationId xmlns:a16="http://schemas.microsoft.com/office/drawing/2014/main" id="{28626A44-C424-5F4E-B018-BF42170D03C3}"/>
              </a:ext>
            </a:extLst>
          </p:cNvPr>
          <p:cNvSpPr/>
          <p:nvPr/>
        </p:nvSpPr>
        <p:spPr>
          <a:xfrm>
            <a:off x="6611815" y="2064774"/>
            <a:ext cx="4828016" cy="2064774"/>
          </a:xfrm>
          <a:prstGeom prst="rect">
            <a:avLst/>
          </a:prstGeom>
          <a:solidFill>
            <a:srgbClr val="9D0003">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Try identifying the different parts of </a:t>
            </a:r>
          </a:p>
          <a:p>
            <a:pPr algn="ctr"/>
            <a:r>
              <a:rPr lang="en-US" sz="2000" dirty="0">
                <a:solidFill>
                  <a:schemeClr val="tx1"/>
                </a:solidFill>
                <a:latin typeface="Calibri" panose="020F0502020204030204" pitchFamily="34" charset="0"/>
                <a:cs typeface="Calibri" panose="020F0502020204030204" pitchFamily="34" charset="0"/>
              </a:rPr>
              <a:t>the challenging behaviors you are</a:t>
            </a:r>
          </a:p>
          <a:p>
            <a:pPr algn="ctr"/>
            <a:r>
              <a:rPr lang="en-US" sz="2000" dirty="0">
                <a:solidFill>
                  <a:schemeClr val="tx1"/>
                </a:solidFill>
                <a:latin typeface="Calibri" panose="020F0502020204030204" pitchFamily="34" charset="0"/>
                <a:cs typeface="Calibri" panose="020F0502020204030204" pitchFamily="34" charset="0"/>
              </a:rPr>
              <a:t>struggling with.  Note the triggers that occur in the before and note the reactions that happen after.</a:t>
            </a:r>
          </a:p>
        </p:txBody>
      </p:sp>
      <p:sp>
        <p:nvSpPr>
          <p:cNvPr id="5" name="TextBox 4">
            <a:extLst>
              <a:ext uri="{FF2B5EF4-FFF2-40B4-BE49-F238E27FC236}">
                <a16:creationId xmlns:a16="http://schemas.microsoft.com/office/drawing/2014/main" id="{6FE315A9-0DD2-8E48-8E0D-CCEA9D306FE2}"/>
              </a:ext>
            </a:extLst>
          </p:cNvPr>
          <p:cNvSpPr txBox="1"/>
          <p:nvPr/>
        </p:nvSpPr>
        <p:spPr>
          <a:xfrm>
            <a:off x="752171" y="1578077"/>
            <a:ext cx="10687660" cy="368710"/>
          </a:xfrm>
          <a:prstGeom prst="rect">
            <a:avLst/>
          </a:prstGeom>
          <a:noFill/>
          <a:ln>
            <a:solidFill>
              <a:srgbClr val="9D0003"/>
            </a:solidFill>
          </a:ln>
        </p:spPr>
        <p:txBody>
          <a:bodyPr wrap="square" rtlCol="0">
            <a:spAutoFit/>
          </a:bodyPr>
          <a:lstStyle/>
          <a:p>
            <a:pPr algn="ctr"/>
            <a:r>
              <a:rPr lang="en-US" dirty="0"/>
              <a:t>Pick One</a:t>
            </a:r>
          </a:p>
        </p:txBody>
      </p:sp>
      <p:sp>
        <p:nvSpPr>
          <p:cNvPr id="6" name="TextBox 5">
            <a:extLst>
              <a:ext uri="{FF2B5EF4-FFF2-40B4-BE49-F238E27FC236}">
                <a16:creationId xmlns:a16="http://schemas.microsoft.com/office/drawing/2014/main" id="{81F6B2A7-BF59-2A40-8A1A-8F37D2C42186}"/>
              </a:ext>
            </a:extLst>
          </p:cNvPr>
          <p:cNvSpPr txBox="1"/>
          <p:nvPr/>
        </p:nvSpPr>
        <p:spPr>
          <a:xfrm>
            <a:off x="280229" y="4564623"/>
            <a:ext cx="1548577" cy="646331"/>
          </a:xfrm>
          <a:prstGeom prst="rect">
            <a:avLst/>
          </a:prstGeom>
          <a:noFill/>
          <a:ln>
            <a:solidFill>
              <a:srgbClr val="9D0003"/>
            </a:solidFill>
          </a:ln>
        </p:spPr>
        <p:txBody>
          <a:bodyPr wrap="square" rtlCol="0" anchor="b">
            <a:spAutoFit/>
          </a:bodyPr>
          <a:lstStyle/>
          <a:p>
            <a:pPr algn="ctr"/>
            <a:endParaRPr lang="en-US" dirty="0">
              <a:solidFill>
                <a:srgbClr val="9D0003"/>
              </a:solidFill>
              <a:latin typeface="Calibri" panose="020F0502020204030204" pitchFamily="34" charset="0"/>
              <a:cs typeface="Calibri" panose="020F0502020204030204" pitchFamily="34" charset="0"/>
            </a:endParaRPr>
          </a:p>
          <a:p>
            <a:pPr algn="ctr"/>
            <a:r>
              <a:rPr lang="en-US" dirty="0">
                <a:solidFill>
                  <a:srgbClr val="9D0003"/>
                </a:solidFill>
                <a:latin typeface="Calibri" panose="020F0502020204030204" pitchFamily="34" charset="0"/>
                <a:cs typeface="Calibri" panose="020F0502020204030204" pitchFamily="34" charset="0"/>
              </a:rPr>
              <a:t>Set a Deadline</a:t>
            </a:r>
          </a:p>
        </p:txBody>
      </p:sp>
      <p:sp>
        <p:nvSpPr>
          <p:cNvPr id="15" name="TextBox 14">
            <a:extLst>
              <a:ext uri="{FF2B5EF4-FFF2-40B4-BE49-F238E27FC236}">
                <a16:creationId xmlns:a16="http://schemas.microsoft.com/office/drawing/2014/main" id="{6B4D4635-58DA-1246-AAF8-9EC53F143824}"/>
              </a:ext>
            </a:extLst>
          </p:cNvPr>
          <p:cNvSpPr txBox="1"/>
          <p:nvPr/>
        </p:nvSpPr>
        <p:spPr>
          <a:xfrm>
            <a:off x="1970661" y="4564623"/>
            <a:ext cx="1548577" cy="646331"/>
          </a:xfrm>
          <a:prstGeom prst="rect">
            <a:avLst/>
          </a:prstGeom>
          <a:noFill/>
          <a:ln>
            <a:solidFill>
              <a:srgbClr val="9D0003"/>
            </a:solidFill>
          </a:ln>
        </p:spPr>
        <p:txBody>
          <a:bodyPr wrap="square" rtlCol="0">
            <a:spAutoFit/>
          </a:bodyPr>
          <a:lstStyle/>
          <a:p>
            <a:pPr algn="ctr"/>
            <a:endParaRPr lang="en-US" dirty="0">
              <a:solidFill>
                <a:srgbClr val="9D0003"/>
              </a:solidFill>
              <a:latin typeface="Calibri" panose="020F0502020204030204" pitchFamily="34" charset="0"/>
              <a:cs typeface="Calibri" panose="020F0502020204030204" pitchFamily="34" charset="0"/>
            </a:endParaRPr>
          </a:p>
          <a:p>
            <a:pPr algn="ctr"/>
            <a:r>
              <a:rPr lang="en-US" dirty="0">
                <a:solidFill>
                  <a:srgbClr val="9D0003"/>
                </a:solidFill>
                <a:latin typeface="Calibri" panose="020F0502020204030204" pitchFamily="34" charset="0"/>
                <a:cs typeface="Calibri" panose="020F0502020204030204" pitchFamily="34" charset="0"/>
              </a:rPr>
              <a:t>Why this one?</a:t>
            </a:r>
          </a:p>
        </p:txBody>
      </p:sp>
      <p:sp>
        <p:nvSpPr>
          <p:cNvPr id="16" name="TextBox 15">
            <a:extLst>
              <a:ext uri="{FF2B5EF4-FFF2-40B4-BE49-F238E27FC236}">
                <a16:creationId xmlns:a16="http://schemas.microsoft.com/office/drawing/2014/main" id="{54579675-39CE-B648-9A37-5369E93EC5CA}"/>
              </a:ext>
            </a:extLst>
          </p:cNvPr>
          <p:cNvSpPr txBox="1"/>
          <p:nvPr/>
        </p:nvSpPr>
        <p:spPr>
          <a:xfrm>
            <a:off x="3610192" y="4564623"/>
            <a:ext cx="1686948" cy="646331"/>
          </a:xfrm>
          <a:prstGeom prst="rect">
            <a:avLst/>
          </a:prstGeom>
          <a:noFill/>
          <a:ln>
            <a:solidFill>
              <a:srgbClr val="9D0003"/>
            </a:solidFill>
          </a:ln>
        </p:spPr>
        <p:txBody>
          <a:bodyPr wrap="square" rtlCol="0">
            <a:spAutoFit/>
          </a:bodyPr>
          <a:lstStyle/>
          <a:p>
            <a:pPr algn="ctr"/>
            <a:r>
              <a:rPr lang="en-US" dirty="0">
                <a:solidFill>
                  <a:srgbClr val="9D0003"/>
                </a:solidFill>
                <a:latin typeface="Calibri" panose="020F0502020204030204" pitchFamily="34" charset="0"/>
                <a:cs typeface="Calibri" panose="020F0502020204030204" pitchFamily="34" charset="0"/>
              </a:rPr>
              <a:t>What will you pair it with?</a:t>
            </a:r>
          </a:p>
        </p:txBody>
      </p:sp>
      <p:sp>
        <p:nvSpPr>
          <p:cNvPr id="17" name="TextBox 16">
            <a:extLst>
              <a:ext uri="{FF2B5EF4-FFF2-40B4-BE49-F238E27FC236}">
                <a16:creationId xmlns:a16="http://schemas.microsoft.com/office/drawing/2014/main" id="{E04990D7-524E-AF47-8B74-6D2AF9A35F2A}"/>
              </a:ext>
            </a:extLst>
          </p:cNvPr>
          <p:cNvSpPr txBox="1"/>
          <p:nvPr/>
        </p:nvSpPr>
        <p:spPr>
          <a:xfrm>
            <a:off x="5356132" y="4564623"/>
            <a:ext cx="1548577" cy="646331"/>
          </a:xfrm>
          <a:prstGeom prst="rect">
            <a:avLst/>
          </a:prstGeom>
          <a:noFill/>
          <a:ln>
            <a:solidFill>
              <a:srgbClr val="9D0003"/>
            </a:solidFill>
          </a:ln>
        </p:spPr>
        <p:txBody>
          <a:bodyPr wrap="square" rtlCol="0">
            <a:spAutoFit/>
          </a:bodyPr>
          <a:lstStyle/>
          <a:p>
            <a:pPr algn="ctr"/>
            <a:endParaRPr lang="en-US" dirty="0">
              <a:solidFill>
                <a:srgbClr val="9D0003"/>
              </a:solidFill>
              <a:latin typeface="Calibri" panose="020F0502020204030204" pitchFamily="34" charset="0"/>
              <a:cs typeface="Calibri" panose="020F0502020204030204" pitchFamily="34" charset="0"/>
            </a:endParaRPr>
          </a:p>
          <a:p>
            <a:pPr algn="ctr"/>
            <a:r>
              <a:rPr lang="en-US" dirty="0">
                <a:solidFill>
                  <a:srgbClr val="9D0003"/>
                </a:solidFill>
                <a:latin typeface="Calibri" panose="020F0502020204030204" pitchFamily="34" charset="0"/>
                <a:cs typeface="Calibri" panose="020F0502020204030204" pitchFamily="34" charset="0"/>
              </a:rPr>
              <a:t>Break it Down</a:t>
            </a:r>
          </a:p>
        </p:txBody>
      </p:sp>
      <p:sp>
        <p:nvSpPr>
          <p:cNvPr id="18" name="TextBox 17">
            <a:extLst>
              <a:ext uri="{FF2B5EF4-FFF2-40B4-BE49-F238E27FC236}">
                <a16:creationId xmlns:a16="http://schemas.microsoft.com/office/drawing/2014/main" id="{2D8566D3-7783-CA49-ADE4-2F196DA379AF}"/>
              </a:ext>
            </a:extLst>
          </p:cNvPr>
          <p:cNvSpPr txBox="1"/>
          <p:nvPr/>
        </p:nvSpPr>
        <p:spPr>
          <a:xfrm>
            <a:off x="7054655" y="4564623"/>
            <a:ext cx="1548577" cy="646331"/>
          </a:xfrm>
          <a:prstGeom prst="rect">
            <a:avLst/>
          </a:prstGeom>
          <a:noFill/>
          <a:ln>
            <a:solidFill>
              <a:srgbClr val="9D0003"/>
            </a:solidFill>
          </a:ln>
        </p:spPr>
        <p:txBody>
          <a:bodyPr wrap="square" rtlCol="0">
            <a:spAutoFit/>
          </a:bodyPr>
          <a:lstStyle/>
          <a:p>
            <a:pPr algn="ctr"/>
            <a:endParaRPr lang="en-US" dirty="0">
              <a:solidFill>
                <a:srgbClr val="9D0003"/>
              </a:solidFill>
              <a:latin typeface="Calibri" panose="020F0502020204030204" pitchFamily="34" charset="0"/>
              <a:cs typeface="Calibri" panose="020F0502020204030204" pitchFamily="34" charset="0"/>
            </a:endParaRPr>
          </a:p>
          <a:p>
            <a:pPr algn="ctr"/>
            <a:r>
              <a:rPr lang="en-US" dirty="0">
                <a:solidFill>
                  <a:srgbClr val="9D0003"/>
                </a:solidFill>
                <a:latin typeface="Calibri" panose="020F0502020204030204" pitchFamily="34" charset="0"/>
                <a:cs typeface="Calibri" panose="020F0502020204030204" pitchFamily="34" charset="0"/>
              </a:rPr>
              <a:t>Smaller Steps</a:t>
            </a:r>
          </a:p>
        </p:txBody>
      </p:sp>
      <p:sp>
        <p:nvSpPr>
          <p:cNvPr id="19" name="TextBox 18">
            <a:extLst>
              <a:ext uri="{FF2B5EF4-FFF2-40B4-BE49-F238E27FC236}">
                <a16:creationId xmlns:a16="http://schemas.microsoft.com/office/drawing/2014/main" id="{9BAA490B-3474-D547-B636-CE86073EB1F8}"/>
              </a:ext>
            </a:extLst>
          </p:cNvPr>
          <p:cNvSpPr txBox="1"/>
          <p:nvPr/>
        </p:nvSpPr>
        <p:spPr>
          <a:xfrm>
            <a:off x="8753178" y="4564623"/>
            <a:ext cx="1548577" cy="646331"/>
          </a:xfrm>
          <a:prstGeom prst="rect">
            <a:avLst/>
          </a:prstGeom>
          <a:noFill/>
          <a:ln>
            <a:solidFill>
              <a:srgbClr val="9D0003"/>
            </a:solidFill>
          </a:ln>
        </p:spPr>
        <p:txBody>
          <a:bodyPr wrap="square" rtlCol="0">
            <a:spAutoFit/>
          </a:bodyPr>
          <a:lstStyle/>
          <a:p>
            <a:pPr algn="ctr"/>
            <a:r>
              <a:rPr lang="en-US" dirty="0">
                <a:solidFill>
                  <a:srgbClr val="9D0003"/>
                </a:solidFill>
                <a:latin typeface="Calibri" panose="020F0502020204030204" pitchFamily="34" charset="0"/>
                <a:cs typeface="Calibri" panose="020F0502020204030204" pitchFamily="34" charset="0"/>
              </a:rPr>
              <a:t>Start Date and End Date</a:t>
            </a:r>
          </a:p>
        </p:txBody>
      </p:sp>
      <p:sp>
        <p:nvSpPr>
          <p:cNvPr id="20" name="TextBox 19">
            <a:extLst>
              <a:ext uri="{FF2B5EF4-FFF2-40B4-BE49-F238E27FC236}">
                <a16:creationId xmlns:a16="http://schemas.microsoft.com/office/drawing/2014/main" id="{EED720B2-0079-544E-9E4D-AE9EDDC4BAF8}"/>
              </a:ext>
            </a:extLst>
          </p:cNvPr>
          <p:cNvSpPr txBox="1"/>
          <p:nvPr/>
        </p:nvSpPr>
        <p:spPr>
          <a:xfrm>
            <a:off x="10451701" y="4564623"/>
            <a:ext cx="1548577" cy="646331"/>
          </a:xfrm>
          <a:prstGeom prst="rect">
            <a:avLst/>
          </a:prstGeom>
          <a:noFill/>
          <a:ln>
            <a:solidFill>
              <a:srgbClr val="9D0003"/>
            </a:solidFill>
          </a:ln>
        </p:spPr>
        <p:txBody>
          <a:bodyPr wrap="square" rtlCol="0">
            <a:spAutoFit/>
          </a:bodyPr>
          <a:lstStyle/>
          <a:p>
            <a:pPr algn="ctr"/>
            <a:endParaRPr lang="en-US" dirty="0">
              <a:solidFill>
                <a:srgbClr val="9D0003"/>
              </a:solidFill>
              <a:latin typeface="Calibri" panose="020F0502020204030204" pitchFamily="34" charset="0"/>
              <a:cs typeface="Calibri" panose="020F0502020204030204" pitchFamily="34" charset="0"/>
            </a:endParaRPr>
          </a:p>
          <a:p>
            <a:pPr algn="ctr"/>
            <a:r>
              <a:rPr lang="en-US" dirty="0">
                <a:solidFill>
                  <a:srgbClr val="9D0003"/>
                </a:solidFill>
                <a:latin typeface="Calibri" panose="020F0502020204030204" pitchFamily="34" charset="0"/>
                <a:cs typeface="Calibri" panose="020F0502020204030204" pitchFamily="34" charset="0"/>
              </a:rPr>
              <a:t>Reminders</a:t>
            </a:r>
          </a:p>
        </p:txBody>
      </p:sp>
      <p:sp>
        <p:nvSpPr>
          <p:cNvPr id="21" name="TextBox 20">
            <a:extLst>
              <a:ext uri="{FF2B5EF4-FFF2-40B4-BE49-F238E27FC236}">
                <a16:creationId xmlns:a16="http://schemas.microsoft.com/office/drawing/2014/main" id="{1F0D372F-694F-5943-A053-9D540774B07E}"/>
              </a:ext>
            </a:extLst>
          </p:cNvPr>
          <p:cNvSpPr txBox="1"/>
          <p:nvPr/>
        </p:nvSpPr>
        <p:spPr>
          <a:xfrm>
            <a:off x="276005" y="5265404"/>
            <a:ext cx="1548577" cy="923330"/>
          </a:xfrm>
          <a:prstGeom prst="rect">
            <a:avLst/>
          </a:prstGeom>
          <a:noFill/>
          <a:ln>
            <a:solidFill>
              <a:srgbClr val="9D0003"/>
            </a:solidFill>
          </a:ln>
        </p:spPr>
        <p:txBody>
          <a:bodyPr wrap="square" rtlCol="0" anchor="b">
            <a:spAutoFit/>
          </a:bodyPr>
          <a:lstStyle/>
          <a:p>
            <a:pPr algn="ct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Be realistic in your deadline.</a:t>
            </a:r>
          </a:p>
        </p:txBody>
      </p:sp>
      <p:sp>
        <p:nvSpPr>
          <p:cNvPr id="22" name="TextBox 21">
            <a:extLst>
              <a:ext uri="{FF2B5EF4-FFF2-40B4-BE49-F238E27FC236}">
                <a16:creationId xmlns:a16="http://schemas.microsoft.com/office/drawing/2014/main" id="{60C7CFBF-A23B-0147-97C9-616C1A2ABE37}"/>
              </a:ext>
            </a:extLst>
          </p:cNvPr>
          <p:cNvSpPr txBox="1"/>
          <p:nvPr/>
        </p:nvSpPr>
        <p:spPr>
          <a:xfrm>
            <a:off x="1971954" y="5265404"/>
            <a:ext cx="1548577" cy="923330"/>
          </a:xfrm>
          <a:prstGeom prst="rect">
            <a:avLst/>
          </a:prstGeom>
          <a:noFill/>
          <a:ln>
            <a:solidFill>
              <a:srgbClr val="9D0003"/>
            </a:solidFill>
          </a:ln>
        </p:spPr>
        <p:txBody>
          <a:bodyPr wrap="square" rtlCol="0" anchor="b">
            <a:spAutoFit/>
          </a:bodyPr>
          <a:lstStyle/>
          <a:p>
            <a:pPr algn="ct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How will this help you?</a:t>
            </a:r>
          </a:p>
        </p:txBody>
      </p:sp>
      <p:sp>
        <p:nvSpPr>
          <p:cNvPr id="23" name="TextBox 22">
            <a:extLst>
              <a:ext uri="{FF2B5EF4-FFF2-40B4-BE49-F238E27FC236}">
                <a16:creationId xmlns:a16="http://schemas.microsoft.com/office/drawing/2014/main" id="{4D84145F-E2B2-694C-A1A4-CCB69A7DA1C7}"/>
              </a:ext>
            </a:extLst>
          </p:cNvPr>
          <p:cNvSpPr txBox="1"/>
          <p:nvPr/>
        </p:nvSpPr>
        <p:spPr>
          <a:xfrm>
            <a:off x="3608911" y="5265404"/>
            <a:ext cx="1688229" cy="923330"/>
          </a:xfrm>
          <a:prstGeom prst="rect">
            <a:avLst/>
          </a:prstGeom>
          <a:noFill/>
          <a:ln>
            <a:solidFill>
              <a:srgbClr val="9D0003"/>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Do it with something you already do.</a:t>
            </a:r>
          </a:p>
        </p:txBody>
      </p:sp>
      <p:sp>
        <p:nvSpPr>
          <p:cNvPr id="24" name="TextBox 23">
            <a:extLst>
              <a:ext uri="{FF2B5EF4-FFF2-40B4-BE49-F238E27FC236}">
                <a16:creationId xmlns:a16="http://schemas.microsoft.com/office/drawing/2014/main" id="{CD8E4DAD-E8C6-D241-9EE8-B93B46EA4B78}"/>
              </a:ext>
            </a:extLst>
          </p:cNvPr>
          <p:cNvSpPr txBox="1"/>
          <p:nvPr/>
        </p:nvSpPr>
        <p:spPr>
          <a:xfrm>
            <a:off x="5363852" y="5265404"/>
            <a:ext cx="1548577" cy="923330"/>
          </a:xfrm>
          <a:prstGeom prst="rect">
            <a:avLst/>
          </a:prstGeom>
          <a:noFill/>
          <a:ln>
            <a:solidFill>
              <a:srgbClr val="9D0003"/>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Take a large task and break it into step.</a:t>
            </a:r>
          </a:p>
        </p:txBody>
      </p:sp>
      <p:sp>
        <p:nvSpPr>
          <p:cNvPr id="25" name="TextBox 24">
            <a:extLst>
              <a:ext uri="{FF2B5EF4-FFF2-40B4-BE49-F238E27FC236}">
                <a16:creationId xmlns:a16="http://schemas.microsoft.com/office/drawing/2014/main" id="{4B81DD5E-A237-CB4F-818F-20EAB517EB43}"/>
              </a:ext>
            </a:extLst>
          </p:cNvPr>
          <p:cNvSpPr txBox="1"/>
          <p:nvPr/>
        </p:nvSpPr>
        <p:spPr>
          <a:xfrm>
            <a:off x="7059801" y="5265404"/>
            <a:ext cx="1548577" cy="923330"/>
          </a:xfrm>
          <a:prstGeom prst="rect">
            <a:avLst/>
          </a:prstGeom>
          <a:noFill/>
          <a:ln>
            <a:solidFill>
              <a:srgbClr val="9D0003"/>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Make large steps into smaller steps.</a:t>
            </a:r>
          </a:p>
        </p:txBody>
      </p:sp>
      <p:sp>
        <p:nvSpPr>
          <p:cNvPr id="26" name="TextBox 25">
            <a:extLst>
              <a:ext uri="{FF2B5EF4-FFF2-40B4-BE49-F238E27FC236}">
                <a16:creationId xmlns:a16="http://schemas.microsoft.com/office/drawing/2014/main" id="{D46BF84F-D835-1B42-932F-5755E04EC10E}"/>
              </a:ext>
            </a:extLst>
          </p:cNvPr>
          <p:cNvSpPr txBox="1"/>
          <p:nvPr/>
        </p:nvSpPr>
        <p:spPr>
          <a:xfrm>
            <a:off x="8755750" y="5265404"/>
            <a:ext cx="1548577" cy="923330"/>
          </a:xfrm>
          <a:prstGeom prst="rect">
            <a:avLst/>
          </a:prstGeom>
          <a:noFill/>
          <a:ln>
            <a:solidFill>
              <a:srgbClr val="9D0003"/>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For each step small or large, use a calendar</a:t>
            </a:r>
          </a:p>
        </p:txBody>
      </p:sp>
      <p:sp>
        <p:nvSpPr>
          <p:cNvPr id="27" name="TextBox 26">
            <a:extLst>
              <a:ext uri="{FF2B5EF4-FFF2-40B4-BE49-F238E27FC236}">
                <a16:creationId xmlns:a16="http://schemas.microsoft.com/office/drawing/2014/main" id="{E7743FE9-5C63-3D4A-B5DF-6B56EA72E40D}"/>
              </a:ext>
            </a:extLst>
          </p:cNvPr>
          <p:cNvSpPr txBox="1"/>
          <p:nvPr/>
        </p:nvSpPr>
        <p:spPr>
          <a:xfrm>
            <a:off x="10451700" y="5265404"/>
            <a:ext cx="1548577" cy="923330"/>
          </a:xfrm>
          <a:prstGeom prst="rect">
            <a:avLst/>
          </a:prstGeom>
          <a:noFill/>
          <a:ln>
            <a:solidFill>
              <a:srgbClr val="9D0003"/>
            </a:solidFill>
          </a:ln>
        </p:spPr>
        <p:txBody>
          <a:bodyPr wrap="square" rtlCol="0" anchor="b">
            <a:spAutoFit/>
          </a:bodyPr>
          <a:lstStyle/>
          <a:p>
            <a:pPr algn="ctr"/>
            <a:r>
              <a:rPr lang="en-US" dirty="0">
                <a:latin typeface="Calibri" panose="020F0502020204030204" pitchFamily="34" charset="0"/>
                <a:cs typeface="Calibri" panose="020F0502020204030204" pitchFamily="34" charset="0"/>
              </a:rPr>
              <a:t>Use your computer or phone.</a:t>
            </a:r>
          </a:p>
        </p:txBody>
      </p:sp>
      <p:pic>
        <p:nvPicPr>
          <p:cNvPr id="8" name="Picture 7" descr="A picture containing shape&#10;&#10;Description automatically generated">
            <a:extLst>
              <a:ext uri="{FF2B5EF4-FFF2-40B4-BE49-F238E27FC236}">
                <a16:creationId xmlns:a16="http://schemas.microsoft.com/office/drawing/2014/main" id="{67C0A2D8-6174-C1BF-1161-55A3F97AA9DE}"/>
              </a:ext>
            </a:extLst>
          </p:cNvPr>
          <p:cNvPicPr>
            <a:picLocks noChangeAspect="1"/>
          </p:cNvPicPr>
          <p:nvPr/>
        </p:nvPicPr>
        <p:blipFill rotWithShape="1">
          <a:blip r:embed="rId3"/>
          <a:srcRect t="14611"/>
          <a:stretch/>
        </p:blipFill>
        <p:spPr>
          <a:xfrm>
            <a:off x="6449583" y="3815288"/>
            <a:ext cx="1623940" cy="368710"/>
          </a:xfrm>
          <a:prstGeom prst="rect">
            <a:avLst/>
          </a:prstGeom>
        </p:spPr>
      </p:pic>
      <p:pic>
        <p:nvPicPr>
          <p:cNvPr id="9" name="Graphic 8" descr="Music notation">
            <a:extLst>
              <a:ext uri="{FF2B5EF4-FFF2-40B4-BE49-F238E27FC236}">
                <a16:creationId xmlns:a16="http://schemas.microsoft.com/office/drawing/2014/main" id="{89523D11-6771-6ECE-6982-B6B23EF31B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543375">
            <a:off x="4646401" y="3347387"/>
            <a:ext cx="935799" cy="935799"/>
          </a:xfrm>
          <a:prstGeom prst="rect">
            <a:avLst/>
          </a:prstGeom>
        </p:spPr>
      </p:pic>
    </p:spTree>
    <p:extLst>
      <p:ext uri="{BB962C8B-B14F-4D97-AF65-F5344CB8AC3E}">
        <p14:creationId xmlns:p14="http://schemas.microsoft.com/office/powerpoint/2010/main" val="4089962106"/>
      </p:ext>
    </p:extLst>
  </p:cSld>
  <p:clrMapOvr>
    <a:masterClrMapping/>
  </p:clrMapOvr>
</p:sld>
</file>

<file path=ppt/theme/theme1.xml><?xml version="1.0" encoding="utf-8"?>
<a:theme xmlns:a="http://schemas.openxmlformats.org/drawingml/2006/main" name="ClassicFrameVTI">
  <a:themeElements>
    <a:clrScheme name="AnalogousFromRegularSeed_2SEEDS">
      <a:dk1>
        <a:srgbClr val="000000"/>
      </a:dk1>
      <a:lt1>
        <a:srgbClr val="FFFFFF"/>
      </a:lt1>
      <a:dk2>
        <a:srgbClr val="41243D"/>
      </a:dk2>
      <a:lt2>
        <a:srgbClr val="E2E7E8"/>
      </a:lt2>
      <a:accent1>
        <a:srgbClr val="B94433"/>
      </a:accent1>
      <a:accent2>
        <a:srgbClr val="CB456C"/>
      </a:accent2>
      <a:accent3>
        <a:srgbClr val="CB8D45"/>
      </a:accent3>
      <a:accent4>
        <a:srgbClr val="32B6A0"/>
      </a:accent4>
      <a:accent5>
        <a:srgbClr val="45AACB"/>
      </a:accent5>
      <a:accent6>
        <a:srgbClr val="3360B9"/>
      </a:accent6>
      <a:hlink>
        <a:srgbClr val="348F9C"/>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744</TotalTime>
  <Words>2017</Words>
  <Application>Microsoft Macintosh PowerPoint</Application>
  <PresentationFormat>Widescreen</PresentationFormat>
  <Paragraphs>339</Paragraphs>
  <Slides>25</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Gill Sans MT</vt:lpstr>
      <vt:lpstr>Goudy Old Style</vt:lpstr>
      <vt:lpstr>ClassicFrameVTI</vt:lpstr>
      <vt:lpstr>Coping with caregiving 2.0 Suite</vt:lpstr>
      <vt:lpstr>Today’s Topics</vt:lpstr>
      <vt:lpstr>Reviewing the BDA</vt:lpstr>
      <vt:lpstr>Changing Challenging Behavior</vt:lpstr>
      <vt:lpstr>Rule Outs</vt:lpstr>
      <vt:lpstr>Remember Betty &amp; Jane?</vt:lpstr>
      <vt:lpstr>Making Room for Change</vt:lpstr>
      <vt:lpstr>Proposed Changes for Before</vt:lpstr>
      <vt:lpstr>Proposed Changes for After</vt:lpstr>
      <vt:lpstr>What Happened?</vt:lpstr>
      <vt:lpstr>Behavioral Log Reminders: Before</vt:lpstr>
      <vt:lpstr>Behavioral Log Reminders: After</vt:lpstr>
      <vt:lpstr>Behavioral Log Reminders: Strategies</vt:lpstr>
      <vt:lpstr>Time to Try Your Challenging Behavior</vt:lpstr>
      <vt:lpstr>Challenging Behaviors:  General Strategies</vt:lpstr>
      <vt:lpstr>Challenging Behaviors:  Agitation &amp; Aggression</vt:lpstr>
      <vt:lpstr>Challenging Behaviors:  Agitation &amp; Aggression</vt:lpstr>
      <vt:lpstr>Challenging Behaviors:  Wandering</vt:lpstr>
      <vt:lpstr>Challenging Behaviors:  Losing Inhibitions </vt:lpstr>
      <vt:lpstr>Challenging Behaviors:  Sundowning</vt:lpstr>
      <vt:lpstr>Challenging Behaviors:  Sleep Disturbances</vt:lpstr>
      <vt:lpstr>Challenging Behaviors:  Hoarding</vt:lpstr>
      <vt:lpstr>Challenging Behaviors: Paranoia / Accusing </vt:lpstr>
      <vt:lpstr>Take Away</vt:lpstr>
      <vt:lpstr>Making This Work for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caregiving 2.0 Suite</dc:title>
  <dc:creator>Ann Bilbrey</dc:creator>
  <cp:lastModifiedBy>Ann Bilbrey</cp:lastModifiedBy>
  <cp:revision>70</cp:revision>
  <cp:lastPrinted>2023-08-03T22:54:39Z</cp:lastPrinted>
  <dcterms:created xsi:type="dcterms:W3CDTF">2020-09-01T21:53:41Z</dcterms:created>
  <dcterms:modified xsi:type="dcterms:W3CDTF">2023-08-03T22:54:48Z</dcterms:modified>
</cp:coreProperties>
</file>