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 id="2147483756" r:id="rId2"/>
  </p:sldMasterIdLst>
  <p:notesMasterIdLst>
    <p:notesMasterId r:id="rId25"/>
  </p:notesMasterIdLst>
  <p:handoutMasterIdLst>
    <p:handoutMasterId r:id="rId26"/>
  </p:handoutMasterIdLst>
  <p:sldIdLst>
    <p:sldId id="262" r:id="rId3"/>
    <p:sldId id="305" r:id="rId4"/>
    <p:sldId id="569" r:id="rId5"/>
    <p:sldId id="284" r:id="rId6"/>
    <p:sldId id="285" r:id="rId7"/>
    <p:sldId id="564" r:id="rId8"/>
    <p:sldId id="311" r:id="rId9"/>
    <p:sldId id="312" r:id="rId10"/>
    <p:sldId id="320" r:id="rId11"/>
    <p:sldId id="399" r:id="rId12"/>
    <p:sldId id="347" r:id="rId13"/>
    <p:sldId id="398" r:id="rId14"/>
    <p:sldId id="391" r:id="rId15"/>
    <p:sldId id="325" r:id="rId16"/>
    <p:sldId id="565" r:id="rId17"/>
    <p:sldId id="323" r:id="rId18"/>
    <p:sldId id="570" r:id="rId19"/>
    <p:sldId id="315" r:id="rId20"/>
    <p:sldId id="301" r:id="rId21"/>
    <p:sldId id="566" r:id="rId22"/>
    <p:sldId id="563"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5728"/>
    <a:srgbClr val="D5A28C"/>
    <a:srgbClr val="EFD5CA"/>
    <a:srgbClr val="C87A5A"/>
    <a:srgbClr val="EEDFD9"/>
    <a:srgbClr val="EED5C9"/>
    <a:srgbClr val="ECECEC"/>
    <a:srgbClr val="DFAB95"/>
    <a:srgbClr val="BD5729"/>
    <a:srgbClr val="CE81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535"/>
    <p:restoredTop sz="96327"/>
  </p:normalViewPr>
  <p:slideViewPr>
    <p:cSldViewPr snapToGrid="0" snapToObjects="1">
      <p:cViewPr varScale="1">
        <p:scale>
          <a:sx n="99" d="100"/>
          <a:sy n="99" d="100"/>
        </p:scale>
        <p:origin x="176" y="688"/>
      </p:cViewPr>
      <p:guideLst/>
    </p:cSldViewPr>
  </p:slideViewPr>
  <p:notesTextViewPr>
    <p:cViewPr>
      <p:scale>
        <a:sx n="105" d="100"/>
        <a:sy n="105" d="100"/>
      </p:scale>
      <p:origin x="0" y="0"/>
    </p:cViewPr>
  </p:notesTextViewPr>
  <p:notesViewPr>
    <p:cSldViewPr snapToGrid="0" snapToObjects="1">
      <p:cViewPr varScale="1">
        <p:scale>
          <a:sx n="97" d="100"/>
          <a:sy n="97" d="100"/>
        </p:scale>
        <p:origin x="391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Sleep Drive with nap</c:v>
                </c:pt>
              </c:strCache>
            </c:strRef>
          </c:tx>
          <c:spPr>
            <a:ln w="28575" cap="rnd">
              <a:solidFill>
                <a:schemeClr val="accent1"/>
              </a:solidFill>
              <a:round/>
            </a:ln>
            <a:effectLst/>
          </c:spPr>
          <c:marker>
            <c:symbol val="none"/>
          </c:marker>
          <c:cat>
            <c:strRef>
              <c:f>Sheet1!$A$2:$A$8</c:f>
              <c:strCache>
                <c:ptCount val="7"/>
                <c:pt idx="0">
                  <c:v>Awake</c:v>
                </c:pt>
                <c:pt idx="1">
                  <c:v>Morning</c:v>
                </c:pt>
                <c:pt idx="2">
                  <c:v>Noon</c:v>
                </c:pt>
                <c:pt idx="3">
                  <c:v>Afternoon</c:v>
                </c:pt>
                <c:pt idx="4">
                  <c:v>Evening</c:v>
                </c:pt>
                <c:pt idx="5">
                  <c:v>TV Nap </c:v>
                </c:pt>
                <c:pt idx="6">
                  <c:v>Bedtime</c:v>
                </c:pt>
              </c:strCache>
            </c:strRef>
          </c:cat>
          <c:val>
            <c:numRef>
              <c:f>Sheet1!$B$2:$B$8</c:f>
              <c:numCache>
                <c:formatCode>General</c:formatCode>
                <c:ptCount val="7"/>
                <c:pt idx="0">
                  <c:v>0</c:v>
                </c:pt>
                <c:pt idx="1">
                  <c:v>0.7</c:v>
                </c:pt>
                <c:pt idx="2">
                  <c:v>1.7</c:v>
                </c:pt>
                <c:pt idx="3">
                  <c:v>2.7</c:v>
                </c:pt>
                <c:pt idx="4">
                  <c:v>3.75</c:v>
                </c:pt>
                <c:pt idx="5">
                  <c:v>2</c:v>
                </c:pt>
                <c:pt idx="6">
                  <c:v>3</c:v>
                </c:pt>
              </c:numCache>
            </c:numRef>
          </c:val>
          <c:smooth val="0"/>
          <c:extLst>
            <c:ext xmlns:c16="http://schemas.microsoft.com/office/drawing/2014/chart" uri="{C3380CC4-5D6E-409C-BE32-E72D297353CC}">
              <c16:uniqueId val="{00000000-7BE7-EE43-B242-6111BF71697F}"/>
            </c:ext>
          </c:extLst>
        </c:ser>
        <c:ser>
          <c:idx val="1"/>
          <c:order val="1"/>
          <c:tx>
            <c:strRef>
              <c:f>Sheet1!$C$1</c:f>
              <c:strCache>
                <c:ptCount val="1"/>
                <c:pt idx="0">
                  <c:v>Sleep Driv no nap</c:v>
                </c:pt>
              </c:strCache>
            </c:strRef>
          </c:tx>
          <c:spPr>
            <a:ln w="28575" cap="rnd">
              <a:solidFill>
                <a:schemeClr val="accent3"/>
              </a:solidFill>
              <a:round/>
            </a:ln>
            <a:effectLst/>
          </c:spPr>
          <c:marker>
            <c:symbol val="none"/>
          </c:marker>
          <c:cat>
            <c:strRef>
              <c:f>Sheet1!$A$2:$A$8</c:f>
              <c:strCache>
                <c:ptCount val="7"/>
                <c:pt idx="0">
                  <c:v>Awake</c:v>
                </c:pt>
                <c:pt idx="1">
                  <c:v>Morning</c:v>
                </c:pt>
                <c:pt idx="2">
                  <c:v>Noon</c:v>
                </c:pt>
                <c:pt idx="3">
                  <c:v>Afternoon</c:v>
                </c:pt>
                <c:pt idx="4">
                  <c:v>Evening</c:v>
                </c:pt>
                <c:pt idx="5">
                  <c:v>TV Nap </c:v>
                </c:pt>
                <c:pt idx="6">
                  <c:v>Bedtime</c:v>
                </c:pt>
              </c:strCache>
            </c:strRef>
          </c:cat>
          <c:val>
            <c:numRef>
              <c:f>Sheet1!$C$2:$C$8</c:f>
              <c:numCache>
                <c:formatCode>General</c:formatCode>
                <c:ptCount val="7"/>
                <c:pt idx="0">
                  <c:v>0</c:v>
                </c:pt>
                <c:pt idx="1">
                  <c:v>1</c:v>
                </c:pt>
                <c:pt idx="2">
                  <c:v>2</c:v>
                </c:pt>
                <c:pt idx="3">
                  <c:v>3</c:v>
                </c:pt>
                <c:pt idx="4">
                  <c:v>4</c:v>
                </c:pt>
                <c:pt idx="5">
                  <c:v>5</c:v>
                </c:pt>
                <c:pt idx="6">
                  <c:v>6</c:v>
                </c:pt>
              </c:numCache>
            </c:numRef>
          </c:val>
          <c:smooth val="0"/>
          <c:extLst>
            <c:ext xmlns:c16="http://schemas.microsoft.com/office/drawing/2014/chart" uri="{C3380CC4-5D6E-409C-BE32-E72D297353CC}">
              <c16:uniqueId val="{00000001-7BE7-EE43-B242-6111BF71697F}"/>
            </c:ext>
          </c:extLst>
        </c:ser>
        <c:dLbls>
          <c:showLegendKey val="0"/>
          <c:showVal val="0"/>
          <c:showCatName val="0"/>
          <c:showSerName val="0"/>
          <c:showPercent val="0"/>
          <c:showBubbleSize val="0"/>
        </c:dLbls>
        <c:smooth val="0"/>
        <c:axId val="194324927"/>
        <c:axId val="196162671"/>
      </c:lineChart>
      <c:catAx>
        <c:axId val="1943249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6162671"/>
        <c:crosses val="autoZero"/>
        <c:auto val="1"/>
        <c:lblAlgn val="ctr"/>
        <c:lblOffset val="100"/>
        <c:noMultiLvlLbl val="0"/>
      </c:catAx>
      <c:valAx>
        <c:axId val="196162671"/>
        <c:scaling>
          <c:orientation val="minMax"/>
        </c:scaling>
        <c:delete val="1"/>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Sleep</a:t>
                </a:r>
                <a:r>
                  <a:rPr lang="en-US" baseline="0" dirty="0"/>
                  <a:t> Drive</a:t>
                </a:r>
                <a:endParaRPr lang="en-US"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94324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C8C464E-8B63-2510-7DCF-14925A7DF2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Optimal Aging Center</a:t>
            </a:r>
          </a:p>
          <a:p>
            <a:r>
              <a:rPr lang="en-US" dirty="0" err="1"/>
              <a:t>info@optimalagingcenter.com</a:t>
            </a:r>
            <a:endParaRPr lang="en-US" dirty="0"/>
          </a:p>
        </p:txBody>
      </p:sp>
      <p:sp>
        <p:nvSpPr>
          <p:cNvPr id="5" name="Slide Number Placeholder 4">
            <a:extLst>
              <a:ext uri="{FF2B5EF4-FFF2-40B4-BE49-F238E27FC236}">
                <a16:creationId xmlns:a16="http://schemas.microsoft.com/office/drawing/2014/main" id="{D8EBC70B-AE2E-4864-C253-3FEAB71438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37ACE1-62FC-1E45-9B4F-8500A6F3BB50}" type="slidenum">
              <a:rPr lang="en-US" smtClean="0"/>
              <a:t>‹#›</a:t>
            </a:fld>
            <a:endParaRPr lang="en-US"/>
          </a:p>
        </p:txBody>
      </p:sp>
    </p:spTree>
    <p:extLst>
      <p:ext uri="{BB962C8B-B14F-4D97-AF65-F5344CB8AC3E}">
        <p14:creationId xmlns:p14="http://schemas.microsoft.com/office/powerpoint/2010/main" val="23764382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8B10-652B-4449-A567-733960D7CFE1}" type="datetimeFigureOut">
              <a:rPr lang="en-US" smtClean="0"/>
              <a:t>8/3/23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69BE-2BEE-BC47-B2E9-FB2A8030FFF1}" type="slidenum">
              <a:rPr lang="en-US" smtClean="0"/>
              <a:t>‹#›</a:t>
            </a:fld>
            <a:endParaRPr lang="en-US"/>
          </a:p>
        </p:txBody>
      </p:sp>
    </p:spTree>
    <p:extLst>
      <p:ext uri="{BB962C8B-B14F-4D97-AF65-F5344CB8AC3E}">
        <p14:creationId xmlns:p14="http://schemas.microsoft.com/office/powerpoint/2010/main" val="5783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Handouts</a:t>
            </a:r>
          </a:p>
          <a:p>
            <a:r>
              <a:rPr lang="en-US" b="0" dirty="0"/>
              <a:t>NIH: A Good Night's Sleep</a:t>
            </a:r>
          </a:p>
          <a:p>
            <a:r>
              <a:rPr lang="en-US" b="0" dirty="0"/>
              <a:t>OAC: Self Care Checklist</a:t>
            </a:r>
          </a:p>
          <a:p>
            <a:endParaRPr lang="en-US" b="0" dirty="0"/>
          </a:p>
          <a:p>
            <a:r>
              <a:rPr lang="en-US" b="0" dirty="0"/>
              <a:t>Rev 5.8.23</a:t>
            </a:r>
          </a:p>
        </p:txBody>
      </p:sp>
      <p:sp>
        <p:nvSpPr>
          <p:cNvPr id="4" name="Slide Number Placeholder 3"/>
          <p:cNvSpPr>
            <a:spLocks noGrp="1"/>
          </p:cNvSpPr>
          <p:nvPr>
            <p:ph type="sldNum" sz="quarter" idx="5"/>
          </p:nvPr>
        </p:nvSpPr>
        <p:spPr/>
        <p:txBody>
          <a:bodyPr/>
          <a:lstStyle/>
          <a:p>
            <a:fld id="{4CBA69BE-2BEE-BC47-B2E9-FB2A8030FFF1}" type="slidenum">
              <a:rPr lang="en-US" smtClean="0"/>
              <a:t>1</a:t>
            </a:fld>
            <a:endParaRPr lang="en-US"/>
          </a:p>
        </p:txBody>
      </p:sp>
    </p:spTree>
    <p:extLst>
      <p:ext uri="{BB962C8B-B14F-4D97-AF65-F5344CB8AC3E}">
        <p14:creationId xmlns:p14="http://schemas.microsoft.com/office/powerpoint/2010/main" val="1079730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CBA69BE-2BEE-BC47-B2E9-FB2A8030FFF1}" type="slidenum">
              <a:rPr lang="en-US" smtClean="0"/>
              <a:t>2</a:t>
            </a:fld>
            <a:endParaRPr lang="en-US"/>
          </a:p>
        </p:txBody>
      </p:sp>
    </p:spTree>
    <p:extLst>
      <p:ext uri="{BB962C8B-B14F-4D97-AF65-F5344CB8AC3E}">
        <p14:creationId xmlns:p14="http://schemas.microsoft.com/office/powerpoint/2010/main" val="241165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3</a:t>
            </a:fld>
            <a:endParaRPr lang="en-US" dirty="0"/>
          </a:p>
        </p:txBody>
      </p:sp>
    </p:spTree>
    <p:extLst>
      <p:ext uri="{BB962C8B-B14F-4D97-AF65-F5344CB8AC3E}">
        <p14:creationId xmlns:p14="http://schemas.microsoft.com/office/powerpoint/2010/main" val="1445679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4</a:t>
            </a:fld>
            <a:endParaRPr lang="en-US"/>
          </a:p>
        </p:txBody>
      </p:sp>
    </p:spTree>
    <p:extLst>
      <p:ext uri="{BB962C8B-B14F-4D97-AF65-F5344CB8AC3E}">
        <p14:creationId xmlns:p14="http://schemas.microsoft.com/office/powerpoint/2010/main" val="3708933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these are real concerns – the job of caring for another person day in and day out can be overwhelming and stressful.</a:t>
            </a:r>
          </a:p>
          <a:p>
            <a:endParaRPr lang="en-US" dirty="0"/>
          </a:p>
          <a:p>
            <a:r>
              <a:rPr lang="en-US" dirty="0"/>
              <a:t>It can seem impossible to fit one more thing into your schedule.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it’s important to find small, doable ways to keep yourself healthy. </a:t>
            </a:r>
            <a:endParaRPr lang="en-US" dirty="0">
              <a:effectLst/>
            </a:endParaRPr>
          </a:p>
          <a:p>
            <a:endParaRPr lang="en-US" dirty="0">
              <a:effectLst/>
            </a:endParaRPr>
          </a:p>
          <a:p>
            <a:r>
              <a:rPr lang="en-US" dirty="0">
                <a:effectLst/>
              </a:rPr>
              <a:t>Ask yourself, what will happen to the person you are caring for, if you burnout from all the stress of caregiving?</a:t>
            </a:r>
          </a:p>
          <a:p>
            <a:endParaRPr lang="en-US" dirty="0">
              <a:effectLst/>
            </a:endParaRPr>
          </a:p>
          <a:p>
            <a:r>
              <a:rPr lang="en-US" dirty="0">
                <a:effectLst/>
              </a:rPr>
              <a:t>You are here today because either you, yourself, noted you needed help, or someone you know recommended that you attend.</a:t>
            </a:r>
          </a:p>
          <a:p>
            <a:endParaRPr lang="en-US" dirty="0">
              <a:effectLst/>
            </a:endParaRPr>
          </a:p>
          <a:p>
            <a:r>
              <a:rPr lang="en-US" dirty="0">
                <a:effectLst/>
              </a:rPr>
              <a:t>Try to keep an open mind to the suggestions offered here and focus on the small doable things you can do.</a:t>
            </a:r>
          </a:p>
          <a:p>
            <a:r>
              <a:rPr lang="en-US" dirty="0">
                <a:effectLst/>
              </a:rPr>
              <a:t>Sometimes it doesn’t matter how much you do but just that you are doing something for you.</a:t>
            </a:r>
          </a:p>
          <a:p>
            <a:endParaRPr lang="en-US" dirty="0">
              <a:effectLst/>
            </a:endParaRPr>
          </a:p>
          <a:p>
            <a:endParaRPr lang="en-US" dirty="0">
              <a:effectLst/>
            </a:endParaRPr>
          </a:p>
          <a:p>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5</a:t>
            </a:fld>
            <a:endParaRPr lang="en-US"/>
          </a:p>
        </p:txBody>
      </p:sp>
    </p:spTree>
    <p:extLst>
      <p:ext uri="{BB962C8B-B14F-4D97-AF65-F5344CB8AC3E}">
        <p14:creationId xmlns:p14="http://schemas.microsoft.com/office/powerpoint/2010/main" val="4258822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BA69BE-2BEE-BC47-B2E9-FB2A8030FF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758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Heavy workload:  </a:t>
            </a:r>
            <a:r>
              <a:rPr lang="en-US" dirty="0"/>
              <a:t> Most dementias are progressive meaning they get worse over time, increasing in intensity as the disease progresses.</a:t>
            </a:r>
          </a:p>
          <a:p>
            <a:endParaRPr lang="en-US" b="1" dirty="0"/>
          </a:p>
          <a:p>
            <a:r>
              <a:rPr lang="en-US" b="1" dirty="0"/>
              <a:t>• Conflicting demands: </a:t>
            </a:r>
            <a:r>
              <a:rPr lang="en-US" b="0" dirty="0"/>
              <a:t>not enough hours in the day to get everything done for everybody</a:t>
            </a:r>
            <a:r>
              <a:rPr lang="en-US" b="1" dirty="0"/>
              <a:t>: </a:t>
            </a:r>
            <a:r>
              <a:rPr lang="en-US" dirty="0"/>
              <a:t>balance the needs of the care recipient, coworkers and employers, family members, and your own needs.</a:t>
            </a:r>
          </a:p>
          <a:p>
            <a:endParaRPr lang="en-US" dirty="0"/>
          </a:p>
          <a:p>
            <a:r>
              <a:rPr lang="en-US" b="1" dirty="0"/>
              <a:t>• Lack of privacy:</a:t>
            </a:r>
            <a:r>
              <a:rPr lang="en-US" dirty="0"/>
              <a:t> on demand 24/7 means there is little time to be alone.</a:t>
            </a:r>
          </a:p>
          <a:p>
            <a:endParaRPr lang="en-US" dirty="0"/>
          </a:p>
          <a:p>
            <a:r>
              <a:rPr lang="en-US" b="1" dirty="0"/>
              <a:t>• Change of roles:</a:t>
            </a:r>
            <a:r>
              <a:rPr lang="en-US" dirty="0"/>
              <a:t> caregivers move from child or spouse to caregiver, changing how to relate to the person, grieving for the lost relationship.</a:t>
            </a:r>
          </a:p>
          <a:p>
            <a:endParaRPr lang="en-US" dirty="0"/>
          </a:p>
          <a:p>
            <a:r>
              <a:rPr lang="en-US" b="1" dirty="0"/>
              <a:t>• Unreasonable demands:</a:t>
            </a:r>
            <a:r>
              <a:rPr lang="en-US" dirty="0"/>
              <a:t> placed upon a caregiver by other family members or the person being cared for.</a:t>
            </a:r>
          </a:p>
          <a:p>
            <a:endParaRPr lang="en-US" dirty="0"/>
          </a:p>
          <a:p>
            <a:r>
              <a:rPr lang="en-US" b="1" dirty="0"/>
              <a:t>• Unrealistic expectations:</a:t>
            </a:r>
            <a:r>
              <a:rPr lang="en-US" dirty="0"/>
              <a:t> about the effect caregiving efforts will have on loved ones with progressive diseases such as Parkinson's or Alzheimer’s</a:t>
            </a:r>
          </a:p>
          <a:p>
            <a:endParaRPr lang="en-US" dirty="0"/>
          </a:p>
          <a:p>
            <a:r>
              <a:rPr lang="en-US" dirty="0"/>
              <a:t>Review signs of caregiver burnout</a:t>
            </a:r>
          </a:p>
        </p:txBody>
      </p:sp>
      <p:sp>
        <p:nvSpPr>
          <p:cNvPr id="4" name="Slide Number Placeholder 3"/>
          <p:cNvSpPr>
            <a:spLocks noGrp="1"/>
          </p:cNvSpPr>
          <p:nvPr>
            <p:ph type="sldNum" sz="quarter" idx="5"/>
          </p:nvPr>
        </p:nvSpPr>
        <p:spPr/>
        <p:txBody>
          <a:bodyPr/>
          <a:lstStyle/>
          <a:p>
            <a:fld id="{4CBA69BE-2BEE-BC47-B2E9-FB2A8030FFF1}" type="slidenum">
              <a:rPr lang="en-US" smtClean="0"/>
              <a:t>7</a:t>
            </a:fld>
            <a:endParaRPr lang="en-US"/>
          </a:p>
        </p:txBody>
      </p:sp>
    </p:spTree>
    <p:extLst>
      <p:ext uri="{BB962C8B-B14F-4D97-AF65-F5344CB8AC3E}">
        <p14:creationId xmlns:p14="http://schemas.microsoft.com/office/powerpoint/2010/main" val="3019379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Self-Care is defined as a deliberate action you take that improves your physical, mental, or emotional well-being</a:t>
            </a:r>
          </a:p>
          <a:p>
            <a:r>
              <a:rPr lang="en-US" sz="1200" kern="1200" dirty="0">
                <a:solidFill>
                  <a:schemeClr val="tx1"/>
                </a:solidFill>
                <a:effectLst/>
                <a:latin typeface="+mn-lt"/>
                <a:ea typeface="+mn-ea"/>
                <a:cs typeface="+mn-cs"/>
              </a:rPr>
              <a:t>This does not mean that you are putting you needs over anyone else’s – it simply means you are relaxing and recovering in order to perform at the best of your ability when you are needed. </a:t>
            </a:r>
          </a:p>
          <a:p>
            <a:endParaRPr lang="en-US" dirty="0"/>
          </a:p>
          <a:p>
            <a:r>
              <a:rPr lang="en-US" dirty="0"/>
              <a:t>Self-Care can lessen the effects of things you normally would find overwhelming or stressing.</a:t>
            </a:r>
          </a:p>
          <a:p>
            <a:endParaRPr lang="en-US" dirty="0"/>
          </a:p>
          <a:p>
            <a:r>
              <a:rPr lang="en-US" dirty="0"/>
              <a:t>Certain acts of self-care provide you more energy than they take to do.  Exercise is a good example of this.</a:t>
            </a:r>
          </a:p>
          <a:p>
            <a:endParaRPr lang="en-US" dirty="0"/>
          </a:p>
          <a:p>
            <a:r>
              <a:rPr lang="en-US" dirty="0"/>
              <a:t>As you know, your energy is not infinite, once it’s gone it takes time to refill.  Proper nutrition, a good night sleep, exercising your body or mind all provide you with a boost to your energy levels, in essence filling the well with more energy than it take to do these things.</a:t>
            </a:r>
          </a:p>
          <a:p>
            <a:endParaRPr lang="en-US" dirty="0"/>
          </a:p>
          <a:p>
            <a:r>
              <a:rPr lang="en-US" dirty="0"/>
              <a:t>Much like the airline attendants who encourage you to put your own mask on first, taking care of you first means you’ll have the energy to take care of everyone else you are responsible for.</a:t>
            </a:r>
          </a:p>
          <a:p>
            <a:endParaRPr lang="en-US" dirty="0"/>
          </a:p>
          <a:p>
            <a:r>
              <a:rPr lang="en-US" sz="1200" kern="1200" dirty="0">
                <a:solidFill>
                  <a:schemeClr val="tx1"/>
                </a:solidFill>
                <a:effectLst/>
                <a:latin typeface="+mn-lt"/>
                <a:ea typeface="+mn-ea"/>
                <a:cs typeface="+mn-cs"/>
              </a:rPr>
              <a:t>Self-care comes in many different forms</a:t>
            </a:r>
            <a:r>
              <a:rPr lang="en-US" dirty="0">
                <a:effectLst/>
              </a:rPr>
              <a:t> so let’s look at that next.</a:t>
            </a:r>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8</a:t>
            </a:fld>
            <a:endParaRPr lang="en-US"/>
          </a:p>
        </p:txBody>
      </p:sp>
    </p:spTree>
    <p:extLst>
      <p:ext uri="{BB962C8B-B14F-4D97-AF65-F5344CB8AC3E}">
        <p14:creationId xmlns:p14="http://schemas.microsoft.com/office/powerpoint/2010/main" val="3173333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760a3cf719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760a3cf719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We’ve broken down self-care into 4 different areas.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Physical means taking care of your body and include things like …</a:t>
            </a:r>
          </a:p>
          <a:p>
            <a:pPr marL="0" lvl="0" indent="0" algn="l" rtl="0">
              <a:spcBef>
                <a:spcPts val="0"/>
              </a:spcBef>
              <a:spcAft>
                <a:spcPts val="0"/>
              </a:spcAft>
              <a:buNone/>
            </a:pPr>
            <a:r>
              <a:rPr lang="en-US" dirty="0"/>
              <a:t>Mental area means doing things that exercise your mind .  Some examples are…</a:t>
            </a:r>
          </a:p>
          <a:p>
            <a:pPr marL="0" lvl="0" indent="0" algn="l" rtl="0">
              <a:spcBef>
                <a:spcPts val="0"/>
              </a:spcBef>
              <a:spcAft>
                <a:spcPts val="0"/>
              </a:spcAft>
              <a:buNone/>
            </a:pPr>
            <a:r>
              <a:rPr lang="en-US" dirty="0"/>
              <a:t>Spiritual or doing things that represent meaningful action to you could be things like …</a:t>
            </a:r>
          </a:p>
          <a:p>
            <a:pPr marL="0" lvl="0" indent="0" algn="l" rtl="0">
              <a:spcBef>
                <a:spcPts val="0"/>
              </a:spcBef>
              <a:spcAft>
                <a:spcPts val="0"/>
              </a:spcAft>
              <a:buNone/>
            </a:pPr>
            <a:r>
              <a:rPr lang="en-US" dirty="0"/>
              <a:t>And our final area is social or reaching out to others.  Here you’ll find things like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Most people will find when they look at what they are doing that they are doing well in one or two of these areas but may need  to work a bit more in others.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188056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How poor sleep impacts our critical thinking abilities:</a:t>
            </a:r>
          </a:p>
          <a:p>
            <a:r>
              <a:rPr lang="en-US" sz="1200" b="0" i="0" kern="1200" dirty="0">
                <a:solidFill>
                  <a:schemeClr val="tx1"/>
                </a:solidFill>
                <a:effectLst/>
                <a:latin typeface="+mn-lt"/>
                <a:ea typeface="+mn-ea"/>
                <a:cs typeface="+mn-cs"/>
              </a:rPr>
              <a:t>A National Sleep Foundation poll found that nearly one-third of drivers said they have nodded off or fallen asleep while driving</a:t>
            </a:r>
          </a:p>
          <a:p>
            <a:r>
              <a:rPr lang="en-US" sz="1200" b="0" i="0" kern="1200" dirty="0">
                <a:solidFill>
                  <a:schemeClr val="tx1"/>
                </a:solidFill>
                <a:effectLst/>
                <a:latin typeface="+mn-lt"/>
                <a:ea typeface="+mn-ea"/>
                <a:cs typeface="+mn-cs"/>
              </a:rPr>
              <a:t>Research shows that we need good sleep to feed our high-level, innovative thinking and problem solving abilities.</a:t>
            </a:r>
          </a:p>
          <a:p>
            <a:endParaRPr lang="en-US" sz="1200" kern="1200" dirty="0">
              <a:solidFill>
                <a:schemeClr val="tx1"/>
              </a:solidFill>
              <a:effectLst/>
              <a:latin typeface="+mn-lt"/>
              <a:ea typeface="+mn-ea"/>
              <a:cs typeface="+mn-cs"/>
            </a:endParaRPr>
          </a:p>
          <a:p>
            <a:pPr rtl="0"/>
            <a:r>
              <a:rPr lang="en-US" b="1" dirty="0"/>
              <a:t>How much sleep do you need?</a:t>
            </a:r>
          </a:p>
          <a:p>
            <a:pPr rtl="0"/>
            <a:r>
              <a:rPr lang="en-US" dirty="0"/>
              <a:t>A persistent myths exists that as we age we need less sleep.  This is not true.  Teens need less sleep than children and adults need less than teens.  By age 18 the recommended amount of sleep is 7-9 hours.  This numbers only slightly decrease as we age.  For those over the age of 65, the recommended sleep is for 7-8 hours.  </a:t>
            </a:r>
          </a:p>
          <a:p>
            <a:pPr rtl="0"/>
            <a:endParaRPr lang="en-US" dirty="0"/>
          </a:p>
          <a:p>
            <a:pPr lvl="0" rtl="0"/>
            <a:r>
              <a:rPr lang="en-US" dirty="0"/>
              <a:t>Sleep needs are individual and we’ve all heard how people can not only survive but thrive on less than 5 hours a night.  It is important to note this is less than 5% of the general population and that most people are actually walking around sleep deprived.  So how do you know you are sleep deprived?  You many be experiencing the following symptoms</a:t>
            </a:r>
            <a:r>
              <a:rPr lang="en-US" baseline="30000" dirty="0"/>
              <a:t>13</a:t>
            </a:r>
            <a:r>
              <a:rPr lang="en-US" dirty="0"/>
              <a:t>:  </a:t>
            </a:r>
          </a:p>
          <a:p>
            <a:pPr lvl="1" rtl="0"/>
            <a:r>
              <a:rPr lang="en-US" dirty="0"/>
              <a:t>Feeling drowsy during the day</a:t>
            </a:r>
          </a:p>
          <a:p>
            <a:pPr lvl="1" rtl="0"/>
            <a:r>
              <a:rPr lang="en-US" dirty="0"/>
              <a:t>Routinely falling asleep within only 5 minutes of lying down in bed for the night</a:t>
            </a:r>
          </a:p>
          <a:p>
            <a:pPr lvl="1" rtl="0"/>
            <a:r>
              <a:rPr lang="en-US" dirty="0"/>
              <a:t>Experiencing "microsleeps," which are very brief episodes of sleep while being awake </a:t>
            </a:r>
          </a:p>
          <a:p>
            <a:pPr lvl="0" rtl="0"/>
            <a:endParaRPr lang="en-US" dirty="0"/>
          </a:p>
          <a:p>
            <a:pPr lvl="0" rtl="0"/>
            <a:r>
              <a:rPr lang="en-US" dirty="0"/>
              <a:t>What happens if you are sleep deprived? It affects:</a:t>
            </a:r>
          </a:p>
          <a:p>
            <a:pPr lvl="1" rtl="0"/>
            <a:r>
              <a:rPr lang="en-US" dirty="0"/>
              <a:t>Your </a:t>
            </a:r>
            <a:r>
              <a:rPr lang="en-US" sz="1200" b="0" i="0" kern="1200" dirty="0">
                <a:solidFill>
                  <a:schemeClr val="tx1"/>
                </a:solidFill>
                <a:effectLst/>
                <a:latin typeface="+mn-lt"/>
                <a:ea typeface="+mn-ea"/>
                <a:cs typeface="+mn-cs"/>
              </a:rPr>
              <a:t>ability to think clearly</a:t>
            </a:r>
          </a:p>
          <a:p>
            <a:pPr lvl="1" rtl="0"/>
            <a:r>
              <a:rPr lang="en-US" sz="1200" b="0" i="0" kern="1200" dirty="0">
                <a:solidFill>
                  <a:schemeClr val="tx1"/>
                </a:solidFill>
                <a:effectLst/>
                <a:latin typeface="+mn-lt"/>
                <a:ea typeface="+mn-ea"/>
                <a:cs typeface="+mn-cs"/>
              </a:rPr>
              <a:t>To react quickly</a:t>
            </a:r>
          </a:p>
          <a:p>
            <a:pPr lvl="1" rtl="0"/>
            <a:r>
              <a:rPr lang="en-US" sz="1200" b="0" i="0" kern="1200" dirty="0">
                <a:solidFill>
                  <a:schemeClr val="tx1"/>
                </a:solidFill>
                <a:effectLst/>
                <a:latin typeface="+mn-lt"/>
                <a:ea typeface="+mn-ea"/>
                <a:cs typeface="+mn-cs"/>
              </a:rPr>
              <a:t>Even form memories</a:t>
            </a:r>
          </a:p>
          <a:p>
            <a:pPr lvl="1" rtl="0"/>
            <a:r>
              <a:rPr lang="en-US" sz="1200" b="0" i="0" kern="1200" dirty="0">
                <a:solidFill>
                  <a:schemeClr val="tx1"/>
                </a:solidFill>
                <a:effectLst/>
                <a:latin typeface="+mn-lt"/>
                <a:ea typeface="+mn-ea"/>
                <a:cs typeface="+mn-cs"/>
              </a:rPr>
              <a:t>Affects mood, leading to irritability &amp; depression</a:t>
            </a:r>
            <a:r>
              <a:rPr lang="en-US" sz="1200" b="0" i="0" kern="1200" baseline="30000" dirty="0">
                <a:solidFill>
                  <a:schemeClr val="tx1"/>
                </a:solidFill>
                <a:effectLst/>
                <a:latin typeface="+mn-lt"/>
                <a:ea typeface="+mn-ea"/>
                <a:cs typeface="+mn-cs"/>
              </a:rPr>
              <a:t>14</a:t>
            </a:r>
            <a:r>
              <a:rPr lang="en-US" sz="1200" b="0" i="0" kern="1200" dirty="0">
                <a:solidFill>
                  <a:schemeClr val="tx1"/>
                </a:solidFill>
                <a:effectLst/>
                <a:latin typeface="+mn-lt"/>
                <a:ea typeface="+mn-ea"/>
                <a:cs typeface="+mn-cs"/>
              </a:rPr>
              <a:t> and increase anxiety</a:t>
            </a:r>
            <a:r>
              <a:rPr lang="en-US" sz="1200" b="0" i="0" kern="1200" baseline="30000" dirty="0">
                <a:solidFill>
                  <a:schemeClr val="tx1"/>
                </a:solidFill>
                <a:effectLst/>
                <a:latin typeface="+mn-lt"/>
                <a:ea typeface="+mn-ea"/>
                <a:cs typeface="+mn-cs"/>
              </a:rPr>
              <a:t>15</a:t>
            </a:r>
            <a:endParaRPr lang="en-US" sz="1200" b="0" i="0" kern="1200" dirty="0">
              <a:solidFill>
                <a:schemeClr val="tx1"/>
              </a:solidFill>
              <a:effectLst/>
              <a:latin typeface="+mn-lt"/>
              <a:ea typeface="+mn-ea"/>
              <a:cs typeface="+mn-cs"/>
            </a:endParaRPr>
          </a:p>
          <a:p>
            <a:pPr lvl="1" rtl="0"/>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Chronic sleep deprivation increases the risk of high blood pressure, heart disease, obesity, and diabetes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Sleep Drive</a:t>
            </a:r>
          </a:p>
          <a:p>
            <a:r>
              <a:rPr lang="en-US" sz="1200" kern="1200" dirty="0">
                <a:solidFill>
                  <a:schemeClr val="tx1"/>
                </a:solidFill>
                <a:effectLst/>
                <a:latin typeface="+mn-lt"/>
                <a:ea typeface="+mn-ea"/>
                <a:cs typeface="+mn-cs"/>
              </a:rPr>
              <a:t>Your sleep drive is lowest in the morning when you waking up, and gradually increases as the day progresses.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Napping reduces sleep drive by recharging the energy reserve. Longer naps reduce the sleep drive more than shorter ones. Napping close to bedtime (even briefly dozing off while watching TV) weakens your sleep drive just when it is most needed.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Stated simply, the longer the time that has elapsed since you last slept, the stronger the sleep drive becomes, and the easier it will be to fall asleep.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some ways the sleep drive is similar to hunger, and napping to snacking. Appetite may be ruined by snacking close to dinner</a:t>
            </a:r>
          </a:p>
          <a:p>
            <a:endParaRPr lang="en-US" sz="1200" kern="1200" dirty="0">
              <a:solidFill>
                <a:schemeClr val="tx1"/>
              </a:solidFill>
              <a:effectLst/>
              <a:latin typeface="+mn-lt"/>
              <a:ea typeface="+mn-ea"/>
              <a:cs typeface="+mn-cs"/>
            </a:endParaRPr>
          </a:p>
          <a:p>
            <a:pPr rtl="0"/>
            <a:r>
              <a:rPr lang="en-US" b="1" dirty="0"/>
              <a:t>Sleep hygiene,</a:t>
            </a:r>
            <a:r>
              <a:rPr lang="en-US" b="1" baseline="30000" dirty="0"/>
              <a:t>18</a:t>
            </a:r>
            <a:r>
              <a:rPr lang="en-US" b="1" dirty="0"/>
              <a:t> </a:t>
            </a:r>
          </a:p>
          <a:p>
            <a:r>
              <a:rPr lang="en-US" sz="1200" b="1" kern="1200" dirty="0">
                <a:solidFill>
                  <a:schemeClr val="tx1"/>
                </a:solidFill>
                <a:effectLst/>
                <a:latin typeface="+mn-lt"/>
                <a:ea typeface="+mn-ea"/>
                <a:cs typeface="+mn-cs"/>
              </a:rPr>
              <a:t>Avoid long naps:</a:t>
            </a:r>
            <a:r>
              <a:rPr lang="en-US" sz="1200" kern="1200" dirty="0">
                <a:solidFill>
                  <a:schemeClr val="tx1"/>
                </a:solidFill>
                <a:effectLst/>
                <a:latin typeface="+mn-lt"/>
                <a:ea typeface="+mn-ea"/>
                <a:cs typeface="+mn-cs"/>
              </a:rPr>
              <a:t> If you must, limit napping to 30 minutes in the early afternoon. Longer naps late in the day can disrupt nighttime sleep.</a:t>
            </a:r>
          </a:p>
          <a:p>
            <a:r>
              <a:rPr lang="en-US" sz="1200" b="1" kern="1200" dirty="0">
                <a:solidFill>
                  <a:schemeClr val="tx1"/>
                </a:solidFill>
                <a:effectLst/>
                <a:latin typeface="+mn-lt"/>
                <a:ea typeface="+mn-ea"/>
                <a:cs typeface="+mn-cs"/>
              </a:rPr>
              <a:t>Stick to a schedule:</a:t>
            </a:r>
            <a:r>
              <a:rPr lang="en-US" sz="1200" kern="1200" dirty="0">
                <a:solidFill>
                  <a:schemeClr val="tx1"/>
                </a:solidFill>
                <a:effectLst/>
                <a:latin typeface="+mn-lt"/>
                <a:ea typeface="+mn-ea"/>
                <a:cs typeface="+mn-cs"/>
              </a:rPr>
              <a:t> Get up at the same time every day, seven days a week.</a:t>
            </a:r>
          </a:p>
          <a:p>
            <a:r>
              <a:rPr lang="en-US" sz="1200" b="1" kern="1200" dirty="0">
                <a:solidFill>
                  <a:schemeClr val="tx1"/>
                </a:solidFill>
                <a:effectLst/>
                <a:latin typeface="+mn-lt"/>
                <a:ea typeface="+mn-ea"/>
                <a:cs typeface="+mn-cs"/>
              </a:rPr>
              <a:t>Play in the sunlight:</a:t>
            </a:r>
            <a:r>
              <a:rPr lang="en-US" sz="1200" kern="1200" dirty="0">
                <a:solidFill>
                  <a:schemeClr val="tx1"/>
                </a:solidFill>
                <a:effectLst/>
                <a:latin typeface="+mn-lt"/>
                <a:ea typeface="+mn-ea"/>
                <a:cs typeface="+mn-cs"/>
              </a:rPr>
              <a:t> Expose yourself to sunlight during the day, which helps set your body clock.</a:t>
            </a:r>
          </a:p>
          <a:p>
            <a:r>
              <a:rPr lang="en-US" sz="1200" b="1" kern="1200" dirty="0">
                <a:solidFill>
                  <a:schemeClr val="tx1"/>
                </a:solidFill>
                <a:effectLst/>
                <a:latin typeface="+mn-lt"/>
                <a:ea typeface="+mn-ea"/>
                <a:cs typeface="+mn-cs"/>
              </a:rPr>
              <a:t>Get moving:</a:t>
            </a:r>
            <a:r>
              <a:rPr lang="en-US" sz="1200" kern="1200" dirty="0">
                <a:solidFill>
                  <a:schemeClr val="tx1"/>
                </a:solidFill>
                <a:effectLst/>
                <a:latin typeface="+mn-lt"/>
                <a:ea typeface="+mn-ea"/>
                <a:cs typeface="+mn-cs"/>
              </a:rPr>
              <a:t> Regular physical activity promotes good sleep; it can also help you lose weight, which also can improve sleep.</a:t>
            </a:r>
          </a:p>
          <a:p>
            <a:r>
              <a:rPr lang="en-US" sz="1200" b="1" kern="1200" dirty="0">
                <a:solidFill>
                  <a:schemeClr val="tx1"/>
                </a:solidFill>
                <a:effectLst/>
                <a:latin typeface="+mn-lt"/>
                <a:ea typeface="+mn-ea"/>
                <a:cs typeface="+mn-cs"/>
              </a:rPr>
              <a:t>Restrict what you eat and drink:</a:t>
            </a:r>
            <a:r>
              <a:rPr lang="en-US" sz="1200" kern="1200" dirty="0">
                <a:solidFill>
                  <a:schemeClr val="tx1"/>
                </a:solidFill>
                <a:effectLst/>
                <a:latin typeface="+mn-lt"/>
                <a:ea typeface="+mn-ea"/>
                <a:cs typeface="+mn-cs"/>
              </a:rPr>
              <a:t> Avoid caffeine after lunch and don’t eat or drink for three hours before bed to keep from waking up to use the bathroom.</a:t>
            </a:r>
          </a:p>
          <a:p>
            <a:r>
              <a:rPr lang="en-US" sz="1200" b="1" kern="1200" dirty="0">
                <a:solidFill>
                  <a:schemeClr val="tx1"/>
                </a:solidFill>
                <a:effectLst/>
                <a:latin typeface="+mn-lt"/>
                <a:ea typeface="+mn-ea"/>
                <a:cs typeface="+mn-cs"/>
              </a:rPr>
              <a:t>Banish electronics:</a:t>
            </a:r>
            <a:r>
              <a:rPr lang="en-US" sz="1200" kern="1200" dirty="0">
                <a:solidFill>
                  <a:schemeClr val="tx1"/>
                </a:solidFill>
                <a:effectLst/>
                <a:latin typeface="+mn-lt"/>
                <a:ea typeface="+mn-ea"/>
                <a:cs typeface="+mn-cs"/>
              </a:rPr>
              <a:t> Keep the bedroom for sleeping, not watching TV or reading or playing games on your smartphone or tablet.</a:t>
            </a:r>
          </a:p>
          <a:p>
            <a:r>
              <a:rPr lang="en-US" sz="1200" b="1" kern="1200" dirty="0">
                <a:solidFill>
                  <a:schemeClr val="tx1"/>
                </a:solidFill>
                <a:effectLst/>
                <a:latin typeface="+mn-lt"/>
                <a:ea typeface="+mn-ea"/>
                <a:cs typeface="+mn-cs"/>
              </a:rPr>
              <a:t>Try a warm bath, warm socks:</a:t>
            </a:r>
            <a:r>
              <a:rPr lang="en-US" sz="1200" kern="1200" dirty="0">
                <a:solidFill>
                  <a:schemeClr val="tx1"/>
                </a:solidFill>
                <a:effectLst/>
                <a:latin typeface="+mn-lt"/>
                <a:ea typeface="+mn-ea"/>
                <a:cs typeface="+mn-cs"/>
              </a:rPr>
              <a:t> A regular bath may be beneficial two to three hours before bedtime. Wearing socks to keep feet warm can also help you fall asleep more easily.</a:t>
            </a:r>
          </a:p>
          <a:p>
            <a:r>
              <a:rPr lang="en-US" sz="1200" b="1" kern="1200" dirty="0">
                <a:solidFill>
                  <a:schemeClr val="tx1"/>
                </a:solidFill>
                <a:effectLst/>
                <a:latin typeface="+mn-lt"/>
                <a:ea typeface="+mn-ea"/>
                <a:cs typeface="+mn-cs"/>
              </a:rPr>
              <a:t>No difficult discussions:</a:t>
            </a:r>
            <a:r>
              <a:rPr lang="en-US" sz="1200" kern="1200" dirty="0">
                <a:solidFill>
                  <a:schemeClr val="tx1"/>
                </a:solidFill>
                <a:effectLst/>
                <a:latin typeface="+mn-lt"/>
                <a:ea typeface="+mn-ea"/>
                <a:cs typeface="+mn-cs"/>
              </a:rPr>
              <a:t> Keep it peaceful before bedtime. No arguing or discussing touchy, contentious topics.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10</a:t>
            </a:fld>
            <a:endParaRPr lang="en-US"/>
          </a:p>
        </p:txBody>
      </p:sp>
    </p:spTree>
    <p:extLst>
      <p:ext uri="{BB962C8B-B14F-4D97-AF65-F5344CB8AC3E}">
        <p14:creationId xmlns:p14="http://schemas.microsoft.com/office/powerpoint/2010/main" val="4021349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t>How much sleep do you need?</a:t>
            </a:r>
          </a:p>
          <a:p>
            <a:pPr rtl="0"/>
            <a:r>
              <a:rPr lang="en-US" dirty="0"/>
              <a:t>A persistent myths exists that as we age we need less sleep.  This is not true.  Teens need less sleep than children and adults need less than teens.  By age 18 the recommended amount of sleep is 7-9 hours.  This numbers only slightly decrease as we age.  For those over the age of 65, the recommended sleep is for 7-8 hours.  </a:t>
            </a:r>
          </a:p>
          <a:p>
            <a:pPr rtl="0"/>
            <a:endParaRPr lang="en-US" dirty="0"/>
          </a:p>
          <a:p>
            <a:pPr lvl="0" rtl="0"/>
            <a:r>
              <a:rPr lang="en-US" dirty="0"/>
              <a:t>Sleep needs are individual and we’ve all heard how people can not only survive but thrive on less than 5 hours a night.  It is important to note this is less than 5% of the general population and that most people are actually walking around sleep deprived.  So how do you know you are sleep deprived?  You many be experiencing the following symptoms</a:t>
            </a:r>
            <a:r>
              <a:rPr lang="en-US" baseline="30000" dirty="0"/>
              <a:t>13</a:t>
            </a:r>
            <a:r>
              <a:rPr lang="en-US" dirty="0"/>
              <a:t>:  </a:t>
            </a:r>
          </a:p>
          <a:p>
            <a:pPr lvl="1" rtl="0"/>
            <a:r>
              <a:rPr lang="en-US" dirty="0"/>
              <a:t>Feeling drowsy during the day</a:t>
            </a:r>
          </a:p>
          <a:p>
            <a:pPr lvl="1" rtl="0"/>
            <a:r>
              <a:rPr lang="en-US" dirty="0"/>
              <a:t>Routinely falling asleep within only 5 minutes of lying down in bed for the night</a:t>
            </a:r>
          </a:p>
          <a:p>
            <a:pPr lvl="1" rtl="0"/>
            <a:r>
              <a:rPr lang="en-US" dirty="0"/>
              <a:t>Experiencing "microsleeps," which are very brief episodes of sleep while being awake </a:t>
            </a:r>
          </a:p>
          <a:p>
            <a:pPr lvl="0" rtl="0"/>
            <a:endParaRPr lang="en-US" dirty="0"/>
          </a:p>
          <a:p>
            <a:pPr lvl="0" rtl="0"/>
            <a:r>
              <a:rPr lang="en-US" dirty="0"/>
              <a:t>What happens if you are sleep deprived? It affects:</a:t>
            </a:r>
          </a:p>
          <a:p>
            <a:pPr lvl="1" rtl="0"/>
            <a:r>
              <a:rPr lang="en-US" dirty="0"/>
              <a:t>Your </a:t>
            </a:r>
            <a:r>
              <a:rPr lang="en-US" sz="1200" b="0" i="0" kern="1200" dirty="0">
                <a:solidFill>
                  <a:schemeClr val="tx1"/>
                </a:solidFill>
                <a:effectLst/>
                <a:latin typeface="+mn-lt"/>
                <a:ea typeface="+mn-ea"/>
                <a:cs typeface="+mn-cs"/>
              </a:rPr>
              <a:t>ability to think clearly</a:t>
            </a:r>
          </a:p>
          <a:p>
            <a:pPr lvl="1" rtl="0"/>
            <a:r>
              <a:rPr lang="en-US" sz="1200" b="0" i="0" kern="1200" dirty="0">
                <a:solidFill>
                  <a:schemeClr val="tx1"/>
                </a:solidFill>
                <a:effectLst/>
                <a:latin typeface="+mn-lt"/>
                <a:ea typeface="+mn-ea"/>
                <a:cs typeface="+mn-cs"/>
              </a:rPr>
              <a:t>To react quickly</a:t>
            </a:r>
          </a:p>
          <a:p>
            <a:pPr lvl="1" rtl="0"/>
            <a:r>
              <a:rPr lang="en-US" sz="1200" b="0" i="0" kern="1200" dirty="0">
                <a:solidFill>
                  <a:schemeClr val="tx1"/>
                </a:solidFill>
                <a:effectLst/>
                <a:latin typeface="+mn-lt"/>
                <a:ea typeface="+mn-ea"/>
                <a:cs typeface="+mn-cs"/>
              </a:rPr>
              <a:t>Even form memories</a:t>
            </a:r>
          </a:p>
          <a:p>
            <a:pPr lvl="1" rtl="0"/>
            <a:r>
              <a:rPr lang="en-US" sz="1200" b="0" i="0" kern="1200" dirty="0">
                <a:solidFill>
                  <a:schemeClr val="tx1"/>
                </a:solidFill>
                <a:effectLst/>
                <a:latin typeface="+mn-lt"/>
                <a:ea typeface="+mn-ea"/>
                <a:cs typeface="+mn-cs"/>
              </a:rPr>
              <a:t>Affects mood, leading to irritability &amp; depression</a:t>
            </a:r>
            <a:r>
              <a:rPr lang="en-US" sz="1200" b="0" i="0" kern="1200" baseline="30000" dirty="0">
                <a:solidFill>
                  <a:schemeClr val="tx1"/>
                </a:solidFill>
                <a:effectLst/>
                <a:latin typeface="+mn-lt"/>
                <a:ea typeface="+mn-ea"/>
                <a:cs typeface="+mn-cs"/>
              </a:rPr>
              <a:t>14</a:t>
            </a:r>
            <a:r>
              <a:rPr lang="en-US" sz="1200" b="0" i="0" kern="1200" dirty="0">
                <a:solidFill>
                  <a:schemeClr val="tx1"/>
                </a:solidFill>
                <a:effectLst/>
                <a:latin typeface="+mn-lt"/>
                <a:ea typeface="+mn-ea"/>
                <a:cs typeface="+mn-cs"/>
              </a:rPr>
              <a:t> and increase anxiety</a:t>
            </a:r>
          </a:p>
          <a:p>
            <a:pPr lvl="1" rtl="0"/>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Chronic sleep deprivation increases the risk of high blood pressure, heart disease, obesity, and diabetes.</a:t>
            </a:r>
          </a:p>
          <a:p>
            <a:pPr rtl="0"/>
            <a:endParaRPr lang="en-US" sz="1200" b="0" i="0" u="none" strike="noStrike" kern="1200" baseline="300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B522E2-10F6-C946-AD27-1F4DE6132A5F}" type="slidenum">
              <a:rPr lang="en-US" smtClean="0"/>
              <a:t>11</a:t>
            </a:fld>
            <a:endParaRPr lang="en-US" dirty="0"/>
          </a:p>
        </p:txBody>
      </p:sp>
    </p:spTree>
    <p:extLst>
      <p:ext uri="{BB962C8B-B14F-4D97-AF65-F5344CB8AC3E}">
        <p14:creationId xmlns:p14="http://schemas.microsoft.com/office/powerpoint/2010/main" val="725279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t>Sleep hygiene,</a:t>
            </a:r>
            <a:r>
              <a:rPr lang="en-US" b="1" baseline="30000" dirty="0"/>
              <a:t>18</a:t>
            </a:r>
            <a:r>
              <a:rPr lang="en-US" b="1" dirty="0"/>
              <a:t> </a:t>
            </a:r>
          </a:p>
          <a:p>
            <a:r>
              <a:rPr lang="en-US" sz="1200" b="1" kern="1200" dirty="0">
                <a:solidFill>
                  <a:schemeClr val="tx1"/>
                </a:solidFill>
                <a:effectLst/>
                <a:latin typeface="+mn-lt"/>
                <a:ea typeface="+mn-ea"/>
                <a:cs typeface="+mn-cs"/>
              </a:rPr>
              <a:t>Avoid long naps:</a:t>
            </a:r>
            <a:r>
              <a:rPr lang="en-US" sz="1200" kern="1200" dirty="0">
                <a:solidFill>
                  <a:schemeClr val="tx1"/>
                </a:solidFill>
                <a:effectLst/>
                <a:latin typeface="+mn-lt"/>
                <a:ea typeface="+mn-ea"/>
                <a:cs typeface="+mn-cs"/>
              </a:rPr>
              <a:t> If you must, limit napping to 20 minutes in the early afternoon. Longer naps late in the day can disrupt nighttime sleep.</a:t>
            </a:r>
          </a:p>
          <a:p>
            <a:r>
              <a:rPr lang="en-US" sz="1200" b="1" kern="1200" dirty="0">
                <a:solidFill>
                  <a:schemeClr val="tx1"/>
                </a:solidFill>
                <a:effectLst/>
                <a:latin typeface="+mn-lt"/>
                <a:ea typeface="+mn-ea"/>
                <a:cs typeface="+mn-cs"/>
              </a:rPr>
              <a:t>Stick to a schedule:</a:t>
            </a:r>
            <a:r>
              <a:rPr lang="en-US" sz="1200" kern="1200" dirty="0">
                <a:solidFill>
                  <a:schemeClr val="tx1"/>
                </a:solidFill>
                <a:effectLst/>
                <a:latin typeface="+mn-lt"/>
                <a:ea typeface="+mn-ea"/>
                <a:cs typeface="+mn-cs"/>
              </a:rPr>
              <a:t> Get up at the same time every day, seven days a week.</a:t>
            </a:r>
          </a:p>
          <a:p>
            <a:r>
              <a:rPr lang="en-US" sz="1200" b="1" kern="1200" dirty="0">
                <a:solidFill>
                  <a:schemeClr val="tx1"/>
                </a:solidFill>
                <a:effectLst/>
                <a:latin typeface="+mn-lt"/>
                <a:ea typeface="+mn-ea"/>
                <a:cs typeface="+mn-cs"/>
              </a:rPr>
              <a:t>Play in the sunlight:</a:t>
            </a:r>
            <a:r>
              <a:rPr lang="en-US" sz="1200" kern="1200" dirty="0">
                <a:solidFill>
                  <a:schemeClr val="tx1"/>
                </a:solidFill>
                <a:effectLst/>
                <a:latin typeface="+mn-lt"/>
                <a:ea typeface="+mn-ea"/>
                <a:cs typeface="+mn-cs"/>
              </a:rPr>
              <a:t> Expose yourself to sunlight during the day, which helps set your body clock.</a:t>
            </a:r>
          </a:p>
          <a:p>
            <a:r>
              <a:rPr lang="en-US" sz="1200" b="1" kern="1200" dirty="0">
                <a:solidFill>
                  <a:schemeClr val="tx1"/>
                </a:solidFill>
                <a:effectLst/>
                <a:latin typeface="+mn-lt"/>
                <a:ea typeface="+mn-ea"/>
                <a:cs typeface="+mn-cs"/>
              </a:rPr>
              <a:t>Get moving:</a:t>
            </a:r>
            <a:r>
              <a:rPr lang="en-US" sz="1200" kern="1200" dirty="0">
                <a:solidFill>
                  <a:schemeClr val="tx1"/>
                </a:solidFill>
                <a:effectLst/>
                <a:latin typeface="+mn-lt"/>
                <a:ea typeface="+mn-ea"/>
                <a:cs typeface="+mn-cs"/>
              </a:rPr>
              <a:t> Regular physical activity promotes good sleep; it can also help you lose weight, which also can improve sleep.</a:t>
            </a:r>
          </a:p>
          <a:p>
            <a:r>
              <a:rPr lang="en-US" sz="1200" b="1" kern="1200" dirty="0">
                <a:solidFill>
                  <a:schemeClr val="tx1"/>
                </a:solidFill>
                <a:effectLst/>
                <a:latin typeface="+mn-lt"/>
                <a:ea typeface="+mn-ea"/>
                <a:cs typeface="+mn-cs"/>
              </a:rPr>
              <a:t>Restrict what you eat and drink:</a:t>
            </a:r>
            <a:r>
              <a:rPr lang="en-US" sz="1200" kern="1200" dirty="0">
                <a:solidFill>
                  <a:schemeClr val="tx1"/>
                </a:solidFill>
                <a:effectLst/>
                <a:latin typeface="+mn-lt"/>
                <a:ea typeface="+mn-ea"/>
                <a:cs typeface="+mn-cs"/>
              </a:rPr>
              <a:t> Avoid caffeine after lunch and don’t eat or drink for three hours before bed to keep from waking up to use the bathroom.</a:t>
            </a:r>
          </a:p>
          <a:p>
            <a:r>
              <a:rPr lang="en-US" sz="1200" b="1" kern="1200" dirty="0">
                <a:solidFill>
                  <a:schemeClr val="tx1"/>
                </a:solidFill>
                <a:effectLst/>
                <a:latin typeface="+mn-lt"/>
                <a:ea typeface="+mn-ea"/>
                <a:cs typeface="+mn-cs"/>
              </a:rPr>
              <a:t>Banish electronics:</a:t>
            </a:r>
            <a:r>
              <a:rPr lang="en-US" sz="1200" kern="1200" dirty="0">
                <a:solidFill>
                  <a:schemeClr val="tx1"/>
                </a:solidFill>
                <a:effectLst/>
                <a:latin typeface="+mn-lt"/>
                <a:ea typeface="+mn-ea"/>
                <a:cs typeface="+mn-cs"/>
              </a:rPr>
              <a:t> Keep the bedroom for sleeping, not watching TV or reading or playing games on your smartphone or tablet.</a:t>
            </a:r>
          </a:p>
          <a:p>
            <a:r>
              <a:rPr lang="en-US" sz="1200" b="1" kern="1200" dirty="0">
                <a:solidFill>
                  <a:schemeClr val="tx1"/>
                </a:solidFill>
                <a:effectLst/>
                <a:latin typeface="+mn-lt"/>
                <a:ea typeface="+mn-ea"/>
                <a:cs typeface="+mn-cs"/>
              </a:rPr>
              <a:t>Try a warm bath, warm socks:</a:t>
            </a:r>
            <a:r>
              <a:rPr lang="en-US" sz="1200" kern="1200" dirty="0">
                <a:solidFill>
                  <a:schemeClr val="tx1"/>
                </a:solidFill>
                <a:effectLst/>
                <a:latin typeface="+mn-lt"/>
                <a:ea typeface="+mn-ea"/>
                <a:cs typeface="+mn-cs"/>
              </a:rPr>
              <a:t> A regular bath may be beneficial two to three hours before bedtime. Wearing socks to keep feet warm can also help you fall asleep more easily.</a:t>
            </a:r>
          </a:p>
          <a:p>
            <a:r>
              <a:rPr lang="en-US" sz="1200" b="1" kern="1200" dirty="0">
                <a:solidFill>
                  <a:schemeClr val="tx1"/>
                </a:solidFill>
                <a:effectLst/>
                <a:latin typeface="+mn-lt"/>
                <a:ea typeface="+mn-ea"/>
                <a:cs typeface="+mn-cs"/>
              </a:rPr>
              <a:t>No difficult discussions:</a:t>
            </a:r>
            <a:r>
              <a:rPr lang="en-US" sz="1200" kern="1200" dirty="0">
                <a:solidFill>
                  <a:schemeClr val="tx1"/>
                </a:solidFill>
                <a:effectLst/>
                <a:latin typeface="+mn-lt"/>
                <a:ea typeface="+mn-ea"/>
                <a:cs typeface="+mn-cs"/>
              </a:rPr>
              <a:t> Keep it peaceful before bedtime. No arguing or discussing touchy, contentious topics.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B522E2-10F6-C946-AD27-1F4DE6132A5F}" type="slidenum">
              <a:rPr lang="en-US" smtClean="0"/>
              <a:t>12</a:t>
            </a:fld>
            <a:endParaRPr lang="en-US" dirty="0"/>
          </a:p>
        </p:txBody>
      </p:sp>
    </p:spTree>
    <p:extLst>
      <p:ext uri="{BB962C8B-B14F-4D97-AF65-F5344CB8AC3E}">
        <p14:creationId xmlns:p14="http://schemas.microsoft.com/office/powerpoint/2010/main" val="2688380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Sleep Drive</a:t>
            </a:r>
          </a:p>
          <a:p>
            <a:r>
              <a:rPr lang="en-US" sz="1200" kern="1200" dirty="0">
                <a:solidFill>
                  <a:schemeClr val="tx1"/>
                </a:solidFill>
                <a:effectLst/>
                <a:latin typeface="+mn-lt"/>
                <a:ea typeface="+mn-ea"/>
                <a:cs typeface="+mn-cs"/>
              </a:rPr>
              <a:t>Your sleep drive is lowest in the morning when you waking up, and gradually increases as the day progresses.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Napping reduces sleep drive by recharging the energy reserve. Longer naps reduce the sleep drive more than shorter ones. Napping close to bedtime (even briefly dozing off while watching TV) weakens your sleep drive just when it is most needed.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Stated simply, the longer the time that has elapsed since you last slept, the stronger the sleep drive becomes, and the easier it will be to fall asleep.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some ways the sleep drive is similar to hunger, and napping to snacking. Appetite may be ruined by snacking close to dinner</a:t>
            </a:r>
          </a:p>
        </p:txBody>
      </p:sp>
      <p:sp>
        <p:nvSpPr>
          <p:cNvPr id="4" name="Slide Number Placeholder 3"/>
          <p:cNvSpPr>
            <a:spLocks noGrp="1"/>
          </p:cNvSpPr>
          <p:nvPr>
            <p:ph type="sldNum" sz="quarter" idx="10"/>
          </p:nvPr>
        </p:nvSpPr>
        <p:spPr/>
        <p:txBody>
          <a:bodyPr/>
          <a:lstStyle/>
          <a:p>
            <a:fld id="{72B522E2-10F6-C946-AD27-1F4DE6132A5F}" type="slidenum">
              <a:rPr lang="en-US" smtClean="0"/>
              <a:t>13</a:t>
            </a:fld>
            <a:endParaRPr lang="en-US" dirty="0"/>
          </a:p>
        </p:txBody>
      </p:sp>
    </p:spTree>
    <p:extLst>
      <p:ext uri="{BB962C8B-B14F-4D97-AF65-F5344CB8AC3E}">
        <p14:creationId xmlns:p14="http://schemas.microsoft.com/office/powerpoint/2010/main" val="970720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CBA69BE-2BEE-BC47-B2E9-FB2A8030FFF1}" type="slidenum">
              <a:rPr lang="en-US" smtClean="0"/>
              <a:t>14</a:t>
            </a:fld>
            <a:endParaRPr lang="en-US" dirty="0"/>
          </a:p>
        </p:txBody>
      </p:sp>
    </p:spTree>
    <p:extLst>
      <p:ext uri="{BB962C8B-B14F-4D97-AF65-F5344CB8AC3E}">
        <p14:creationId xmlns:p14="http://schemas.microsoft.com/office/powerpoint/2010/main" val="3351294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B522E2-10F6-C946-AD27-1F4DE6132A5F}" type="slidenum">
              <a:rPr lang="en-US" smtClean="0"/>
              <a:t>15</a:t>
            </a:fld>
            <a:endParaRPr lang="en-US" dirty="0"/>
          </a:p>
        </p:txBody>
      </p:sp>
    </p:spTree>
    <p:extLst>
      <p:ext uri="{BB962C8B-B14F-4D97-AF65-F5344CB8AC3E}">
        <p14:creationId xmlns:p14="http://schemas.microsoft.com/office/powerpoint/2010/main" val="2556410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16</a:t>
            </a:fld>
            <a:endParaRPr lang="en-US"/>
          </a:p>
        </p:txBody>
      </p:sp>
    </p:spTree>
    <p:extLst>
      <p:ext uri="{BB962C8B-B14F-4D97-AF65-F5344CB8AC3E}">
        <p14:creationId xmlns:p14="http://schemas.microsoft.com/office/powerpoint/2010/main" val="1954360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17</a:t>
            </a:fld>
            <a:endParaRPr lang="en-US" dirty="0"/>
          </a:p>
        </p:txBody>
      </p:sp>
    </p:spTree>
    <p:extLst>
      <p:ext uri="{BB962C8B-B14F-4D97-AF65-F5344CB8AC3E}">
        <p14:creationId xmlns:p14="http://schemas.microsoft.com/office/powerpoint/2010/main" val="2254810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If you find yourself overwhelmed by all of the choices presented in this module then start with these four.</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1. Address your own health issues</a:t>
            </a:r>
            <a:endParaRPr lang="en-US"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Ask yourself: what will happen to the person you are caring for if something happens to you?  Make a doctor’s appointment, get the physical, get a flu shot, update your glasses prescription, whatever you need to do to be healthy. Research shows you are less likely to see a doctor or prioritize your own medical appointments. No matter how much juggling it takes to get to these appointments, they are important.  Someone depends on you to be healthy.  If you are up to date on your medical appointments, then are you eating well?  Sleeping well?  Pick one thing at a time to change. Missing meals can lead to irritability and fatigue, so it is important to eat regularly scheduled meals throughout the day</a:t>
            </a:r>
            <a:endParaRPr lang="en-US" sz="1200" b="1"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2.  Find a support group.</a:t>
            </a:r>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Nobody knows what you are going through like someone who is in the middle of it also.  A support group offers you an opportunity to safety share your worries and concerns knowing that they also share these concerns and worries.  There are many support group online now due to the pandemic.  Check your local hospital, Alzheimer’s Association, or Facebook.</a:t>
            </a:r>
          </a:p>
          <a:p>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3. Self-compassion is essential.</a:t>
            </a:r>
            <a:endParaRPr lang="en-US"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Self-compassion means being kind to yourself by giving yourself credit for the tough work of caregiving, ignoring your harsh inner critic, and allowing yourself time to take care of yourself, even if it’s just a few minutes a day. </a:t>
            </a:r>
          </a:p>
          <a:p>
            <a:pPr lvl="0"/>
            <a:r>
              <a:rPr lang="en-US" sz="1200" b="0" kern="1200" dirty="0">
                <a:solidFill>
                  <a:schemeClr val="tx1"/>
                </a:solidFill>
                <a:effectLst/>
                <a:latin typeface="+mn-lt"/>
                <a:ea typeface="+mn-ea"/>
                <a:cs typeface="+mn-cs"/>
              </a:rPr>
              <a:t>Two methods of self-compassion for caregivers to encourage:</a:t>
            </a:r>
          </a:p>
          <a:p>
            <a:pPr lvl="0"/>
            <a:r>
              <a:rPr lang="en-US" sz="1200" b="0" kern="1200" dirty="0">
                <a:solidFill>
                  <a:schemeClr val="tx1"/>
                </a:solidFill>
                <a:effectLst/>
                <a:latin typeface="+mn-lt"/>
                <a:ea typeface="+mn-ea"/>
                <a:cs typeface="+mn-cs"/>
              </a:rPr>
              <a:t>Change “guilt” to “regret.” Guilt is you did something wrong, regret is that you are in a difficult situation and sometimes you have to make difficult decisions, but they are not wrong. </a:t>
            </a:r>
          </a:p>
          <a:p>
            <a:pPr lvl="0"/>
            <a:r>
              <a:rPr lang="en-US" sz="1200" b="0" kern="1200" dirty="0">
                <a:solidFill>
                  <a:schemeClr val="tx1"/>
                </a:solidFill>
                <a:effectLst/>
                <a:latin typeface="+mn-lt"/>
                <a:ea typeface="+mn-ea"/>
                <a:cs typeface="+mn-cs"/>
              </a:rPr>
              <a:t>Forgive yourself—often. You cannot be a perfect caregiver, all day, every day</a:t>
            </a:r>
            <a:r>
              <a:rPr lang="en-US" b="0"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4. Laugh</a:t>
            </a:r>
            <a:r>
              <a:rPr lang="en-US"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Find ways to keep your sense of humor on a daily basis. Watch comedies, practice laughter yoga, share jokes with friends. Research shows that pretend laughter if done often and long enough turns into real laughter.</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18</a:t>
            </a:fld>
            <a:endParaRPr lang="en-US"/>
          </a:p>
        </p:txBody>
      </p:sp>
    </p:spTree>
    <p:extLst>
      <p:ext uri="{BB962C8B-B14F-4D97-AF65-F5344CB8AC3E}">
        <p14:creationId xmlns:p14="http://schemas.microsoft.com/office/powerpoint/2010/main" val="3578926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20</a:t>
            </a:fld>
            <a:endParaRPr lang="en-US" dirty="0"/>
          </a:p>
        </p:txBody>
      </p:sp>
    </p:spTree>
    <p:extLst>
      <p:ext uri="{BB962C8B-B14F-4D97-AF65-F5344CB8AC3E}">
        <p14:creationId xmlns:p14="http://schemas.microsoft.com/office/powerpoint/2010/main" val="1541198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12725"/>
            <a:ext cx="5486400" cy="3086100"/>
          </a:xfrm>
        </p:spPr>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165F9-1808-6642-BE0F-5A63FA236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Notes Placeholder 2">
            <a:extLst>
              <a:ext uri="{FF2B5EF4-FFF2-40B4-BE49-F238E27FC236}">
                <a16:creationId xmlns:a16="http://schemas.microsoft.com/office/drawing/2014/main" id="{BF19E8FB-50BE-F14C-81FA-DEBB6559BB8F}"/>
              </a:ext>
            </a:extLst>
          </p:cNvPr>
          <p:cNvSpPr>
            <a:spLocks noGrp="1"/>
          </p:cNvSpPr>
          <p:nvPr>
            <p:ph type="body" idx="1"/>
          </p:nvPr>
        </p:nvSpPr>
        <p:spPr/>
        <p:txBody>
          <a:bodyPr/>
          <a:lstStyle/>
          <a:p>
            <a:r>
              <a:rPr lang="en-US" dirty="0">
                <a:effectLst/>
                <a:latin typeface="Calibri" panose="020F0502020204030204" pitchFamily="34" charset="0"/>
              </a:rPr>
              <a:t>Q1 I found Zoom easy to use for this workshop.</a:t>
            </a:r>
          </a:p>
          <a:p>
            <a:r>
              <a:rPr lang="en-US" dirty="0">
                <a:effectLst/>
                <a:latin typeface="Calibri" panose="020F0502020204030204" pitchFamily="34" charset="0"/>
              </a:rPr>
              <a:t>Q2 Overall, I found this workshop to be helpful.</a:t>
            </a:r>
          </a:p>
          <a:p>
            <a:r>
              <a:rPr lang="en-US" dirty="0">
                <a:effectLst/>
                <a:latin typeface="Calibri" panose="020F0502020204030204" pitchFamily="34" charset="0"/>
              </a:rPr>
              <a:t>Q3 I plan to use the skills taught in this workshop.</a:t>
            </a:r>
          </a:p>
          <a:p>
            <a:r>
              <a:rPr lang="en-US" dirty="0">
                <a:effectLst/>
                <a:latin typeface="Calibri" panose="020F0502020204030204" pitchFamily="34" charset="0"/>
              </a:rPr>
              <a:t>Q4 I believe using these skills will help me to delay placing the person I am caring for in long term care facility.</a:t>
            </a:r>
          </a:p>
          <a:p>
            <a:r>
              <a:rPr lang="en-US" dirty="0">
                <a:effectLst/>
                <a:latin typeface="Calibri" panose="020F0502020204030204" pitchFamily="34" charset="0"/>
              </a:rPr>
              <a:t>Q5 I will recommend this workshop to others.</a:t>
            </a:r>
          </a:p>
          <a:p>
            <a:pPr fontAlgn="ctr"/>
            <a:endParaRPr lang="en-US" dirty="0"/>
          </a:p>
          <a:p>
            <a:pPr fontAlgn="ctr"/>
            <a:endParaRPr lang="en-US" dirty="0"/>
          </a:p>
        </p:txBody>
      </p:sp>
    </p:spTree>
    <p:extLst>
      <p:ext uri="{BB962C8B-B14F-4D97-AF65-F5344CB8AC3E}">
        <p14:creationId xmlns:p14="http://schemas.microsoft.com/office/powerpoint/2010/main" val="226398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8/3/23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77302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8/3/23</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24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8/3/23</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6336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8/3/23</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237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8/3/23</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8564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8/3/23</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0439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8/3/23</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85966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8/3/23</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62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8/3/23</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0681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8/3/23</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1700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8/3/23</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519833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502590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514086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266539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838814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A76C85-A0A9-A343-AD1B-BEA02F9B1523}" type="datetimeFigureOut">
              <a:rPr lang="en-US" smtClean="0"/>
              <a:t>8/3/23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903456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A76C85-A0A9-A343-AD1B-BEA02F9B1523}" type="datetimeFigureOut">
              <a:rPr lang="en-US" smtClean="0"/>
              <a:t>8/3/23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783964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A76C85-A0A9-A343-AD1B-BEA02F9B1523}" type="datetimeFigureOut">
              <a:rPr lang="en-US" smtClean="0"/>
              <a:t>8/3/23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145836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8403143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636449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572644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479360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8/3/23</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42336542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54" r:id="rId6"/>
    <p:sldLayoutId id="2147483749" r:id="rId7"/>
    <p:sldLayoutId id="2147483750" r:id="rId8"/>
    <p:sldLayoutId id="2147483751" r:id="rId9"/>
    <p:sldLayoutId id="2147483753" r:id="rId10"/>
    <p:sldLayoutId id="2147483752"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76C85-A0A9-A343-AD1B-BEA02F9B1523}" type="datetimeFigureOut">
              <a:rPr lang="en-US" smtClean="0"/>
              <a:t>8/3/23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1D3DD-1C83-E144-AB1F-4B1DBF235001}" type="slidenum">
              <a:rPr lang="en-US" smtClean="0"/>
              <a:t>‹#›</a:t>
            </a:fld>
            <a:endParaRPr lang="en-US" dirty="0"/>
          </a:p>
        </p:txBody>
      </p:sp>
    </p:spTree>
    <p:extLst>
      <p:ext uri="{BB962C8B-B14F-4D97-AF65-F5344CB8AC3E}">
        <p14:creationId xmlns:p14="http://schemas.microsoft.com/office/powerpoint/2010/main" val="10671931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7F3F00F-A3DD-424D-9C73-B3ED3206F8F6}"/>
              </a:ext>
            </a:extLst>
          </p:cNvPr>
          <p:cNvPicPr>
            <a:picLocks noChangeAspect="1"/>
          </p:cNvPicPr>
          <p:nvPr/>
        </p:nvPicPr>
        <p:blipFill rotWithShape="1">
          <a:blip r:embed="rId3" cstate="screen">
            <a:alphaModFix amt="80000"/>
            <a:extLs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40" name="Rectangle 3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AD80B6B-DD38-224F-81AC-9E900CA681F9}"/>
              </a:ext>
            </a:extLst>
          </p:cNvPr>
          <p:cNvSpPr/>
          <p:nvPr/>
        </p:nvSpPr>
        <p:spPr>
          <a:xfrm>
            <a:off x="3810000" y="769118"/>
            <a:ext cx="4572000" cy="4572000"/>
          </a:xfrm>
          <a:prstGeom prst="ellipse">
            <a:avLst/>
          </a:prstGeom>
          <a:solidFill>
            <a:srgbClr val="BD5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2AD6A7-BAE7-C746-AFE0-D5F671378741}"/>
              </a:ext>
            </a:extLst>
          </p:cNvPr>
          <p:cNvSpPr/>
          <p:nvPr/>
        </p:nvSpPr>
        <p:spPr>
          <a:xfrm>
            <a:off x="0" y="2125980"/>
            <a:ext cx="12192000" cy="447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88F63D-7F66-A748-BBBF-3C6376E6253F}"/>
              </a:ext>
            </a:extLst>
          </p:cNvPr>
          <p:cNvSpPr>
            <a:spLocks noGrp="1"/>
          </p:cNvSpPr>
          <p:nvPr>
            <p:ph type="ctrTitle"/>
          </p:nvPr>
        </p:nvSpPr>
        <p:spPr>
          <a:xfrm>
            <a:off x="1" y="2125980"/>
            <a:ext cx="12191999" cy="447584"/>
          </a:xfrm>
        </p:spPr>
        <p:txBody>
          <a:bodyPr>
            <a:normAutofit/>
          </a:bodyPr>
          <a:lstStyle/>
          <a:p>
            <a:r>
              <a:rPr lang="en-US" sz="2400" b="1" dirty="0">
                <a:solidFill>
                  <a:schemeClr val="tx1"/>
                </a:solidFill>
              </a:rPr>
              <a:t>Coping with caregiving 2.0 Suite</a:t>
            </a:r>
          </a:p>
        </p:txBody>
      </p:sp>
      <p:pic>
        <p:nvPicPr>
          <p:cNvPr id="8" name="Picture 7" descr="A picture containing drawing&#10;&#10;Description automatically generated">
            <a:extLst>
              <a:ext uri="{FF2B5EF4-FFF2-40B4-BE49-F238E27FC236}">
                <a16:creationId xmlns:a16="http://schemas.microsoft.com/office/drawing/2014/main" id="{A3E7D907-AC73-E94B-8B7E-AB376181ED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39385" y="6271985"/>
            <a:ext cx="1016000" cy="444500"/>
          </a:xfrm>
          <a:prstGeom prst="rect">
            <a:avLst/>
          </a:prstGeom>
        </p:spPr>
      </p:pic>
      <p:sp>
        <p:nvSpPr>
          <p:cNvPr id="10" name="TextBox 9">
            <a:extLst>
              <a:ext uri="{FF2B5EF4-FFF2-40B4-BE49-F238E27FC236}">
                <a16:creationId xmlns:a16="http://schemas.microsoft.com/office/drawing/2014/main" id="{9A4C9BDD-3EB6-9F4E-B60B-7916A5AE3C15}"/>
              </a:ext>
            </a:extLst>
          </p:cNvPr>
          <p:cNvSpPr txBox="1"/>
          <p:nvPr/>
        </p:nvSpPr>
        <p:spPr>
          <a:xfrm>
            <a:off x="4438366" y="2978062"/>
            <a:ext cx="3315267" cy="707886"/>
          </a:xfrm>
          <a:prstGeom prst="rect">
            <a:avLst/>
          </a:prstGeom>
          <a:noFill/>
        </p:spPr>
        <p:txBody>
          <a:bodyPr wrap="none" rtlCol="0">
            <a:spAutoFit/>
          </a:bodyPr>
          <a:lstStyle/>
          <a:p>
            <a:r>
              <a:rPr lang="en-US" sz="4000" dirty="0">
                <a:solidFill>
                  <a:schemeClr val="bg1"/>
                </a:solidFill>
                <a:latin typeface="Goudy Old Style" panose="02020502050305020303" pitchFamily="18" charset="77"/>
              </a:rPr>
              <a:t>Filling the Well</a:t>
            </a:r>
          </a:p>
        </p:txBody>
      </p:sp>
    </p:spTree>
    <p:extLst>
      <p:ext uri="{BB962C8B-B14F-4D97-AF65-F5344CB8AC3E}">
        <p14:creationId xmlns:p14="http://schemas.microsoft.com/office/powerpoint/2010/main" val="235754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8"/>
                </a:solidFill>
                <a:latin typeface="Goudy Old Style" panose="02020502050305020303" pitchFamily="18" charset="77"/>
                <a:cs typeface="Arial Narrow" panose="020B0604020202020204" pitchFamily="34" charset="0"/>
              </a:rPr>
              <a:t>Ground Rules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CD0195A7-FDCB-D84B-B741-A646FA09D053}"/>
              </a:ext>
            </a:extLst>
          </p:cNvPr>
          <p:cNvGrpSpPr/>
          <p:nvPr/>
        </p:nvGrpSpPr>
        <p:grpSpPr>
          <a:xfrm>
            <a:off x="2027752" y="2371747"/>
            <a:ext cx="2301649" cy="1034125"/>
            <a:chOff x="1859803" y="1793250"/>
            <a:chExt cx="2301649" cy="1034125"/>
          </a:xfrm>
        </p:grpSpPr>
        <p:sp>
          <p:nvSpPr>
            <p:cNvPr id="7" name="Google Shape;228;p29">
              <a:extLst>
                <a:ext uri="{FF2B5EF4-FFF2-40B4-BE49-F238E27FC236}">
                  <a16:creationId xmlns:a16="http://schemas.microsoft.com/office/drawing/2014/main" id="{62E2BEA2-3896-3A43-AF0D-F880B81029E7}"/>
                </a:ext>
              </a:extLst>
            </p:cNvPr>
            <p:cNvSpPr txBox="1">
              <a:spLocks/>
            </p:cNvSpPr>
            <p:nvPr/>
          </p:nvSpPr>
          <p:spPr>
            <a:xfrm>
              <a:off x="2120377" y="1793250"/>
              <a:ext cx="1780500" cy="5037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spcBef>
                  <a:spcPts val="0"/>
                </a:spcBef>
              </a:pPr>
              <a:r>
                <a:rPr lang="en-US" sz="2400" b="1" dirty="0"/>
                <a:t>TIME</a:t>
              </a:r>
            </a:p>
          </p:txBody>
        </p:sp>
        <p:sp>
          <p:nvSpPr>
            <p:cNvPr id="8" name="Google Shape;229;p29">
              <a:extLst>
                <a:ext uri="{FF2B5EF4-FFF2-40B4-BE49-F238E27FC236}">
                  <a16:creationId xmlns:a16="http://schemas.microsoft.com/office/drawing/2014/main" id="{FD6E56DB-C9D5-7F45-93E9-3A030900D802}"/>
                </a:ext>
              </a:extLst>
            </p:cNvPr>
            <p:cNvSpPr txBox="1">
              <a:spLocks/>
            </p:cNvSpPr>
            <p:nvPr/>
          </p:nvSpPr>
          <p:spPr>
            <a:xfrm>
              <a:off x="1859803" y="2179675"/>
              <a:ext cx="2301649" cy="6477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90 minutes long</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May need to interrupt</a:t>
              </a:r>
            </a:p>
          </p:txBody>
        </p:sp>
      </p:grpSp>
      <p:grpSp>
        <p:nvGrpSpPr>
          <p:cNvPr id="19" name="Group 18">
            <a:extLst>
              <a:ext uri="{FF2B5EF4-FFF2-40B4-BE49-F238E27FC236}">
                <a16:creationId xmlns:a16="http://schemas.microsoft.com/office/drawing/2014/main" id="{10D1313A-26A4-984A-B6F6-6965FC75CAD1}"/>
              </a:ext>
            </a:extLst>
          </p:cNvPr>
          <p:cNvGrpSpPr/>
          <p:nvPr/>
        </p:nvGrpSpPr>
        <p:grpSpPr>
          <a:xfrm>
            <a:off x="6852619" y="2426573"/>
            <a:ext cx="2687524" cy="1034125"/>
            <a:chOff x="7073346" y="1850567"/>
            <a:chExt cx="2687524" cy="1034125"/>
          </a:xfrm>
        </p:grpSpPr>
        <p:sp>
          <p:nvSpPr>
            <p:cNvPr id="9" name="Google Shape;236;p29">
              <a:extLst>
                <a:ext uri="{FF2B5EF4-FFF2-40B4-BE49-F238E27FC236}">
                  <a16:creationId xmlns:a16="http://schemas.microsoft.com/office/drawing/2014/main" id="{3E3AF7D2-7534-634B-9079-84435DCFBD8C}"/>
                </a:ext>
              </a:extLst>
            </p:cNvPr>
            <p:cNvSpPr txBox="1">
              <a:spLocks/>
            </p:cNvSpPr>
            <p:nvPr/>
          </p:nvSpPr>
          <p:spPr>
            <a:xfrm>
              <a:off x="7073346" y="1850567"/>
              <a:ext cx="2687524"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PARTICIPATION</a:t>
              </a:r>
            </a:p>
          </p:txBody>
        </p:sp>
        <p:sp>
          <p:nvSpPr>
            <p:cNvPr id="11" name="Google Shape;237;p29">
              <a:extLst>
                <a:ext uri="{FF2B5EF4-FFF2-40B4-BE49-F238E27FC236}">
                  <a16:creationId xmlns:a16="http://schemas.microsoft.com/office/drawing/2014/main" id="{F39A5BCD-EA71-6746-BB93-3112F11B9E9F}"/>
                </a:ext>
              </a:extLst>
            </p:cNvPr>
            <p:cNvSpPr txBox="1">
              <a:spLocks/>
            </p:cNvSpPr>
            <p:nvPr/>
          </p:nvSpPr>
          <p:spPr>
            <a:xfrm>
              <a:off x="7407018" y="2236992"/>
              <a:ext cx="2020180"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Is voluntary but,</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Best way to learn </a:t>
              </a:r>
            </a:p>
          </p:txBody>
        </p:sp>
      </p:grpSp>
      <p:grpSp>
        <p:nvGrpSpPr>
          <p:cNvPr id="21" name="Group 20">
            <a:extLst>
              <a:ext uri="{FF2B5EF4-FFF2-40B4-BE49-F238E27FC236}">
                <a16:creationId xmlns:a16="http://schemas.microsoft.com/office/drawing/2014/main" id="{EF7F93E4-A52E-9248-A37C-FDC8976FC7B7}"/>
              </a:ext>
            </a:extLst>
          </p:cNvPr>
          <p:cNvGrpSpPr/>
          <p:nvPr/>
        </p:nvGrpSpPr>
        <p:grpSpPr>
          <a:xfrm>
            <a:off x="2091701" y="3953994"/>
            <a:ext cx="2040351" cy="1034125"/>
            <a:chOff x="2380951" y="3876941"/>
            <a:chExt cx="2040351" cy="1034125"/>
          </a:xfrm>
        </p:grpSpPr>
        <p:sp>
          <p:nvSpPr>
            <p:cNvPr id="12" name="Google Shape;230;p29">
              <a:extLst>
                <a:ext uri="{FF2B5EF4-FFF2-40B4-BE49-F238E27FC236}">
                  <a16:creationId xmlns:a16="http://schemas.microsoft.com/office/drawing/2014/main" id="{5215C94A-C303-4249-8679-221AEAF72FBE}"/>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PRIVACY</a:t>
              </a:r>
            </a:p>
          </p:txBody>
        </p:sp>
        <p:sp>
          <p:nvSpPr>
            <p:cNvPr id="13" name="Google Shape;231;p29">
              <a:extLst>
                <a:ext uri="{FF2B5EF4-FFF2-40B4-BE49-F238E27FC236}">
                  <a16:creationId xmlns:a16="http://schemas.microsoft.com/office/drawing/2014/main" id="{B460E319-FA93-B940-94FB-A639AAAB980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Said in the group,</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Stays in the group</a:t>
              </a:r>
            </a:p>
          </p:txBody>
        </p:sp>
      </p:grpSp>
      <p:grpSp>
        <p:nvGrpSpPr>
          <p:cNvPr id="22" name="Group 21">
            <a:extLst>
              <a:ext uri="{FF2B5EF4-FFF2-40B4-BE49-F238E27FC236}">
                <a16:creationId xmlns:a16="http://schemas.microsoft.com/office/drawing/2014/main" id="{815E3244-6FBC-E34C-B5DC-FF4F5AD51051}"/>
              </a:ext>
            </a:extLst>
          </p:cNvPr>
          <p:cNvGrpSpPr/>
          <p:nvPr/>
        </p:nvGrpSpPr>
        <p:grpSpPr>
          <a:xfrm>
            <a:off x="7081695" y="3953994"/>
            <a:ext cx="2687523" cy="1097616"/>
            <a:chOff x="5898941" y="3678875"/>
            <a:chExt cx="2687523" cy="1097616"/>
          </a:xfrm>
        </p:grpSpPr>
        <p:sp>
          <p:nvSpPr>
            <p:cNvPr id="14" name="Google Shape;234;p29">
              <a:extLst>
                <a:ext uri="{FF2B5EF4-FFF2-40B4-BE49-F238E27FC236}">
                  <a16:creationId xmlns:a16="http://schemas.microsoft.com/office/drawing/2014/main" id="{41D08985-96F8-354B-B873-AF6D2884BF7D}"/>
                </a:ext>
              </a:extLst>
            </p:cNvPr>
            <p:cNvSpPr txBox="1">
              <a:spLocks/>
            </p:cNvSpPr>
            <p:nvPr/>
          </p:nvSpPr>
          <p:spPr>
            <a:xfrm>
              <a:off x="5898941" y="3678875"/>
              <a:ext cx="2687523"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SURROUNDINGS</a:t>
              </a:r>
            </a:p>
          </p:txBody>
        </p:sp>
        <p:sp>
          <p:nvSpPr>
            <p:cNvPr id="15" name="Google Shape;235;p29">
              <a:extLst>
                <a:ext uri="{FF2B5EF4-FFF2-40B4-BE49-F238E27FC236}">
                  <a16:creationId xmlns:a16="http://schemas.microsoft.com/office/drawing/2014/main" id="{2D5AA03B-2723-9246-AC39-5546AFE112A1}"/>
                </a:ext>
              </a:extLst>
            </p:cNvPr>
            <p:cNvSpPr txBox="1">
              <a:spLocks/>
            </p:cNvSpPr>
            <p:nvPr/>
          </p:nvSpPr>
          <p:spPr>
            <a:xfrm>
              <a:off x="5990653" y="4128791"/>
              <a:ext cx="2504099"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Check screen visibility,</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Reduce noise</a:t>
              </a:r>
            </a:p>
          </p:txBody>
        </p:sp>
      </p:grpSp>
      <p:pic>
        <p:nvPicPr>
          <p:cNvPr id="16" name="Graphic 15" descr="Watch">
            <a:extLst>
              <a:ext uri="{FF2B5EF4-FFF2-40B4-BE49-F238E27FC236}">
                <a16:creationId xmlns:a16="http://schemas.microsoft.com/office/drawing/2014/main" id="{93B14BA9-3985-5341-B143-DD75E2182A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7336" y="2426573"/>
            <a:ext cx="914400" cy="914400"/>
          </a:xfrm>
          <a:prstGeom prst="rect">
            <a:avLst/>
          </a:prstGeom>
        </p:spPr>
      </p:pic>
      <p:pic>
        <p:nvPicPr>
          <p:cNvPr id="18" name="Graphic 17" descr="Person eating">
            <a:extLst>
              <a:ext uri="{FF2B5EF4-FFF2-40B4-BE49-F238E27FC236}">
                <a16:creationId xmlns:a16="http://schemas.microsoft.com/office/drawing/2014/main" id="{5510A19E-5E00-1648-9E28-BBBD5348A0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5021" y="4052853"/>
            <a:ext cx="914400" cy="914400"/>
          </a:xfrm>
          <a:prstGeom prst="rect">
            <a:avLst/>
          </a:prstGeom>
        </p:spPr>
      </p:pic>
      <p:pic>
        <p:nvPicPr>
          <p:cNvPr id="24" name="Graphic 23" descr="Chat">
            <a:extLst>
              <a:ext uri="{FF2B5EF4-FFF2-40B4-BE49-F238E27FC236}">
                <a16:creationId xmlns:a16="http://schemas.microsoft.com/office/drawing/2014/main" id="{C2D1B137-DEA0-C645-9B7F-6699F429E5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42264" y="4052853"/>
            <a:ext cx="914400" cy="914400"/>
          </a:xfrm>
          <a:prstGeom prst="rect">
            <a:avLst/>
          </a:prstGeom>
        </p:spPr>
      </p:pic>
      <p:pic>
        <p:nvPicPr>
          <p:cNvPr id="28" name="Graphic 27" descr="Customer review">
            <a:extLst>
              <a:ext uri="{FF2B5EF4-FFF2-40B4-BE49-F238E27FC236}">
                <a16:creationId xmlns:a16="http://schemas.microsoft.com/office/drawing/2014/main" id="{B9F69535-75B6-BB47-9ED2-2F14FD84FE2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11316" y="2371747"/>
            <a:ext cx="914400" cy="914400"/>
          </a:xfrm>
          <a:prstGeom prst="rect">
            <a:avLst/>
          </a:prstGeom>
        </p:spPr>
      </p:pic>
      <p:sp>
        <p:nvSpPr>
          <p:cNvPr id="17" name="Freeform 16">
            <a:extLst>
              <a:ext uri="{FF2B5EF4-FFF2-40B4-BE49-F238E27FC236}">
                <a16:creationId xmlns:a16="http://schemas.microsoft.com/office/drawing/2014/main" id="{995AC09D-3F29-4A4D-AADE-C0CF6D1B4F6C}"/>
              </a:ext>
            </a:extLst>
          </p:cNvPr>
          <p:cNvSpPr/>
          <p:nvPr/>
        </p:nvSpPr>
        <p:spPr>
          <a:xfrm>
            <a:off x="9601200" y="-21771"/>
            <a:ext cx="2590800" cy="6901542"/>
          </a:xfrm>
          <a:custGeom>
            <a:avLst/>
            <a:gdLst>
              <a:gd name="connsiteX0" fmla="*/ 0 w 2590800"/>
              <a:gd name="connsiteY0" fmla="*/ 0 h 6901542"/>
              <a:gd name="connsiteX1" fmla="*/ 1937657 w 2590800"/>
              <a:gd name="connsiteY1" fmla="*/ 6901542 h 6901542"/>
              <a:gd name="connsiteX2" fmla="*/ 2590800 w 2590800"/>
              <a:gd name="connsiteY2" fmla="*/ 6879771 h 6901542"/>
              <a:gd name="connsiteX3" fmla="*/ 2590800 w 2590800"/>
              <a:gd name="connsiteY3" fmla="*/ 0 h 6901542"/>
              <a:gd name="connsiteX4" fmla="*/ 0 w 2590800"/>
              <a:gd name="connsiteY4" fmla="*/ 0 h 690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901542">
                <a:moveTo>
                  <a:pt x="0" y="0"/>
                </a:moveTo>
                <a:lnTo>
                  <a:pt x="1937657" y="6901542"/>
                </a:lnTo>
                <a:lnTo>
                  <a:pt x="2590800" y="6879771"/>
                </a:lnTo>
                <a:lnTo>
                  <a:pt x="2590800" y="0"/>
                </a:lnTo>
                <a:lnTo>
                  <a:pt x="0" y="0"/>
                </a:lnTo>
                <a:close/>
              </a:path>
            </a:pathLst>
          </a:custGeom>
          <a:solidFill>
            <a:srgbClr val="D5A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0AE19DD-96ED-E54B-AD76-264C234B7913}"/>
              </a:ext>
            </a:extLst>
          </p:cNvPr>
          <p:cNvGrpSpPr/>
          <p:nvPr/>
        </p:nvGrpSpPr>
        <p:grpSpPr>
          <a:xfrm>
            <a:off x="3943345" y="5248119"/>
            <a:ext cx="3108427" cy="1034125"/>
            <a:chOff x="2380951" y="3876941"/>
            <a:chExt cx="2040351" cy="1034125"/>
          </a:xfrm>
        </p:grpSpPr>
        <p:sp>
          <p:nvSpPr>
            <p:cNvPr id="25" name="Google Shape;230;p29">
              <a:extLst>
                <a:ext uri="{FF2B5EF4-FFF2-40B4-BE49-F238E27FC236}">
                  <a16:creationId xmlns:a16="http://schemas.microsoft.com/office/drawing/2014/main" id="{2F291F47-DD1B-8849-8069-2E51EBFA5DFC}"/>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IF DUTY CALLS</a:t>
              </a:r>
            </a:p>
          </p:txBody>
        </p:sp>
        <p:sp>
          <p:nvSpPr>
            <p:cNvPr id="26" name="Google Shape;231;p29">
              <a:extLst>
                <a:ext uri="{FF2B5EF4-FFF2-40B4-BE49-F238E27FC236}">
                  <a16:creationId xmlns:a16="http://schemas.microsoft.com/office/drawing/2014/main" id="{7C347FD5-0E81-974D-90F2-5145E1E5883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Leave to do what you need</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Come back when you can</a:t>
              </a:r>
            </a:p>
          </p:txBody>
        </p:sp>
      </p:grpSp>
      <p:pic>
        <p:nvPicPr>
          <p:cNvPr id="27" name="Graphic 26" descr="Run with solid fill">
            <a:extLst>
              <a:ext uri="{FF2B5EF4-FFF2-40B4-BE49-F238E27FC236}">
                <a16:creationId xmlns:a16="http://schemas.microsoft.com/office/drawing/2014/main" id="{74DAE10D-5E91-7B4F-A6B9-F508F657F00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18128" y="5328088"/>
            <a:ext cx="914400" cy="914400"/>
          </a:xfrm>
          <a:prstGeom prst="rect">
            <a:avLst/>
          </a:prstGeom>
        </p:spPr>
      </p:pic>
    </p:spTree>
    <p:extLst>
      <p:ext uri="{BB962C8B-B14F-4D97-AF65-F5344CB8AC3E}">
        <p14:creationId xmlns:p14="http://schemas.microsoft.com/office/powerpoint/2010/main" val="98723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a:extLst>
              <a:ext uri="{FF2B5EF4-FFF2-40B4-BE49-F238E27FC236}">
                <a16:creationId xmlns:a16="http://schemas.microsoft.com/office/drawing/2014/main" id="{B3593789-A955-4F41-B00F-07E0775AF559}"/>
              </a:ext>
            </a:extLst>
          </p:cNvPr>
          <p:cNvSpPr/>
          <p:nvPr/>
        </p:nvSpPr>
        <p:spPr>
          <a:xfrm>
            <a:off x="556415" y="0"/>
            <a:ext cx="11399209" cy="6858001"/>
          </a:xfrm>
          <a:prstGeom prst="trapezoid">
            <a:avLst/>
          </a:prstGeom>
          <a:solidFill>
            <a:srgbClr val="EFD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C957F"/>
              </a:solidFill>
            </a:endParaRPr>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8"/>
                </a:solidFill>
                <a:latin typeface="Goudy Old Style" panose="02020502050305020303" pitchFamily="18" charset="77"/>
                <a:cs typeface="Arial Narrow" panose="020B0604020202020204" pitchFamily="34" charset="0"/>
              </a:rPr>
              <a:t>Introductions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a:extLst>
              <a:ext uri="{FF2B5EF4-FFF2-40B4-BE49-F238E27FC236}">
                <a16:creationId xmlns:a16="http://schemas.microsoft.com/office/drawing/2014/main" id="{ADF2F099-2406-A441-86FC-CFB7D7AAEC43}"/>
              </a:ext>
            </a:extLst>
          </p:cNvPr>
          <p:cNvSpPr/>
          <p:nvPr/>
        </p:nvSpPr>
        <p:spPr>
          <a:xfrm>
            <a:off x="3694923" y="0"/>
            <a:ext cx="4744460" cy="6858000"/>
          </a:xfrm>
          <a:prstGeom prst="trapezoid">
            <a:avLst/>
          </a:prstGeom>
          <a:solidFill>
            <a:srgbClr val="D5A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D7F70E3-EBA9-4947-A02E-E50C3915F1BC}"/>
              </a:ext>
            </a:extLst>
          </p:cNvPr>
          <p:cNvSpPr txBox="1"/>
          <p:nvPr/>
        </p:nvSpPr>
        <p:spPr>
          <a:xfrm>
            <a:off x="2034344" y="3549403"/>
            <a:ext cx="1309707" cy="1077218"/>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Your Name</a:t>
            </a:r>
          </a:p>
        </p:txBody>
      </p:sp>
      <p:sp>
        <p:nvSpPr>
          <p:cNvPr id="8" name="TextBox 7">
            <a:extLst>
              <a:ext uri="{FF2B5EF4-FFF2-40B4-BE49-F238E27FC236}">
                <a16:creationId xmlns:a16="http://schemas.microsoft.com/office/drawing/2014/main" id="{DE15C793-C81A-264A-904E-DB52C53B7029}"/>
              </a:ext>
            </a:extLst>
          </p:cNvPr>
          <p:cNvSpPr txBox="1"/>
          <p:nvPr/>
        </p:nvSpPr>
        <p:spPr>
          <a:xfrm>
            <a:off x="4753791" y="4116721"/>
            <a:ext cx="2808152" cy="1569660"/>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Who you are caring for and their diagnosis</a:t>
            </a:r>
          </a:p>
        </p:txBody>
      </p:sp>
      <p:sp>
        <p:nvSpPr>
          <p:cNvPr id="13" name="TextBox 12">
            <a:extLst>
              <a:ext uri="{FF2B5EF4-FFF2-40B4-BE49-F238E27FC236}">
                <a16:creationId xmlns:a16="http://schemas.microsoft.com/office/drawing/2014/main" id="{C6DC4899-EC51-BE4C-BE97-ED59CDC8738E}"/>
              </a:ext>
            </a:extLst>
          </p:cNvPr>
          <p:cNvSpPr txBox="1"/>
          <p:nvPr/>
        </p:nvSpPr>
        <p:spPr>
          <a:xfrm>
            <a:off x="8263141" y="3549403"/>
            <a:ext cx="2808152" cy="2062103"/>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One thing you hope to learn from this workshop</a:t>
            </a:r>
          </a:p>
        </p:txBody>
      </p:sp>
      <p:pic>
        <p:nvPicPr>
          <p:cNvPr id="9" name="Graphic 8" descr="Handshake">
            <a:extLst>
              <a:ext uri="{FF2B5EF4-FFF2-40B4-BE49-F238E27FC236}">
                <a16:creationId xmlns:a16="http://schemas.microsoft.com/office/drawing/2014/main" id="{44355860-BF70-A44B-A820-0D5792DCE2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5696" y="287090"/>
            <a:ext cx="4380607" cy="4380607"/>
          </a:xfrm>
          <a:prstGeom prst="rect">
            <a:avLst/>
          </a:prstGeom>
        </p:spPr>
      </p:pic>
    </p:spTree>
    <p:extLst>
      <p:ext uri="{BB962C8B-B14F-4D97-AF65-F5344CB8AC3E}">
        <p14:creationId xmlns:p14="http://schemas.microsoft.com/office/powerpoint/2010/main" val="383720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Today’s Topics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754653-061C-F241-A4D7-D575BC283332}"/>
              </a:ext>
            </a:extLst>
          </p:cNvPr>
          <p:cNvSpPr>
            <a:spLocks noChangeAspect="1"/>
          </p:cNvSpPr>
          <p:nvPr/>
        </p:nvSpPr>
        <p:spPr>
          <a:xfrm>
            <a:off x="2209800" y="2084070"/>
            <a:ext cx="1371600" cy="137160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D2DBF0-80E6-6B44-BD87-6964AFC496B8}"/>
              </a:ext>
            </a:extLst>
          </p:cNvPr>
          <p:cNvSpPr>
            <a:spLocks noChangeAspect="1"/>
          </p:cNvSpPr>
          <p:nvPr/>
        </p:nvSpPr>
        <p:spPr>
          <a:xfrm>
            <a:off x="5410200" y="2084070"/>
            <a:ext cx="1371600" cy="137160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4D6BCC4-006B-8D4B-9476-ABCABD1710E8}"/>
              </a:ext>
            </a:extLst>
          </p:cNvPr>
          <p:cNvSpPr>
            <a:spLocks noChangeAspect="1"/>
          </p:cNvSpPr>
          <p:nvPr/>
        </p:nvSpPr>
        <p:spPr>
          <a:xfrm>
            <a:off x="8610600" y="2084070"/>
            <a:ext cx="1371600" cy="137160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6B2AC51-8CAE-E140-939D-7C6594349849}"/>
              </a:ext>
            </a:extLst>
          </p:cNvPr>
          <p:cNvSpPr txBox="1"/>
          <p:nvPr/>
        </p:nvSpPr>
        <p:spPr>
          <a:xfrm>
            <a:off x="2212882" y="3733592"/>
            <a:ext cx="1365438"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Caregiver</a:t>
            </a:r>
          </a:p>
          <a:p>
            <a:pPr algn="ctr"/>
            <a:r>
              <a:rPr lang="en-US" sz="2400" dirty="0">
                <a:latin typeface="Calibri" panose="020F0502020204030204" pitchFamily="34" charset="0"/>
                <a:cs typeface="Calibri" panose="020F0502020204030204" pitchFamily="34" charset="0"/>
              </a:rPr>
              <a:t>Burnout</a:t>
            </a:r>
          </a:p>
        </p:txBody>
      </p:sp>
      <p:sp>
        <p:nvSpPr>
          <p:cNvPr id="9" name="TextBox 8">
            <a:extLst>
              <a:ext uri="{FF2B5EF4-FFF2-40B4-BE49-F238E27FC236}">
                <a16:creationId xmlns:a16="http://schemas.microsoft.com/office/drawing/2014/main" id="{29F0CBEF-6242-3C4B-AB98-9D478BCF27DB}"/>
              </a:ext>
            </a:extLst>
          </p:cNvPr>
          <p:cNvSpPr txBox="1"/>
          <p:nvPr/>
        </p:nvSpPr>
        <p:spPr>
          <a:xfrm>
            <a:off x="5446366" y="3733592"/>
            <a:ext cx="1299265" cy="461665"/>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Self-Care</a:t>
            </a:r>
          </a:p>
        </p:txBody>
      </p:sp>
      <p:sp>
        <p:nvSpPr>
          <p:cNvPr id="10" name="TextBox 9">
            <a:extLst>
              <a:ext uri="{FF2B5EF4-FFF2-40B4-BE49-F238E27FC236}">
                <a16:creationId xmlns:a16="http://schemas.microsoft.com/office/drawing/2014/main" id="{00314138-7E00-DA4D-84B2-FFCB4201FF61}"/>
              </a:ext>
            </a:extLst>
          </p:cNvPr>
          <p:cNvSpPr txBox="1"/>
          <p:nvPr/>
        </p:nvSpPr>
        <p:spPr>
          <a:xfrm>
            <a:off x="8588354" y="3733591"/>
            <a:ext cx="1416093"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Tips &amp;</a:t>
            </a:r>
          </a:p>
          <a:p>
            <a:pPr algn="ctr"/>
            <a:r>
              <a:rPr lang="en-US" sz="2400" dirty="0">
                <a:latin typeface="Calibri" panose="020F0502020204030204" pitchFamily="34" charset="0"/>
                <a:cs typeface="Calibri" panose="020F0502020204030204" pitchFamily="34" charset="0"/>
              </a:rPr>
              <a:t>Strategies</a:t>
            </a:r>
          </a:p>
        </p:txBody>
      </p:sp>
      <p:pic>
        <p:nvPicPr>
          <p:cNvPr id="11" name="Graphic 10" descr="Neutral face outline">
            <a:extLst>
              <a:ext uri="{FF2B5EF4-FFF2-40B4-BE49-F238E27FC236}">
                <a16:creationId xmlns:a16="http://schemas.microsoft.com/office/drawing/2014/main" id="{F57D3A8C-69F7-AF4B-96EB-3178EFDE0F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38400" y="2312670"/>
            <a:ext cx="914400" cy="914400"/>
          </a:xfrm>
          <a:prstGeom prst="rect">
            <a:avLst/>
          </a:prstGeom>
        </p:spPr>
      </p:pic>
      <p:pic>
        <p:nvPicPr>
          <p:cNvPr id="15" name="Graphic 14" descr="Care">
            <a:extLst>
              <a:ext uri="{FF2B5EF4-FFF2-40B4-BE49-F238E27FC236}">
                <a16:creationId xmlns:a16="http://schemas.microsoft.com/office/drawing/2014/main" id="{444333EA-9DF6-4C43-9362-EF1594D610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8799" y="2313940"/>
            <a:ext cx="914400" cy="914400"/>
          </a:xfrm>
          <a:prstGeom prst="rect">
            <a:avLst/>
          </a:prstGeom>
        </p:spPr>
      </p:pic>
      <p:pic>
        <p:nvPicPr>
          <p:cNvPr id="17" name="Graphic 16" descr="Playbook">
            <a:extLst>
              <a:ext uri="{FF2B5EF4-FFF2-40B4-BE49-F238E27FC236}">
                <a16:creationId xmlns:a16="http://schemas.microsoft.com/office/drawing/2014/main" id="{4F3EDAEA-5D24-C646-A7C7-52BD152A25F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39200" y="2245892"/>
            <a:ext cx="914400" cy="914400"/>
          </a:xfrm>
          <a:prstGeom prst="rect">
            <a:avLst/>
          </a:prstGeom>
        </p:spPr>
      </p:pic>
    </p:spTree>
    <p:extLst>
      <p:ext uri="{BB962C8B-B14F-4D97-AF65-F5344CB8AC3E}">
        <p14:creationId xmlns:p14="http://schemas.microsoft.com/office/powerpoint/2010/main" val="373939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FEED8BE9-CF29-CE49-BB16-4E9045CE4AC3}"/>
              </a:ext>
            </a:extLst>
          </p:cNvPr>
          <p:cNvSpPr/>
          <p:nvPr/>
        </p:nvSpPr>
        <p:spPr>
          <a:xfrm flipV="1">
            <a:off x="10129373" y="-17930"/>
            <a:ext cx="2116415" cy="6902823"/>
          </a:xfrm>
          <a:custGeom>
            <a:avLst/>
            <a:gdLst>
              <a:gd name="connsiteX0" fmla="*/ 0 w 2581835"/>
              <a:gd name="connsiteY0" fmla="*/ 17929 h 6902823"/>
              <a:gd name="connsiteX1" fmla="*/ 2581835 w 2581835"/>
              <a:gd name="connsiteY1" fmla="*/ 0 h 6902823"/>
              <a:gd name="connsiteX2" fmla="*/ 2581835 w 2581835"/>
              <a:gd name="connsiteY2" fmla="*/ 6902823 h 6902823"/>
              <a:gd name="connsiteX3" fmla="*/ 2294965 w 2581835"/>
              <a:gd name="connsiteY3" fmla="*/ 6902823 h 6902823"/>
              <a:gd name="connsiteX4" fmla="*/ 0 w 2581835"/>
              <a:gd name="connsiteY4" fmla="*/ 17929 h 6902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5" h="6902823">
                <a:moveTo>
                  <a:pt x="0" y="17929"/>
                </a:moveTo>
                <a:lnTo>
                  <a:pt x="2581835" y="0"/>
                </a:lnTo>
                <a:lnTo>
                  <a:pt x="2581835" y="6902823"/>
                </a:lnTo>
                <a:lnTo>
                  <a:pt x="2294965" y="6902823"/>
                </a:lnTo>
                <a:lnTo>
                  <a:pt x="0" y="17929"/>
                </a:lnTo>
                <a:close/>
              </a:path>
            </a:pathLst>
          </a:custGeom>
          <a:solidFill>
            <a:srgbClr val="EED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Let’s Start with the Elephant in the Room</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rot="21117892">
            <a:off x="864341" y="2198042"/>
            <a:ext cx="2414131" cy="461665"/>
          </a:xfrm>
          <a:prstGeom prst="rect">
            <a:avLst/>
          </a:prstGeom>
          <a:noFill/>
        </p:spPr>
        <p:txBody>
          <a:bodyPr wrap="square" rtlCol="0">
            <a:spAutoFit/>
          </a:bodyPr>
          <a:lstStyle/>
          <a:p>
            <a:pPr>
              <a:spcAft>
                <a:spcPts val="600"/>
              </a:spcAft>
              <a:buClr>
                <a:srgbClr val="BD5729"/>
              </a:buClr>
            </a:pPr>
            <a:r>
              <a:rPr lang="en-US" sz="2400" dirty="0">
                <a:latin typeface="Calibri" panose="020F0502020204030204" pitchFamily="34" charset="0"/>
                <a:cs typeface="Calibri" panose="020F0502020204030204" pitchFamily="34" charset="0"/>
              </a:rPr>
              <a:t>“I have no time.”</a:t>
            </a:r>
          </a:p>
        </p:txBody>
      </p:sp>
      <p:pic>
        <p:nvPicPr>
          <p:cNvPr id="6" name="Picture 5" descr="A close up of a stuffed animal&#10;&#10;Description automatically generated">
            <a:extLst>
              <a:ext uri="{FF2B5EF4-FFF2-40B4-BE49-F238E27FC236}">
                <a16:creationId xmlns:a16="http://schemas.microsoft.com/office/drawing/2014/main" id="{A1906671-E373-F74A-9682-2B5C95759CEF}"/>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2434" b="95661" l="4375" r="96250">
                        <a14:foregroundMark x1="40938" y1="9841" x2="40938" y2="9841"/>
                        <a14:foregroundMark x1="43021" y1="7407" x2="43021" y2="7407"/>
                        <a14:foregroundMark x1="45313" y1="3915" x2="45313" y2="3915"/>
                        <a14:foregroundMark x1="69375" y1="23492" x2="69375" y2="23492"/>
                        <a14:foregroundMark x1="65313" y1="13122" x2="65313" y2="13122"/>
                        <a14:foregroundMark x1="54271" y1="4444" x2="54271" y2="4444"/>
                        <a14:foregroundMark x1="42396" y1="2540" x2="42396" y2="2540"/>
                        <a14:foregroundMark x1="13021" y1="33333" x2="13021" y2="33333"/>
                        <a14:foregroundMark x1="9375" y1="40423" x2="9375" y2="40423"/>
                        <a14:foregroundMark x1="5938" y1="47302" x2="5938" y2="47302"/>
                        <a14:foregroundMark x1="90000" y1="48254" x2="90000" y2="48254"/>
                        <a14:foregroundMark x1="90000" y1="54392" x2="90000" y2="54392"/>
                        <a14:foregroundMark x1="91042" y1="55556" x2="91042" y2="55556"/>
                        <a14:foregroundMark x1="84375" y1="76190" x2="84375" y2="76190"/>
                        <a14:foregroundMark x1="87500" y1="88360" x2="87500" y2="88360"/>
                        <a14:foregroundMark x1="88125" y1="84444" x2="88125" y2="84444"/>
                        <a14:foregroundMark x1="90000" y1="72487" x2="90000" y2="72487"/>
                        <a14:foregroundMark x1="89688" y1="69947" x2="89688" y2="69947"/>
                        <a14:foregroundMark x1="93542" y1="70265" x2="93542" y2="70265"/>
                        <a14:foregroundMark x1="94688" y1="81481" x2="94688" y2="81481"/>
                        <a14:foregroundMark x1="53854" y1="92063" x2="53854" y2="92063"/>
                        <a14:foregroundMark x1="46146" y1="95661" x2="46146" y2="95661"/>
                        <a14:foregroundMark x1="73750" y1="94074" x2="73750" y2="94074"/>
                        <a14:foregroundMark x1="73750" y1="93122" x2="73750" y2="93122"/>
                        <a14:foregroundMark x1="78229" y1="91958" x2="78229" y2="91958"/>
                        <a14:foregroundMark x1="74896" y1="91958" x2="74896" y2="91958"/>
                        <a14:foregroundMark x1="21146" y1="83810" x2="21146" y2="83810"/>
                        <a14:foregroundMark x1="4375" y1="77143" x2="4375" y2="77143"/>
                        <a14:foregroundMark x1="4375" y1="77143" x2="4375" y2="77143"/>
                        <a14:foregroundMark x1="5729" y1="70476" x2="5729" y2="70476"/>
                        <a14:foregroundMark x1="9167" y1="71640" x2="9167" y2="71640"/>
                        <a14:foregroundMark x1="10729" y1="73439" x2="10729" y2="73439"/>
                        <a14:foregroundMark x1="10000" y1="89947" x2="10000" y2="89947"/>
                        <a14:foregroundMark x1="4688" y1="91746" x2="4688" y2="91746"/>
                        <a14:foregroundMark x1="95833" y1="74603" x2="95833" y2="74603"/>
                        <a14:foregroundMark x1="61354" y1="35556" x2="61354" y2="35556"/>
                        <a14:foregroundMark x1="18438" y1="89312" x2="18438" y2="89312"/>
                        <a14:foregroundMark x1="10104" y1="91746" x2="10104" y2="91746"/>
                        <a14:foregroundMark x1="96354" y1="84444" x2="96354" y2="84444"/>
                      </a14:backgroundRemoval>
                    </a14:imgEffect>
                  </a14:imgLayer>
                </a14:imgProps>
              </a:ext>
              <a:ext uri="{28A0092B-C50C-407E-A947-70E740481C1C}">
                <a14:useLocalDpi xmlns:a14="http://schemas.microsoft.com/office/drawing/2010/main"/>
              </a:ext>
            </a:extLst>
          </a:blip>
          <a:srcRect/>
          <a:stretch/>
        </p:blipFill>
        <p:spPr>
          <a:xfrm>
            <a:off x="8452637" y="3042085"/>
            <a:ext cx="3875314" cy="3815915"/>
          </a:xfrm>
          <a:prstGeom prst="rect">
            <a:avLst/>
          </a:prstGeom>
        </p:spPr>
      </p:pic>
      <p:sp>
        <p:nvSpPr>
          <p:cNvPr id="8" name="TextBox 7">
            <a:extLst>
              <a:ext uri="{FF2B5EF4-FFF2-40B4-BE49-F238E27FC236}">
                <a16:creationId xmlns:a16="http://schemas.microsoft.com/office/drawing/2014/main" id="{1FC1C965-AC48-9049-AEC9-B2F0F159BCDD}"/>
              </a:ext>
            </a:extLst>
          </p:cNvPr>
          <p:cNvSpPr txBox="1"/>
          <p:nvPr/>
        </p:nvSpPr>
        <p:spPr>
          <a:xfrm>
            <a:off x="2874274" y="3328429"/>
            <a:ext cx="2646878" cy="461665"/>
          </a:xfrm>
          <a:prstGeom prst="rect">
            <a:avLst/>
          </a:prstGeom>
          <a:noFill/>
        </p:spPr>
        <p:txBody>
          <a:bodyPr wrap="none" rtlCol="0">
            <a:spAutoFit/>
          </a:bodyPr>
          <a:lstStyle/>
          <a:p>
            <a:pPr>
              <a:spcAft>
                <a:spcPts val="600"/>
              </a:spcAft>
              <a:buClr>
                <a:srgbClr val="BD5729"/>
              </a:buClr>
            </a:pPr>
            <a:r>
              <a:rPr lang="en-US" sz="2400" dirty="0">
                <a:latin typeface="Calibri" panose="020F0502020204030204" pitchFamily="34" charset="0"/>
                <a:cs typeface="Calibri" panose="020F0502020204030204" pitchFamily="34" charset="0"/>
              </a:rPr>
              <a:t>“I’m just too tired.”</a:t>
            </a:r>
          </a:p>
        </p:txBody>
      </p:sp>
      <p:sp>
        <p:nvSpPr>
          <p:cNvPr id="9" name="TextBox 8">
            <a:extLst>
              <a:ext uri="{FF2B5EF4-FFF2-40B4-BE49-F238E27FC236}">
                <a16:creationId xmlns:a16="http://schemas.microsoft.com/office/drawing/2014/main" id="{11B889AB-5294-304E-88CA-9D815B6317F5}"/>
              </a:ext>
            </a:extLst>
          </p:cNvPr>
          <p:cNvSpPr txBox="1"/>
          <p:nvPr/>
        </p:nvSpPr>
        <p:spPr>
          <a:xfrm>
            <a:off x="6483480" y="2549402"/>
            <a:ext cx="2245871" cy="461665"/>
          </a:xfrm>
          <a:prstGeom prst="rect">
            <a:avLst/>
          </a:prstGeom>
          <a:noFill/>
        </p:spPr>
        <p:txBody>
          <a:bodyPr wrap="none" rtlCol="0">
            <a:spAutoFit/>
          </a:bodyPr>
          <a:lstStyle/>
          <a:p>
            <a:pPr>
              <a:spcAft>
                <a:spcPts val="600"/>
              </a:spcAft>
              <a:buClr>
                <a:srgbClr val="BD5729"/>
              </a:buClr>
            </a:pPr>
            <a:r>
              <a:rPr lang="en-US" sz="2400" dirty="0">
                <a:latin typeface="Calibri" panose="020F0502020204030204" pitchFamily="34" charset="0"/>
                <a:cs typeface="Calibri" panose="020F0502020204030204" pitchFamily="34" charset="0"/>
              </a:rPr>
              <a:t>“I have no help.”</a:t>
            </a:r>
          </a:p>
        </p:txBody>
      </p:sp>
      <p:sp>
        <p:nvSpPr>
          <p:cNvPr id="13" name="TextBox 12">
            <a:extLst>
              <a:ext uri="{FF2B5EF4-FFF2-40B4-BE49-F238E27FC236}">
                <a16:creationId xmlns:a16="http://schemas.microsoft.com/office/drawing/2014/main" id="{4E4BD5BC-2824-AB45-A05A-1C307017487C}"/>
              </a:ext>
            </a:extLst>
          </p:cNvPr>
          <p:cNvSpPr txBox="1"/>
          <p:nvPr/>
        </p:nvSpPr>
        <p:spPr>
          <a:xfrm rot="176958">
            <a:off x="1433279" y="5057682"/>
            <a:ext cx="2400850" cy="461665"/>
          </a:xfrm>
          <a:prstGeom prst="rect">
            <a:avLst/>
          </a:prstGeom>
          <a:noFill/>
        </p:spPr>
        <p:txBody>
          <a:bodyPr wrap="none" rtlCol="0">
            <a:spAutoFit/>
          </a:bodyPr>
          <a:lstStyle/>
          <a:p>
            <a:pPr>
              <a:spcAft>
                <a:spcPts val="600"/>
              </a:spcAft>
              <a:buClr>
                <a:srgbClr val="BD5729"/>
              </a:buClr>
            </a:pPr>
            <a:r>
              <a:rPr lang="en-US" sz="2400" dirty="0">
                <a:latin typeface="Calibri" panose="020F0502020204030204" pitchFamily="34" charset="0"/>
                <a:cs typeface="Calibri" panose="020F0502020204030204" pitchFamily="34" charset="0"/>
              </a:rPr>
              <a:t>“I can’t afford it.”</a:t>
            </a:r>
          </a:p>
        </p:txBody>
      </p:sp>
      <p:sp>
        <p:nvSpPr>
          <p:cNvPr id="14" name="TextBox 13">
            <a:extLst>
              <a:ext uri="{FF2B5EF4-FFF2-40B4-BE49-F238E27FC236}">
                <a16:creationId xmlns:a16="http://schemas.microsoft.com/office/drawing/2014/main" id="{FD667B9C-EA8A-7744-AA7C-491D9F33C066}"/>
              </a:ext>
            </a:extLst>
          </p:cNvPr>
          <p:cNvSpPr txBox="1"/>
          <p:nvPr/>
        </p:nvSpPr>
        <p:spPr>
          <a:xfrm rot="21275036">
            <a:off x="5454766" y="4606168"/>
            <a:ext cx="17815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 just can’t.”</a:t>
            </a:r>
          </a:p>
        </p:txBody>
      </p:sp>
    </p:spTree>
    <p:extLst>
      <p:ext uri="{BB962C8B-B14F-4D97-AF65-F5344CB8AC3E}">
        <p14:creationId xmlns:p14="http://schemas.microsoft.com/office/powerpoint/2010/main" val="378472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Caregiving &amp;Well-being</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a:ea typeface="+mn-ea"/>
              <a:cs typeface="+mn-cs"/>
            </a:endParaRPr>
          </a:p>
        </p:txBody>
      </p:sp>
      <p:sp>
        <p:nvSpPr>
          <p:cNvPr id="3" name="TextBox 2">
            <a:extLst>
              <a:ext uri="{FF2B5EF4-FFF2-40B4-BE49-F238E27FC236}">
                <a16:creationId xmlns:a16="http://schemas.microsoft.com/office/drawing/2014/main" id="{01BD8081-9889-1C43-BA24-041CD3E351FC}"/>
              </a:ext>
            </a:extLst>
          </p:cNvPr>
          <p:cNvSpPr txBox="1"/>
          <p:nvPr/>
        </p:nvSpPr>
        <p:spPr>
          <a:xfrm>
            <a:off x="1162722" y="2013909"/>
            <a:ext cx="2976635"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Love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Commitment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Giving Back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Very Rewarding</a:t>
            </a:r>
          </a:p>
        </p:txBody>
      </p:sp>
      <p:sp>
        <p:nvSpPr>
          <p:cNvPr id="7" name="TextBox 6">
            <a:extLst>
              <a:ext uri="{FF2B5EF4-FFF2-40B4-BE49-F238E27FC236}">
                <a16:creationId xmlns:a16="http://schemas.microsoft.com/office/drawing/2014/main" id="{51469143-C563-9F43-8185-FCC7AF08B86C}"/>
              </a:ext>
            </a:extLst>
          </p:cNvPr>
          <p:cNvSpPr txBox="1"/>
          <p:nvPr/>
        </p:nvSpPr>
        <p:spPr>
          <a:xfrm>
            <a:off x="6977231" y="4517600"/>
            <a:ext cx="4715435"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Worry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Exhaustion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Continuous Care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Inadequate Resources</a:t>
            </a:r>
          </a:p>
        </p:txBody>
      </p:sp>
      <p:pic>
        <p:nvPicPr>
          <p:cNvPr id="6" name="Graphic 5" descr="Rollercoaster Up outline">
            <a:extLst>
              <a:ext uri="{FF2B5EF4-FFF2-40B4-BE49-F238E27FC236}">
                <a16:creationId xmlns:a16="http://schemas.microsoft.com/office/drawing/2014/main" id="{7C9226C2-DD08-D04E-95C7-BEB153B784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08847" y="932104"/>
            <a:ext cx="9395012" cy="6212541"/>
          </a:xfrm>
          <a:prstGeom prst="rect">
            <a:avLst/>
          </a:prstGeom>
        </p:spPr>
      </p:pic>
    </p:spTree>
    <p:extLst>
      <p:ext uri="{BB962C8B-B14F-4D97-AF65-F5344CB8AC3E}">
        <p14:creationId xmlns:p14="http://schemas.microsoft.com/office/powerpoint/2010/main" val="64799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Caregiving is Intense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133569" y="2136338"/>
            <a:ext cx="4352831" cy="307776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Heavy Workload</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Conflicting Demands</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Lack of Privacy</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Change of Roles</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Unreasonable Demands</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Unrealistic Expectations</a:t>
            </a:r>
          </a:p>
        </p:txBody>
      </p:sp>
      <p:sp>
        <p:nvSpPr>
          <p:cNvPr id="13" name="Rectangle 12">
            <a:extLst>
              <a:ext uri="{FF2B5EF4-FFF2-40B4-BE49-F238E27FC236}">
                <a16:creationId xmlns:a16="http://schemas.microsoft.com/office/drawing/2014/main" id="{96675EDE-349B-2A4B-93F0-13732C1D90F5}"/>
              </a:ext>
            </a:extLst>
          </p:cNvPr>
          <p:cNvSpPr/>
          <p:nvPr/>
        </p:nvSpPr>
        <p:spPr>
          <a:xfrm>
            <a:off x="6096001" y="0"/>
            <a:ext cx="6096000" cy="6858000"/>
          </a:xfrm>
          <a:prstGeom prst="rect">
            <a:avLst/>
          </a:prstGeom>
          <a:solidFill>
            <a:srgbClr val="EED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alibri" panose="020F0502020204030204" pitchFamily="34" charset="0"/>
                <a:cs typeface="Calibri" panose="020F0502020204030204" pitchFamily="34" charset="0"/>
              </a:rPr>
              <a:t>Signs of </a:t>
            </a:r>
          </a:p>
          <a:p>
            <a:pPr algn="ctr"/>
            <a:r>
              <a:rPr lang="en-US" sz="2400" b="1" dirty="0">
                <a:solidFill>
                  <a:schemeClr val="tx1"/>
                </a:solidFill>
                <a:latin typeface="Calibri" panose="020F0502020204030204" pitchFamily="34" charset="0"/>
                <a:cs typeface="Calibri" panose="020F0502020204030204" pitchFamily="34" charset="0"/>
              </a:rPr>
              <a:t>Caregiver Burnout</a:t>
            </a:r>
          </a:p>
          <a:p>
            <a:pPr algn="ctr"/>
            <a:endParaRPr lang="en-US" sz="2400" dirty="0">
              <a:solidFill>
                <a:schemeClr val="tx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Uncharacteristic Irritability &amp; Impatience</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Poor Sleep</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Forgetfulness</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Physical Symptoms: headaches, gastrointestinal distress</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Decreased appetite</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Increase food intake</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Drinking alcohol too much</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Increase drug usage</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Isolating</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Lack of interest in doing things you use to enjoy</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Thoughts of hurting yourself or the person you are caring for</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Getting sick all the time</a:t>
            </a:r>
          </a:p>
          <a:p>
            <a:pPr marL="285750" indent="-285750">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Feeling anxious or depressed all the time</a:t>
            </a:r>
          </a:p>
        </p:txBody>
      </p:sp>
    </p:spTree>
    <p:extLst>
      <p:ext uri="{BB962C8B-B14F-4D97-AF65-F5344CB8AC3E}">
        <p14:creationId xmlns:p14="http://schemas.microsoft.com/office/powerpoint/2010/main" val="91235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BAAF894D-DFF6-F747-932B-8E5C9D7129EB}"/>
              </a:ext>
            </a:extLst>
          </p:cNvPr>
          <p:cNvSpPr/>
          <p:nvPr/>
        </p:nvSpPr>
        <p:spPr>
          <a:xfrm>
            <a:off x="6042212" y="-53788"/>
            <a:ext cx="6221506" cy="6974541"/>
          </a:xfrm>
          <a:custGeom>
            <a:avLst/>
            <a:gdLst>
              <a:gd name="connsiteX0" fmla="*/ 2635623 w 6221506"/>
              <a:gd name="connsiteY0" fmla="*/ 35859 h 6974541"/>
              <a:gd name="connsiteX1" fmla="*/ 6203576 w 6221506"/>
              <a:gd name="connsiteY1" fmla="*/ 0 h 6974541"/>
              <a:gd name="connsiteX2" fmla="*/ 6221506 w 6221506"/>
              <a:gd name="connsiteY2" fmla="*/ 6974541 h 6974541"/>
              <a:gd name="connsiteX3" fmla="*/ 0 w 6221506"/>
              <a:gd name="connsiteY3" fmla="*/ 6956612 h 6974541"/>
              <a:gd name="connsiteX4" fmla="*/ 2635623 w 6221506"/>
              <a:gd name="connsiteY4" fmla="*/ 35859 h 6974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1506" h="6974541">
                <a:moveTo>
                  <a:pt x="2635623" y="35859"/>
                </a:moveTo>
                <a:lnTo>
                  <a:pt x="6203576" y="0"/>
                </a:lnTo>
                <a:cubicBezTo>
                  <a:pt x="6209553" y="2324847"/>
                  <a:pt x="6215529" y="4649694"/>
                  <a:pt x="6221506" y="6974541"/>
                </a:cubicBezTo>
                <a:lnTo>
                  <a:pt x="0" y="6956612"/>
                </a:lnTo>
                <a:lnTo>
                  <a:pt x="2635623" y="35859"/>
                </a:lnTo>
                <a:close/>
              </a:path>
            </a:pathLst>
          </a:custGeom>
          <a:solidFill>
            <a:srgbClr val="EEDF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rPr>
              <a:t>Self-Care</a:t>
            </a:r>
            <a:endParaRPr lang="en-US" sz="3600" b="1" cap="none" dirty="0">
              <a:solidFill>
                <a:srgbClr val="BD5729"/>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76023" y="2120949"/>
            <a:ext cx="5952441" cy="2616101"/>
          </a:xfrm>
          <a:prstGeom prst="rect">
            <a:avLst/>
          </a:prstGeom>
          <a:noFill/>
        </p:spPr>
        <p:txBody>
          <a:bodyPr wrap="square" rtlCol="0">
            <a:spAutoFit/>
          </a:bodyPr>
          <a:lstStyle/>
          <a:p>
            <a:pPr marL="352425" indent="-342900">
              <a:spcAft>
                <a:spcPts val="600"/>
              </a:spcAft>
              <a:buClr>
                <a:srgbClr val="CE815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A deliberate action</a:t>
            </a:r>
          </a:p>
          <a:p>
            <a:pPr marL="352425" indent="-342900">
              <a:spcAft>
                <a:spcPts val="600"/>
              </a:spcAft>
              <a:buClr>
                <a:srgbClr val="CE815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Provides a buffer between you and feeling overwhelmed or stressed</a:t>
            </a:r>
          </a:p>
          <a:p>
            <a:pPr marL="352425" indent="-342900">
              <a:spcAft>
                <a:spcPts val="600"/>
              </a:spcAft>
              <a:buClr>
                <a:srgbClr val="CE815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Gives energy to care for someone else </a:t>
            </a:r>
          </a:p>
          <a:p>
            <a:pPr marL="352425" indent="-342900">
              <a:spcAft>
                <a:spcPts val="600"/>
              </a:spcAft>
              <a:buClr>
                <a:srgbClr val="CE815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You can’t get water from an </a:t>
            </a:r>
            <a:r>
              <a:rPr lang="en-US" sz="2400" i="1" dirty="0">
                <a:latin typeface="Calibri" panose="020F0502020204030204" pitchFamily="34" charset="0"/>
                <a:cs typeface="Calibri" panose="020F0502020204030204" pitchFamily="34" charset="0"/>
              </a:rPr>
              <a:t>empty well</a:t>
            </a:r>
            <a:endParaRPr lang="en-US" sz="2400" dirty="0">
              <a:latin typeface="Calibri" panose="020F0502020204030204" pitchFamily="34" charset="0"/>
              <a:cs typeface="Calibri" panose="020F0502020204030204" pitchFamily="34" charset="0"/>
            </a:endParaRPr>
          </a:p>
          <a:p>
            <a:pPr marL="352425" indent="-342900">
              <a:spcAft>
                <a:spcPts val="600"/>
              </a:spcAft>
              <a:buClr>
                <a:srgbClr val="CE815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Self-care is not a luxury – it is a necessity!</a:t>
            </a:r>
          </a:p>
        </p:txBody>
      </p:sp>
      <p:pic>
        <p:nvPicPr>
          <p:cNvPr id="8" name="Picture 7" descr="A wooden table&#10;&#10;Description automatically generated">
            <a:extLst>
              <a:ext uri="{FF2B5EF4-FFF2-40B4-BE49-F238E27FC236}">
                <a16:creationId xmlns:a16="http://schemas.microsoft.com/office/drawing/2014/main" id="{EFDBADDB-5897-A045-AE73-7526F06C741D}"/>
              </a:ext>
            </a:extLst>
          </p:cNvPr>
          <p:cNvPicPr>
            <a:picLocks noChangeAspect="1"/>
          </p:cNvPicPr>
          <p:nvPr/>
        </p:nvPicPr>
        <p:blipFill>
          <a:blip r:embed="rId3"/>
          <a:stretch>
            <a:fillRect/>
          </a:stretch>
        </p:blipFill>
        <p:spPr>
          <a:xfrm>
            <a:off x="7706090" y="1198726"/>
            <a:ext cx="4485910" cy="4829878"/>
          </a:xfrm>
          <a:prstGeom prst="rect">
            <a:avLst/>
          </a:prstGeom>
        </p:spPr>
      </p:pic>
    </p:spTree>
    <p:extLst>
      <p:ext uri="{BB962C8B-B14F-4D97-AF65-F5344CB8AC3E}">
        <p14:creationId xmlns:p14="http://schemas.microsoft.com/office/powerpoint/2010/main" val="21981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grpSp>
        <p:nvGrpSpPr>
          <p:cNvPr id="4" name="Group 3">
            <a:extLst>
              <a:ext uri="{FF2B5EF4-FFF2-40B4-BE49-F238E27FC236}">
                <a16:creationId xmlns:a16="http://schemas.microsoft.com/office/drawing/2014/main" id="{EB986B28-4F38-EC4E-B8F4-B163DCA300FD}"/>
              </a:ext>
            </a:extLst>
          </p:cNvPr>
          <p:cNvGrpSpPr/>
          <p:nvPr/>
        </p:nvGrpSpPr>
        <p:grpSpPr>
          <a:xfrm>
            <a:off x="1115246" y="1575689"/>
            <a:ext cx="9961508" cy="5135123"/>
            <a:chOff x="1531478" y="1575689"/>
            <a:chExt cx="9961508" cy="5135123"/>
          </a:xfrm>
        </p:grpSpPr>
        <p:graphicFrame>
          <p:nvGraphicFramePr>
            <p:cNvPr id="412" name="Google Shape;412;p36"/>
            <p:cNvGraphicFramePr/>
            <p:nvPr>
              <p:extLst>
                <p:ext uri="{D42A27DB-BD31-4B8C-83A1-F6EECF244321}">
                  <p14:modId xmlns:p14="http://schemas.microsoft.com/office/powerpoint/2010/main" val="790655470"/>
                </p:ext>
              </p:extLst>
            </p:nvPr>
          </p:nvGraphicFramePr>
          <p:xfrm>
            <a:off x="1531478" y="1575689"/>
            <a:ext cx="4860984" cy="2499240"/>
          </p:xfrm>
          <a:graphic>
            <a:graphicData uri="http://schemas.openxmlformats.org/drawingml/2006/table">
              <a:tbl>
                <a:tblPr>
                  <a:noFill/>
                </a:tblPr>
                <a:tblGrid>
                  <a:gridCol w="4860984">
                    <a:extLst>
                      <a:ext uri="{9D8B030D-6E8A-4147-A177-3AD203B41FA5}">
                        <a16:colId xmlns:a16="http://schemas.microsoft.com/office/drawing/2014/main" val="20000"/>
                      </a:ext>
                    </a:extLst>
                  </a:gridCol>
                </a:tblGrid>
                <a:tr h="568920">
                  <a:tc>
                    <a:txBody>
                      <a:bodyPr/>
                      <a:lstStyle/>
                      <a:p>
                        <a:pPr marL="0" lvl="0" indent="0" algn="ctr" rtl="0">
                          <a:spcBef>
                            <a:spcPts val="0"/>
                          </a:spcBef>
                          <a:spcAft>
                            <a:spcPts val="0"/>
                          </a:spcAft>
                          <a:buNone/>
                        </a:pPr>
                        <a:r>
                          <a:rPr lang="en-US" sz="2400" b="1" dirty="0">
                            <a:solidFill>
                              <a:srgbClr val="434343"/>
                            </a:solidFill>
                            <a:latin typeface="Calibri" panose="020F0502020204030204" pitchFamily="34" charset="0"/>
                            <a:ea typeface="Anton"/>
                            <a:cs typeface="Calibri" panose="020F0502020204030204" pitchFamily="34" charset="0"/>
                            <a:sym typeface="Anton"/>
                          </a:rPr>
                          <a:t>Physical </a:t>
                        </a:r>
                        <a:endParaRPr sz="2400" b="1" dirty="0">
                          <a:solidFill>
                            <a:srgbClr val="434343"/>
                          </a:solidFill>
                          <a:latin typeface="Calibri" panose="020F0502020204030204" pitchFamily="34" charset="0"/>
                          <a:ea typeface="Anton"/>
                          <a:cs typeface="Calibri" panose="020F0502020204030204" pitchFamily="34" charset="0"/>
                          <a:sym typeface="Anton"/>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434343"/>
                        </a:solidFill>
                        <a:prstDash val="solid"/>
                        <a:round/>
                        <a:headEnd type="none" w="sm" len="sm"/>
                        <a:tailEnd type="none" w="sm" len="sm"/>
                      </a:lnB>
                      <a:solidFill>
                        <a:srgbClr val="EED5C9"/>
                      </a:solidFill>
                    </a:tcPr>
                  </a:tc>
                  <a:extLst>
                    <a:ext uri="{0D108BD9-81ED-4DB2-BD59-A6C34878D82A}">
                      <a16:rowId xmlns:a16="http://schemas.microsoft.com/office/drawing/2014/main" val="10000"/>
                    </a:ext>
                  </a:extLst>
                </a:tr>
                <a:tr h="528280">
                  <a:tc>
                    <a:txBody>
                      <a:bodyPr/>
                      <a:lstStyle/>
                      <a:p>
                        <a:pPr marL="0" lvl="0" indent="0" algn="ctr" rtl="0">
                          <a:spcBef>
                            <a:spcPts val="0"/>
                          </a:spcBef>
                          <a:spcAft>
                            <a:spcPts val="0"/>
                          </a:spcAft>
                          <a:buNone/>
                        </a:pPr>
                        <a:r>
                          <a:rPr lang="en-US" sz="20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care for your body </a:t>
                        </a:r>
                        <a:endParaRPr sz="2000" dirty="0">
                          <a:solidFill>
                            <a:srgbClr val="434343"/>
                          </a:solidFill>
                          <a:latin typeface="Calibri" panose="020F0502020204030204" pitchFamily="34" charset="0"/>
                          <a:ea typeface="Lora"/>
                          <a:cs typeface="Calibri" panose="020F0502020204030204" pitchFamily="34" charset="0"/>
                          <a:sym typeface="Lora"/>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EED5C9"/>
                      </a:solidFill>
                    </a:tcPr>
                  </a:tc>
                  <a:extLst>
                    <a:ext uri="{0D108BD9-81ED-4DB2-BD59-A6C34878D82A}">
                      <a16:rowId xmlns:a16="http://schemas.microsoft.com/office/drawing/2014/main" val="10001"/>
                    </a:ext>
                  </a:extLst>
                </a:tr>
                <a:tr h="1330596">
                  <a:tc>
                    <a:txBody>
                      <a:bodyPr/>
                      <a:lstStyle/>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Schedule a doctor appt</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Take a daily walk</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Try chair yoga</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Eat more veggies</a:t>
                        </a: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EED5C9"/>
                      </a:solidFill>
                    </a:tcPr>
                  </a:tc>
                  <a:extLst>
                    <a:ext uri="{0D108BD9-81ED-4DB2-BD59-A6C34878D82A}">
                      <a16:rowId xmlns:a16="http://schemas.microsoft.com/office/drawing/2014/main" val="10002"/>
                    </a:ext>
                  </a:extLst>
                </a:tr>
              </a:tbl>
            </a:graphicData>
          </a:graphic>
        </p:graphicFrame>
        <p:graphicFrame>
          <p:nvGraphicFramePr>
            <p:cNvPr id="11" name="Google Shape;412;p36">
              <a:extLst>
                <a:ext uri="{FF2B5EF4-FFF2-40B4-BE49-F238E27FC236}">
                  <a16:creationId xmlns:a16="http://schemas.microsoft.com/office/drawing/2014/main" id="{AFB4BFAF-32ED-EC47-9501-A39E2DAC2656}"/>
                </a:ext>
              </a:extLst>
            </p:cNvPr>
            <p:cNvGraphicFramePr/>
            <p:nvPr>
              <p:extLst>
                <p:ext uri="{D42A27DB-BD31-4B8C-83A1-F6EECF244321}">
                  <p14:modId xmlns:p14="http://schemas.microsoft.com/office/powerpoint/2010/main" val="931465444"/>
                </p:ext>
              </p:extLst>
            </p:nvPr>
          </p:nvGraphicFramePr>
          <p:xfrm>
            <a:off x="6632002" y="1575689"/>
            <a:ext cx="4860984" cy="2499240"/>
          </p:xfrm>
          <a:graphic>
            <a:graphicData uri="http://schemas.openxmlformats.org/drawingml/2006/table">
              <a:tbl>
                <a:tblPr>
                  <a:noFill/>
                </a:tblPr>
                <a:tblGrid>
                  <a:gridCol w="4860984">
                    <a:extLst>
                      <a:ext uri="{9D8B030D-6E8A-4147-A177-3AD203B41FA5}">
                        <a16:colId xmlns:a16="http://schemas.microsoft.com/office/drawing/2014/main" val="20000"/>
                      </a:ext>
                    </a:extLst>
                  </a:gridCol>
                </a:tblGrid>
                <a:tr h="568920">
                  <a:tc>
                    <a:txBody>
                      <a:bodyPr/>
                      <a:lstStyle/>
                      <a:p>
                        <a:pPr marL="0" lvl="0" indent="0" algn="ctr" rtl="0">
                          <a:spcBef>
                            <a:spcPts val="0"/>
                          </a:spcBef>
                          <a:spcAft>
                            <a:spcPts val="0"/>
                          </a:spcAft>
                          <a:buNone/>
                        </a:pPr>
                        <a:r>
                          <a:rPr lang="en-US" sz="2400" b="1" dirty="0">
                            <a:solidFill>
                              <a:srgbClr val="434343"/>
                            </a:solidFill>
                            <a:latin typeface="Calibri" panose="020F0502020204030204" pitchFamily="34" charset="0"/>
                            <a:ea typeface="Anton"/>
                            <a:cs typeface="Calibri" panose="020F0502020204030204" pitchFamily="34" charset="0"/>
                            <a:sym typeface="Anton"/>
                          </a:rPr>
                          <a:t>Mental </a:t>
                        </a:r>
                        <a:endParaRPr sz="2400" b="1" dirty="0">
                          <a:solidFill>
                            <a:srgbClr val="434343"/>
                          </a:solidFill>
                          <a:latin typeface="Calibri" panose="020F0502020204030204" pitchFamily="34" charset="0"/>
                          <a:ea typeface="Anton"/>
                          <a:cs typeface="Calibri" panose="020F0502020204030204" pitchFamily="34" charset="0"/>
                          <a:sym typeface="Anton"/>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434343"/>
                        </a:solidFill>
                        <a:prstDash val="solid"/>
                        <a:round/>
                        <a:headEnd type="none" w="sm" len="sm"/>
                        <a:tailEnd type="none" w="sm" len="sm"/>
                      </a:lnB>
                      <a:solidFill>
                        <a:srgbClr val="DFAB94"/>
                      </a:solidFill>
                    </a:tcPr>
                  </a:tc>
                  <a:extLst>
                    <a:ext uri="{0D108BD9-81ED-4DB2-BD59-A6C34878D82A}">
                      <a16:rowId xmlns:a16="http://schemas.microsoft.com/office/drawing/2014/main" val="10000"/>
                    </a:ext>
                  </a:extLst>
                </a:tr>
                <a:tr h="528280">
                  <a:tc>
                    <a:txBody>
                      <a:bodyPr/>
                      <a:lstStyle/>
                      <a:p>
                        <a:pPr marL="0" lvl="0" indent="0" algn="ctr" rtl="0">
                          <a:spcBef>
                            <a:spcPts val="0"/>
                          </a:spcBef>
                          <a:spcAft>
                            <a:spcPts val="0"/>
                          </a:spcAft>
                          <a:buNone/>
                        </a:pPr>
                        <a:r>
                          <a:rPr lang="en-US" sz="20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exercising your mind</a:t>
                        </a:r>
                        <a:endParaRPr sz="2000" dirty="0">
                          <a:solidFill>
                            <a:srgbClr val="434343"/>
                          </a:solidFill>
                          <a:latin typeface="Calibri" panose="020F0502020204030204" pitchFamily="34" charset="0"/>
                          <a:ea typeface="Lora"/>
                          <a:cs typeface="Calibri" panose="020F0502020204030204" pitchFamily="34" charset="0"/>
                          <a:sym typeface="Lora"/>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DFAB94"/>
                      </a:solidFill>
                    </a:tcPr>
                  </a:tc>
                  <a:extLst>
                    <a:ext uri="{0D108BD9-81ED-4DB2-BD59-A6C34878D82A}">
                      <a16:rowId xmlns:a16="http://schemas.microsoft.com/office/drawing/2014/main" val="10001"/>
                    </a:ext>
                  </a:extLst>
                </a:tr>
                <a:tr h="1330596">
                  <a:tc>
                    <a:txBody>
                      <a:bodyPr/>
                      <a:lstStyle/>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Listen to a pod cast</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Do a puzzle or play a game</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Use your non-dominant hand </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Draw a map of your neighborhood</a:t>
                        </a: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DFAB94"/>
                      </a:solidFill>
                    </a:tcPr>
                  </a:tc>
                  <a:extLst>
                    <a:ext uri="{0D108BD9-81ED-4DB2-BD59-A6C34878D82A}">
                      <a16:rowId xmlns:a16="http://schemas.microsoft.com/office/drawing/2014/main" val="10002"/>
                    </a:ext>
                  </a:extLst>
                </a:tr>
              </a:tbl>
            </a:graphicData>
          </a:graphic>
        </p:graphicFrame>
        <p:graphicFrame>
          <p:nvGraphicFramePr>
            <p:cNvPr id="12" name="Google Shape;412;p36">
              <a:extLst>
                <a:ext uri="{FF2B5EF4-FFF2-40B4-BE49-F238E27FC236}">
                  <a16:creationId xmlns:a16="http://schemas.microsoft.com/office/drawing/2014/main" id="{F7296A3B-0BDD-7648-A407-AC2DC6C0C09F}"/>
                </a:ext>
              </a:extLst>
            </p:cNvPr>
            <p:cNvGraphicFramePr/>
            <p:nvPr>
              <p:extLst>
                <p:ext uri="{D42A27DB-BD31-4B8C-83A1-F6EECF244321}">
                  <p14:modId xmlns:p14="http://schemas.microsoft.com/office/powerpoint/2010/main" val="2959166359"/>
                </p:ext>
              </p:extLst>
            </p:nvPr>
          </p:nvGraphicFramePr>
          <p:xfrm>
            <a:off x="1531478" y="4211572"/>
            <a:ext cx="4860984" cy="2499240"/>
          </p:xfrm>
          <a:graphic>
            <a:graphicData uri="http://schemas.openxmlformats.org/drawingml/2006/table">
              <a:tbl>
                <a:tblPr>
                  <a:noFill/>
                </a:tblPr>
                <a:tblGrid>
                  <a:gridCol w="4860984">
                    <a:extLst>
                      <a:ext uri="{9D8B030D-6E8A-4147-A177-3AD203B41FA5}">
                        <a16:colId xmlns:a16="http://schemas.microsoft.com/office/drawing/2014/main" val="20000"/>
                      </a:ext>
                    </a:extLst>
                  </a:gridCol>
                </a:tblGrid>
                <a:tr h="568920">
                  <a:tc>
                    <a:txBody>
                      <a:bodyPr/>
                      <a:lstStyle/>
                      <a:p>
                        <a:pPr marL="0" lvl="0" indent="0" algn="ctr" rtl="0">
                          <a:spcBef>
                            <a:spcPts val="0"/>
                          </a:spcBef>
                          <a:spcAft>
                            <a:spcPts val="0"/>
                          </a:spcAft>
                          <a:buNone/>
                        </a:pPr>
                        <a:r>
                          <a:rPr lang="en-US" sz="2400" b="1" dirty="0">
                            <a:solidFill>
                              <a:srgbClr val="434343"/>
                            </a:solidFill>
                            <a:latin typeface="Calibri" panose="020F0502020204030204" pitchFamily="34" charset="0"/>
                            <a:ea typeface="Anton"/>
                            <a:cs typeface="Calibri" panose="020F0502020204030204" pitchFamily="34" charset="0"/>
                            <a:sym typeface="Anton"/>
                          </a:rPr>
                          <a:t>Spiritual</a:t>
                        </a:r>
                        <a:endParaRPr sz="2400" b="1" dirty="0">
                          <a:solidFill>
                            <a:srgbClr val="434343"/>
                          </a:solidFill>
                          <a:latin typeface="Calibri" panose="020F0502020204030204" pitchFamily="34" charset="0"/>
                          <a:ea typeface="Anton"/>
                          <a:cs typeface="Calibri" panose="020F0502020204030204" pitchFamily="34" charset="0"/>
                          <a:sym typeface="Anton"/>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434343"/>
                        </a:solidFill>
                        <a:prstDash val="solid"/>
                        <a:round/>
                        <a:headEnd type="none" w="sm" len="sm"/>
                        <a:tailEnd type="none" w="sm" len="sm"/>
                      </a:lnB>
                      <a:solidFill>
                        <a:srgbClr val="DFAB94"/>
                      </a:solidFill>
                    </a:tcPr>
                  </a:tc>
                  <a:extLst>
                    <a:ext uri="{0D108BD9-81ED-4DB2-BD59-A6C34878D82A}">
                      <a16:rowId xmlns:a16="http://schemas.microsoft.com/office/drawing/2014/main" val="10000"/>
                    </a:ext>
                  </a:extLst>
                </a:tr>
                <a:tr h="528280">
                  <a:tc>
                    <a:txBody>
                      <a:bodyPr/>
                      <a:lstStyle/>
                      <a:p>
                        <a:pPr marL="0" lvl="0" indent="0" algn="ctr" rtl="0">
                          <a:spcBef>
                            <a:spcPts val="0"/>
                          </a:spcBef>
                          <a:spcAft>
                            <a:spcPts val="0"/>
                          </a:spcAft>
                          <a:buNone/>
                        </a:pPr>
                        <a:r>
                          <a:rPr lang="en-US" sz="2000" b="0" i="0" u="none" strike="noStrike" cap="none" dirty="0">
                            <a:solidFill>
                              <a:srgbClr val="000000"/>
                            </a:solidFill>
                            <a:effectLst/>
                            <a:latin typeface="Calibri" panose="020F0502020204030204" pitchFamily="34" charset="0"/>
                            <a:ea typeface="Lora"/>
                            <a:cs typeface="Calibri" panose="020F0502020204030204" pitchFamily="34" charset="0"/>
                            <a:sym typeface="Arial"/>
                          </a:rPr>
                          <a:t>meaningful action</a:t>
                        </a:r>
                        <a:endParaRPr sz="2000" dirty="0">
                          <a:solidFill>
                            <a:srgbClr val="434343"/>
                          </a:solidFill>
                          <a:latin typeface="Calibri" panose="020F0502020204030204" pitchFamily="34" charset="0"/>
                          <a:ea typeface="Lora"/>
                          <a:cs typeface="Calibri" panose="020F0502020204030204" pitchFamily="34" charset="0"/>
                          <a:sym typeface="Lora"/>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DFAB94"/>
                      </a:solidFill>
                    </a:tcPr>
                  </a:tc>
                  <a:extLst>
                    <a:ext uri="{0D108BD9-81ED-4DB2-BD59-A6C34878D82A}">
                      <a16:rowId xmlns:a16="http://schemas.microsoft.com/office/drawing/2014/main" val="10001"/>
                    </a:ext>
                  </a:extLst>
                </a:tr>
                <a:tr h="1330596">
                  <a:tc>
                    <a:txBody>
                      <a:bodyPr/>
                      <a:lstStyle/>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Say a prayer</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Spend time in nature</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Help someone else</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Mediation</a:t>
                        </a: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DFAB94"/>
                      </a:solidFill>
                    </a:tcPr>
                  </a:tc>
                  <a:extLst>
                    <a:ext uri="{0D108BD9-81ED-4DB2-BD59-A6C34878D82A}">
                      <a16:rowId xmlns:a16="http://schemas.microsoft.com/office/drawing/2014/main" val="10002"/>
                    </a:ext>
                  </a:extLst>
                </a:tr>
              </a:tbl>
            </a:graphicData>
          </a:graphic>
        </p:graphicFrame>
        <p:graphicFrame>
          <p:nvGraphicFramePr>
            <p:cNvPr id="13" name="Google Shape;412;p36">
              <a:extLst>
                <a:ext uri="{FF2B5EF4-FFF2-40B4-BE49-F238E27FC236}">
                  <a16:creationId xmlns:a16="http://schemas.microsoft.com/office/drawing/2014/main" id="{36883360-4538-7247-A236-1F0EE6A6CFFE}"/>
                </a:ext>
              </a:extLst>
            </p:cNvPr>
            <p:cNvGraphicFramePr/>
            <p:nvPr>
              <p:extLst>
                <p:ext uri="{D42A27DB-BD31-4B8C-83A1-F6EECF244321}">
                  <p14:modId xmlns:p14="http://schemas.microsoft.com/office/powerpoint/2010/main" val="1411169301"/>
                </p:ext>
              </p:extLst>
            </p:nvPr>
          </p:nvGraphicFramePr>
          <p:xfrm>
            <a:off x="6632002" y="4211572"/>
            <a:ext cx="4860984" cy="2499240"/>
          </p:xfrm>
          <a:graphic>
            <a:graphicData uri="http://schemas.openxmlformats.org/drawingml/2006/table">
              <a:tbl>
                <a:tblPr>
                  <a:noFill/>
                </a:tblPr>
                <a:tblGrid>
                  <a:gridCol w="4860984">
                    <a:extLst>
                      <a:ext uri="{9D8B030D-6E8A-4147-A177-3AD203B41FA5}">
                        <a16:colId xmlns:a16="http://schemas.microsoft.com/office/drawing/2014/main" val="20000"/>
                      </a:ext>
                    </a:extLst>
                  </a:gridCol>
                </a:tblGrid>
                <a:tr h="568920">
                  <a:tc>
                    <a:txBody>
                      <a:bodyPr/>
                      <a:lstStyle/>
                      <a:p>
                        <a:pPr marL="0" lvl="0" indent="0" algn="ctr" rtl="0">
                          <a:spcBef>
                            <a:spcPts val="0"/>
                          </a:spcBef>
                          <a:spcAft>
                            <a:spcPts val="0"/>
                          </a:spcAft>
                          <a:buNone/>
                        </a:pPr>
                        <a:r>
                          <a:rPr lang="en-US" sz="2400" b="1" dirty="0">
                            <a:solidFill>
                              <a:srgbClr val="434343"/>
                            </a:solidFill>
                            <a:latin typeface="Calibri" panose="020F0502020204030204" pitchFamily="34" charset="0"/>
                            <a:ea typeface="Anton"/>
                            <a:cs typeface="Calibri" panose="020F0502020204030204" pitchFamily="34" charset="0"/>
                            <a:sym typeface="Anton"/>
                          </a:rPr>
                          <a:t>Social</a:t>
                        </a:r>
                        <a:endParaRPr sz="2400" b="1" dirty="0">
                          <a:solidFill>
                            <a:srgbClr val="434343"/>
                          </a:solidFill>
                          <a:latin typeface="Calibri" panose="020F0502020204030204" pitchFamily="34" charset="0"/>
                          <a:ea typeface="Anton"/>
                          <a:cs typeface="Calibri" panose="020F0502020204030204" pitchFamily="34" charset="0"/>
                          <a:sym typeface="Anton"/>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434343"/>
                        </a:solidFill>
                        <a:prstDash val="solid"/>
                        <a:round/>
                        <a:headEnd type="none" w="sm" len="sm"/>
                        <a:tailEnd type="none" w="sm" len="sm"/>
                      </a:lnB>
                      <a:solidFill>
                        <a:srgbClr val="EED5C9"/>
                      </a:solidFill>
                    </a:tcPr>
                  </a:tc>
                  <a:extLst>
                    <a:ext uri="{0D108BD9-81ED-4DB2-BD59-A6C34878D82A}">
                      <a16:rowId xmlns:a16="http://schemas.microsoft.com/office/drawing/2014/main" val="10000"/>
                    </a:ext>
                  </a:extLst>
                </a:tr>
                <a:tr h="528280">
                  <a:tc>
                    <a:txBody>
                      <a:bodyPr/>
                      <a:lstStyle/>
                      <a:p>
                        <a:pPr marL="0" lvl="0" indent="0" algn="ctr" rtl="0">
                          <a:spcBef>
                            <a:spcPts val="0"/>
                          </a:spcBef>
                          <a:spcAft>
                            <a:spcPts val="0"/>
                          </a:spcAft>
                          <a:buNone/>
                        </a:pPr>
                        <a:r>
                          <a:rPr lang="en-US" sz="2000" b="0" i="0" u="none" strike="noStrike" cap="none" dirty="0">
                            <a:solidFill>
                              <a:srgbClr val="000000"/>
                            </a:solidFill>
                            <a:effectLst/>
                            <a:latin typeface="Calibri" panose="020F0502020204030204" pitchFamily="34" charset="0"/>
                            <a:ea typeface="Lora"/>
                            <a:cs typeface="Calibri" panose="020F0502020204030204" pitchFamily="34" charset="0"/>
                            <a:sym typeface="Arial"/>
                          </a:rPr>
                          <a:t>reaching out to others</a:t>
                        </a:r>
                        <a:endParaRPr sz="2000" dirty="0">
                          <a:solidFill>
                            <a:srgbClr val="434343"/>
                          </a:solidFill>
                          <a:latin typeface="Calibri" panose="020F0502020204030204" pitchFamily="34" charset="0"/>
                          <a:ea typeface="Lora"/>
                          <a:cs typeface="Calibri" panose="020F0502020204030204" pitchFamily="34" charset="0"/>
                          <a:sym typeface="Lora"/>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EED5C9"/>
                      </a:solidFill>
                    </a:tcPr>
                  </a:tc>
                  <a:extLst>
                    <a:ext uri="{0D108BD9-81ED-4DB2-BD59-A6C34878D82A}">
                      <a16:rowId xmlns:a16="http://schemas.microsoft.com/office/drawing/2014/main" val="10001"/>
                    </a:ext>
                  </a:extLst>
                </a:tr>
                <a:tr h="1330596">
                  <a:tc>
                    <a:txBody>
                      <a:bodyPr/>
                      <a:lstStyle/>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Call a friend</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Unfriend a negative person on Facebook</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Join a support group</a:t>
                        </a:r>
                      </a:p>
                      <a:p>
                        <a:pPr marL="0" lvl="0" indent="0" algn="ctr" rtl="0">
                          <a:spcBef>
                            <a:spcPts val="0"/>
                          </a:spcBef>
                          <a:spcAft>
                            <a:spcPts val="0"/>
                          </a:spcAft>
                          <a:buFont typeface="Arial" panose="020B0604020202020204" pitchFamily="34" charset="0"/>
                          <a:buNone/>
                        </a:pPr>
                        <a:r>
                          <a:rPr lang="en-US" sz="1800" b="0" i="0" dirty="0">
                            <a:solidFill>
                              <a:srgbClr val="434343"/>
                            </a:solidFill>
                            <a:latin typeface="Calibri" panose="020F0502020204030204" pitchFamily="34" charset="0"/>
                            <a:ea typeface="Anton"/>
                            <a:cs typeface="Calibri" panose="020F0502020204030204" pitchFamily="34" charset="0"/>
                            <a:sym typeface="Anton"/>
                          </a:rPr>
                          <a:t>Greet a neighbor on your walk</a:t>
                        </a: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EED5C9"/>
                      </a:solidFill>
                    </a:tcPr>
                  </a:tc>
                  <a:extLst>
                    <a:ext uri="{0D108BD9-81ED-4DB2-BD59-A6C34878D82A}">
                      <a16:rowId xmlns:a16="http://schemas.microsoft.com/office/drawing/2014/main" val="10002"/>
                    </a:ext>
                  </a:extLst>
                </a:tr>
              </a:tbl>
            </a:graphicData>
          </a:graphic>
        </p:graphicFrame>
      </p:grpSp>
      <p:sp>
        <p:nvSpPr>
          <p:cNvPr id="14" name="Title 1">
            <a:extLst>
              <a:ext uri="{FF2B5EF4-FFF2-40B4-BE49-F238E27FC236}">
                <a16:creationId xmlns:a16="http://schemas.microsoft.com/office/drawing/2014/main" id="{22B65E00-C8B9-014B-821B-75868F535237}"/>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Four Areas of Self- Care</a:t>
            </a:r>
          </a:p>
        </p:txBody>
      </p:sp>
      <p:sp>
        <p:nvSpPr>
          <p:cNvPr id="15" name="Oval 14">
            <a:extLst>
              <a:ext uri="{FF2B5EF4-FFF2-40B4-BE49-F238E27FC236}">
                <a16:creationId xmlns:a16="http://schemas.microsoft.com/office/drawing/2014/main" id="{99601038-8C82-E548-93DD-A0A038B9D220}"/>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8460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Quality Sleep</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80233" y="1752429"/>
            <a:ext cx="10059630" cy="4770537"/>
          </a:xfrm>
          <a:prstGeom prst="rect">
            <a:avLst/>
          </a:prstGeom>
          <a:noFill/>
        </p:spPr>
        <p:txBody>
          <a:bodyPr wrap="square" rtlCol="0">
            <a:spAutoFit/>
          </a:bodyPr>
          <a:lstStyle/>
          <a:p>
            <a:pPr>
              <a:buClr>
                <a:srgbClr val="BD5729"/>
              </a:buClr>
            </a:pPr>
            <a:r>
              <a:rPr lang="en-US" sz="2400" dirty="0">
                <a:latin typeface="Calibri" panose="020F0502020204030204" pitchFamily="34" charset="0"/>
                <a:cs typeface="Calibri" panose="020F0502020204030204" pitchFamily="34" charset="0"/>
              </a:rPr>
              <a:t>Poor sleep effects us in multiple ways</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It becomes harder to focus and pay attention</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Slows reaction time, making for dangerous driving &amp; other safety related risks </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Effects problem solving abilities</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Without enough quality sleep can become more forgetful</a:t>
            </a:r>
          </a:p>
          <a:p>
            <a:pPr>
              <a:buClr>
                <a:srgbClr val="BD5729"/>
              </a:buClr>
            </a:pPr>
            <a:endParaRPr lang="en-US" sz="2400" dirty="0">
              <a:latin typeface="Calibri" panose="020F0502020204030204" pitchFamily="34" charset="0"/>
              <a:cs typeface="Calibri" panose="020F0502020204030204" pitchFamily="34" charset="0"/>
            </a:endParaRPr>
          </a:p>
          <a:p>
            <a:pPr>
              <a:buClr>
                <a:srgbClr val="BD5729"/>
              </a:buClr>
            </a:pPr>
            <a:r>
              <a:rPr lang="en-US" sz="2400" dirty="0">
                <a:latin typeface="Calibri" panose="020F0502020204030204" pitchFamily="34" charset="0"/>
                <a:cs typeface="Calibri" panose="020F0502020204030204" pitchFamily="34" charset="0"/>
              </a:rPr>
              <a:t>During sleep</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Memories are reactivated</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Connections between brain cells are strengthened</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Information is transferred from short to long-term</a:t>
            </a:r>
          </a:p>
          <a:p>
            <a:pPr>
              <a:buClr>
                <a:srgbClr val="BD5729"/>
              </a:buClr>
            </a:pPr>
            <a:endParaRPr lang="en-US" sz="2400" dirty="0">
              <a:latin typeface="Calibri" panose="020F0502020204030204" pitchFamily="34" charset="0"/>
              <a:cs typeface="Calibri" panose="020F0502020204030204" pitchFamily="34" charset="0"/>
            </a:endParaRPr>
          </a:p>
          <a:p>
            <a:pPr>
              <a:buClr>
                <a:srgbClr val="BD5729"/>
              </a:buClr>
            </a:pPr>
            <a:r>
              <a:rPr lang="en-US" sz="2400" dirty="0">
                <a:latin typeface="Calibri" panose="020F0502020204030204" pitchFamily="34" charset="0"/>
                <a:cs typeface="Calibri" panose="020F0502020204030204" pitchFamily="34" charset="0"/>
              </a:rPr>
              <a:t>Caregiving interrupts sleep in many ways</a:t>
            </a:r>
          </a:p>
          <a:p>
            <a:pPr>
              <a:spcAft>
                <a:spcPts val="600"/>
              </a:spcAft>
              <a:buClr>
                <a:srgbClr val="BD5729"/>
              </a:buClr>
            </a:pPr>
            <a:endParaRPr lang="en-US" sz="2400" dirty="0">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D266041B-5135-594D-B851-56E5EC3CCB29}"/>
              </a:ext>
            </a:extLst>
          </p:cNvPr>
          <p:cNvSpPr/>
          <p:nvPr/>
        </p:nvSpPr>
        <p:spPr>
          <a:xfrm flipV="1">
            <a:off x="10524565" y="-17929"/>
            <a:ext cx="1721223" cy="6902823"/>
          </a:xfrm>
          <a:custGeom>
            <a:avLst/>
            <a:gdLst>
              <a:gd name="connsiteX0" fmla="*/ 0 w 2581835"/>
              <a:gd name="connsiteY0" fmla="*/ 17929 h 6902823"/>
              <a:gd name="connsiteX1" fmla="*/ 2581835 w 2581835"/>
              <a:gd name="connsiteY1" fmla="*/ 0 h 6902823"/>
              <a:gd name="connsiteX2" fmla="*/ 2581835 w 2581835"/>
              <a:gd name="connsiteY2" fmla="*/ 6902823 h 6902823"/>
              <a:gd name="connsiteX3" fmla="*/ 2294965 w 2581835"/>
              <a:gd name="connsiteY3" fmla="*/ 6902823 h 6902823"/>
              <a:gd name="connsiteX4" fmla="*/ 0 w 2581835"/>
              <a:gd name="connsiteY4" fmla="*/ 17929 h 6902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5" h="6902823">
                <a:moveTo>
                  <a:pt x="0" y="17929"/>
                </a:moveTo>
                <a:lnTo>
                  <a:pt x="2581835" y="0"/>
                </a:lnTo>
                <a:lnTo>
                  <a:pt x="2581835" y="6902823"/>
                </a:lnTo>
                <a:lnTo>
                  <a:pt x="2294965" y="6902823"/>
                </a:lnTo>
                <a:lnTo>
                  <a:pt x="0" y="17929"/>
                </a:lnTo>
                <a:close/>
              </a:path>
            </a:pathLst>
          </a:custGeom>
          <a:solidFill>
            <a:srgbClr val="D5A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039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4AE534-AB33-9047-A6DF-9553CB61A40E}"/>
              </a:ext>
            </a:extLst>
          </p:cNvPr>
          <p:cNvSpPr/>
          <p:nvPr/>
        </p:nvSpPr>
        <p:spPr>
          <a:xfrm>
            <a:off x="0" y="6428512"/>
            <a:ext cx="12191999" cy="42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               Optimal Aging Center</a:t>
            </a:r>
          </a:p>
        </p:txBody>
      </p:sp>
      <p:pic>
        <p:nvPicPr>
          <p:cNvPr id="5" name="Picture 4">
            <a:extLst>
              <a:ext uri="{FF2B5EF4-FFF2-40B4-BE49-F238E27FC236}">
                <a16:creationId xmlns:a16="http://schemas.microsoft.com/office/drawing/2014/main" id="{9AC1E62D-8092-7E4F-854D-F87618121E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2691" y="1460051"/>
            <a:ext cx="7046615" cy="4968461"/>
          </a:xfrm>
          <a:prstGeom prst="rect">
            <a:avLst/>
          </a:prstGeom>
        </p:spPr>
      </p:pic>
      <p:sp>
        <p:nvSpPr>
          <p:cNvPr id="8" name="Title 1">
            <a:extLst>
              <a:ext uri="{FF2B5EF4-FFF2-40B4-BE49-F238E27FC236}">
                <a16:creationId xmlns:a16="http://schemas.microsoft.com/office/drawing/2014/main" id="{8305A96C-396D-3D48-A861-7B6709EE4848}"/>
              </a:ext>
            </a:extLst>
          </p:cNvPr>
          <p:cNvSpPr txBox="1">
            <a:spLocks/>
          </p:cNvSpPr>
          <p:nvPr/>
        </p:nvSpPr>
        <p:spPr>
          <a:xfrm>
            <a:off x="320040" y="697229"/>
            <a:ext cx="11871960" cy="6400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r>
              <a:rPr lang="en-US" sz="3600" b="1" cap="none" dirty="0">
                <a:solidFill>
                  <a:srgbClr val="BD5729"/>
                </a:solidFill>
                <a:latin typeface="Goudy Old Style" panose="02020502050305020303" pitchFamily="18" charset="77"/>
                <a:cs typeface="Arial Narrow" panose="020B0604020202020204" pitchFamily="34" charset="0"/>
              </a:rPr>
              <a:t>How Much Sleep do You Need?</a:t>
            </a:r>
          </a:p>
        </p:txBody>
      </p:sp>
      <p:sp>
        <p:nvSpPr>
          <p:cNvPr id="10" name="Oval 9">
            <a:extLst>
              <a:ext uri="{FF2B5EF4-FFF2-40B4-BE49-F238E27FC236}">
                <a16:creationId xmlns:a16="http://schemas.microsoft.com/office/drawing/2014/main" id="{4FE7EE96-13FC-FD4A-A2E7-C1EADB050549}"/>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2301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FA8E490-CB3D-FD46-B007-7E2C55D3D225}"/>
              </a:ext>
            </a:extLst>
          </p:cNvPr>
          <p:cNvSpPr txBox="1"/>
          <p:nvPr/>
        </p:nvSpPr>
        <p:spPr>
          <a:xfrm>
            <a:off x="872269" y="1645685"/>
            <a:ext cx="9001441" cy="424731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It’s just another way of saying good sleep habits</a:t>
            </a:r>
          </a:p>
          <a:p>
            <a:r>
              <a:rPr lang="en-US" sz="2400" dirty="0">
                <a:latin typeface="Calibri" panose="020F0502020204030204" pitchFamily="34" charset="0"/>
                <a:cs typeface="Calibri" panose="020F0502020204030204" pitchFamily="34" charset="0"/>
              </a:rPr>
              <a:t>Think of it as preparing yourself for for the best sleep you can get</a:t>
            </a:r>
          </a:p>
          <a:p>
            <a:endParaRPr lang="en-US" sz="2400" b="1" dirty="0">
              <a:latin typeface="Calibri" panose="020F0502020204030204" pitchFamily="34" charset="0"/>
              <a:cs typeface="Calibri" panose="020F0502020204030204" pitchFamily="34" charset="0"/>
            </a:endParaRP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Avoid long naps</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Stick to a schedule</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Play in the sunlight</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Get moving</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Restrict what you eat and drink</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Banish electronics</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Try a warm bath</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Wear warm socks</a:t>
            </a:r>
          </a:p>
          <a:p>
            <a:pPr marL="800100" lvl="1" indent="-342900">
              <a:buClr>
                <a:srgbClr val="BD5729"/>
              </a:buClr>
              <a:buFont typeface="Arial" panose="020B0604020202020204" pitchFamily="34" charset="0"/>
              <a:buChar char="•"/>
            </a:pPr>
            <a:r>
              <a:rPr lang="en-US" sz="2200" dirty="0">
                <a:latin typeface="Calibri" panose="020F0502020204030204" pitchFamily="34" charset="0"/>
                <a:cs typeface="Calibri" panose="020F0502020204030204" pitchFamily="34" charset="0"/>
              </a:rPr>
              <a:t>No difficult discussions</a:t>
            </a:r>
            <a:endParaRPr lang="en-US" sz="2200" dirty="0">
              <a:latin typeface="Calibri" panose="020F0502020204030204" pitchFamily="34" charset="0"/>
              <a:ea typeface="Seravek" charset="0"/>
              <a:cs typeface="Calibri" panose="020F0502020204030204" pitchFamily="34" charset="0"/>
            </a:endParaRPr>
          </a:p>
        </p:txBody>
      </p:sp>
      <p:sp>
        <p:nvSpPr>
          <p:cNvPr id="10" name="Title 1">
            <a:extLst>
              <a:ext uri="{FF2B5EF4-FFF2-40B4-BE49-F238E27FC236}">
                <a16:creationId xmlns:a16="http://schemas.microsoft.com/office/drawing/2014/main" id="{30E681FF-4B3C-7E4E-98BD-166220188188}"/>
              </a:ext>
            </a:extLst>
          </p:cNvPr>
          <p:cNvSpPr txBox="1">
            <a:spLocks/>
          </p:cNvSpPr>
          <p:nvPr/>
        </p:nvSpPr>
        <p:spPr>
          <a:xfrm>
            <a:off x="320040" y="697229"/>
            <a:ext cx="11871960" cy="6400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r>
              <a:rPr lang="en-US" sz="3600" b="1" cap="none" dirty="0">
                <a:solidFill>
                  <a:srgbClr val="BD5729"/>
                </a:solidFill>
                <a:latin typeface="Goudy Old Style" panose="02020502050305020303" pitchFamily="18" charset="77"/>
                <a:cs typeface="Arial Narrow" panose="020B0604020202020204" pitchFamily="34" charset="0"/>
              </a:rPr>
              <a:t>Sleep Hygiene</a:t>
            </a:r>
          </a:p>
        </p:txBody>
      </p:sp>
      <p:sp>
        <p:nvSpPr>
          <p:cNvPr id="11" name="Oval 10">
            <a:extLst>
              <a:ext uri="{FF2B5EF4-FFF2-40B4-BE49-F238E27FC236}">
                <a16:creationId xmlns:a16="http://schemas.microsoft.com/office/drawing/2014/main" id="{467F1F57-9D71-A145-8D16-8EC0E6594BE1}"/>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1134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63D433E-8F3A-B140-B619-08FEAC5456AA}"/>
              </a:ext>
            </a:extLst>
          </p:cNvPr>
          <p:cNvSpPr/>
          <p:nvPr/>
        </p:nvSpPr>
        <p:spPr>
          <a:xfrm>
            <a:off x="6785811" y="3048000"/>
            <a:ext cx="5486400" cy="5486400"/>
          </a:xfrm>
          <a:prstGeom prst="ellipse">
            <a:avLst/>
          </a:prstGeom>
          <a:solidFill>
            <a:srgbClr val="EFD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E1F0A77B-DCB0-1B4C-98B6-CC88E8565F24}"/>
              </a:ext>
            </a:extLst>
          </p:cNvPr>
          <p:cNvSpPr txBox="1"/>
          <p:nvPr/>
        </p:nvSpPr>
        <p:spPr>
          <a:xfrm>
            <a:off x="870364" y="1843646"/>
            <a:ext cx="5923562" cy="2308324"/>
          </a:xfrm>
          <a:prstGeom prst="rect">
            <a:avLst/>
          </a:prstGeom>
          <a:noFill/>
        </p:spPr>
        <p:txBody>
          <a:bodyPr wrap="square" rtlCol="0">
            <a:spAutoFit/>
          </a:bodyPr>
          <a:lstStyle/>
          <a:p>
            <a:r>
              <a:rPr lang="en-US" sz="2400" b="1" dirty="0">
                <a:latin typeface="Calibri" panose="020F0502020204030204" pitchFamily="34" charset="0"/>
                <a:ea typeface="Seravek" charset="0"/>
                <a:cs typeface="Calibri" panose="020F0502020204030204" pitchFamily="34" charset="0"/>
              </a:rPr>
              <a:t>Sleep Drive</a:t>
            </a:r>
          </a:p>
          <a:p>
            <a:pPr marL="342900" indent="-342900">
              <a:buFont typeface="Arial" panose="020B0604020202020204" pitchFamily="34" charset="0"/>
              <a:buChar char="•"/>
            </a:pPr>
            <a:endParaRPr lang="en-US" sz="2400" dirty="0">
              <a:latin typeface="Calibri" panose="020F0502020204030204" pitchFamily="34" charset="0"/>
              <a:ea typeface="Seravek"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ea typeface="Seravek" charset="0"/>
                <a:cs typeface="Calibri" panose="020F0502020204030204" pitchFamily="34" charset="0"/>
              </a:rPr>
              <a:t>Lowest in the morning after wakening</a:t>
            </a:r>
          </a:p>
          <a:p>
            <a:pPr marL="342900" indent="-342900">
              <a:buFont typeface="Arial" panose="020B0604020202020204" pitchFamily="34" charset="0"/>
              <a:buChar char="•"/>
            </a:pPr>
            <a:r>
              <a:rPr lang="en-US" sz="2400" dirty="0">
                <a:latin typeface="Calibri" panose="020F0502020204030204" pitchFamily="34" charset="0"/>
                <a:ea typeface="Seravek" charset="0"/>
                <a:cs typeface="Calibri" panose="020F0502020204030204" pitchFamily="34" charset="0"/>
              </a:rPr>
              <a:t>Increases during the day</a:t>
            </a:r>
          </a:p>
          <a:p>
            <a:pPr marL="342900" indent="-342900">
              <a:buFont typeface="Arial" panose="020B0604020202020204" pitchFamily="34" charset="0"/>
              <a:buChar char="•"/>
            </a:pPr>
            <a:r>
              <a:rPr lang="en-US" sz="2400" dirty="0">
                <a:latin typeface="Calibri" panose="020F0502020204030204" pitchFamily="34" charset="0"/>
                <a:ea typeface="Seravek" charset="0"/>
                <a:cs typeface="Calibri" panose="020F0502020204030204" pitchFamily="34" charset="0"/>
              </a:rPr>
              <a:t>Naps weaken sleep drive and make it harder to fall asleep</a:t>
            </a:r>
          </a:p>
        </p:txBody>
      </p:sp>
      <p:graphicFrame>
        <p:nvGraphicFramePr>
          <p:cNvPr id="11" name="Chart 10">
            <a:extLst>
              <a:ext uri="{FF2B5EF4-FFF2-40B4-BE49-F238E27FC236}">
                <a16:creationId xmlns:a16="http://schemas.microsoft.com/office/drawing/2014/main" id="{C0EDA41D-580C-9148-B6CA-8478855B7B0F}"/>
              </a:ext>
            </a:extLst>
          </p:cNvPr>
          <p:cNvGraphicFramePr/>
          <p:nvPr>
            <p:extLst>
              <p:ext uri="{D42A27DB-BD31-4B8C-83A1-F6EECF244321}">
                <p14:modId xmlns:p14="http://schemas.microsoft.com/office/powerpoint/2010/main" val="2991944457"/>
              </p:ext>
            </p:extLst>
          </p:nvPr>
        </p:nvGraphicFramePr>
        <p:xfrm>
          <a:off x="7199721" y="4151970"/>
          <a:ext cx="4639938" cy="2416556"/>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a:extLst>
              <a:ext uri="{FF2B5EF4-FFF2-40B4-BE49-F238E27FC236}">
                <a16:creationId xmlns:a16="http://schemas.microsoft.com/office/drawing/2014/main" id="{797BE81A-27F9-0246-9C15-4D05926B0620}"/>
              </a:ext>
            </a:extLst>
          </p:cNvPr>
          <p:cNvSpPr txBox="1">
            <a:spLocks/>
          </p:cNvSpPr>
          <p:nvPr/>
        </p:nvSpPr>
        <p:spPr>
          <a:xfrm>
            <a:off x="320040" y="697229"/>
            <a:ext cx="11871960" cy="6400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r>
              <a:rPr lang="en-US" sz="3600" b="1" cap="none" dirty="0">
                <a:solidFill>
                  <a:srgbClr val="BD5729"/>
                </a:solidFill>
                <a:latin typeface="Goudy Old Style" panose="02020502050305020303" pitchFamily="18" charset="77"/>
                <a:cs typeface="Arial Narrow" panose="020B0604020202020204" pitchFamily="34" charset="0"/>
              </a:rPr>
              <a:t>Why No Naps?</a:t>
            </a:r>
          </a:p>
        </p:txBody>
      </p:sp>
      <p:sp>
        <p:nvSpPr>
          <p:cNvPr id="9" name="Oval 8">
            <a:extLst>
              <a:ext uri="{FF2B5EF4-FFF2-40B4-BE49-F238E27FC236}">
                <a16:creationId xmlns:a16="http://schemas.microsoft.com/office/drawing/2014/main" id="{63476EE3-281C-0046-8363-59C075EFC9B3}"/>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8132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Benefits of Staying Active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901498" y="1752429"/>
            <a:ext cx="9005715" cy="4478149"/>
          </a:xfrm>
          <a:prstGeom prst="rect">
            <a:avLst/>
          </a:prstGeom>
          <a:noFill/>
        </p:spPr>
        <p:txBody>
          <a:bodyPr wrap="square" rtlCol="0">
            <a:spAutoFit/>
          </a:bodyPr>
          <a:lstStyle/>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Stress reduction</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Better sleep</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Improved mood</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More energy</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Heart disease, stroke, and other disease prevention</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Improved memory</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Reduction in blood pressure</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Increased metabolism</a:t>
            </a:r>
          </a:p>
          <a:p>
            <a:pPr marL="342900" indent="-342900">
              <a:spcAft>
                <a:spcPts val="600"/>
              </a:spcAft>
              <a:buClr>
                <a:srgbClr val="BD5729"/>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a:spcAft>
                <a:spcPts val="600"/>
              </a:spcAft>
              <a:buClr>
                <a:srgbClr val="BD5729"/>
              </a:buClr>
            </a:pPr>
            <a:r>
              <a:rPr lang="en-US" sz="2400" b="1" dirty="0">
                <a:latin typeface="Calibri" panose="020F0502020204030204" pitchFamily="34" charset="0"/>
                <a:cs typeface="Calibri" panose="020F0502020204030204" pitchFamily="34" charset="0"/>
              </a:rPr>
              <a:t>GOAL</a:t>
            </a:r>
            <a:r>
              <a:rPr lang="en-US" sz="2400" dirty="0">
                <a:latin typeface="Calibri" panose="020F0502020204030204" pitchFamily="34" charset="0"/>
                <a:cs typeface="Calibri" panose="020F0502020204030204" pitchFamily="34" charset="0"/>
              </a:rPr>
              <a:t>:  150 mins moderate intensity aerobic activity</a:t>
            </a:r>
            <a:endParaRPr lang="en-US" sz="2400" b="1" dirty="0">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9CE5EBD5-A279-8F48-9F28-7B1B10357069}"/>
              </a:ext>
            </a:extLst>
          </p:cNvPr>
          <p:cNvSpPr/>
          <p:nvPr/>
        </p:nvSpPr>
        <p:spPr>
          <a:xfrm flipV="1">
            <a:off x="9663953" y="-17929"/>
            <a:ext cx="2581835" cy="6902823"/>
          </a:xfrm>
          <a:custGeom>
            <a:avLst/>
            <a:gdLst>
              <a:gd name="connsiteX0" fmla="*/ 0 w 2581835"/>
              <a:gd name="connsiteY0" fmla="*/ 17929 h 6902823"/>
              <a:gd name="connsiteX1" fmla="*/ 2581835 w 2581835"/>
              <a:gd name="connsiteY1" fmla="*/ 0 h 6902823"/>
              <a:gd name="connsiteX2" fmla="*/ 2581835 w 2581835"/>
              <a:gd name="connsiteY2" fmla="*/ 6902823 h 6902823"/>
              <a:gd name="connsiteX3" fmla="*/ 2294965 w 2581835"/>
              <a:gd name="connsiteY3" fmla="*/ 6902823 h 6902823"/>
              <a:gd name="connsiteX4" fmla="*/ 0 w 2581835"/>
              <a:gd name="connsiteY4" fmla="*/ 17929 h 6902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5" h="6902823">
                <a:moveTo>
                  <a:pt x="0" y="17929"/>
                </a:moveTo>
                <a:lnTo>
                  <a:pt x="2581835" y="0"/>
                </a:lnTo>
                <a:lnTo>
                  <a:pt x="2581835" y="6902823"/>
                </a:lnTo>
                <a:lnTo>
                  <a:pt x="2294965" y="6902823"/>
                </a:lnTo>
                <a:lnTo>
                  <a:pt x="0" y="17929"/>
                </a:lnTo>
                <a:close/>
              </a:path>
            </a:pathLst>
          </a:custGeom>
          <a:solidFill>
            <a:srgbClr val="D5A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2496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34C8E34-6C8B-104B-B41B-B4390F9E97A5}"/>
              </a:ext>
            </a:extLst>
          </p:cNvPr>
          <p:cNvSpPr txBox="1">
            <a:spLocks/>
          </p:cNvSpPr>
          <p:nvPr/>
        </p:nvSpPr>
        <p:spPr>
          <a:xfrm>
            <a:off x="875681" y="1566448"/>
            <a:ext cx="10807531" cy="4406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2400" b="1" dirty="0">
                <a:latin typeface="Calibri" panose="020F0502020204030204" pitchFamily="34" charset="0"/>
                <a:cs typeface="Calibri" panose="020F0502020204030204" pitchFamily="34" charset="0"/>
              </a:rPr>
              <a:t>Finding Time</a:t>
            </a:r>
          </a:p>
          <a:p>
            <a:pPr lvl="1">
              <a:spcBef>
                <a:spcPts val="0"/>
              </a:spcBef>
              <a:buClr>
                <a:srgbClr val="BD5729"/>
              </a:buClr>
            </a:pPr>
            <a:r>
              <a:rPr lang="en-US" sz="2200" dirty="0">
                <a:latin typeface="Calibri" panose="020F0502020204030204" pitchFamily="34" charset="0"/>
                <a:cs typeface="Calibri" panose="020F0502020204030204" pitchFamily="34" charset="0"/>
              </a:rPr>
              <a:t>Combine focused activity with a task already part of your day</a:t>
            </a:r>
          </a:p>
          <a:p>
            <a:pPr lvl="1">
              <a:spcBef>
                <a:spcPts val="0"/>
              </a:spcBef>
              <a:buClr>
                <a:srgbClr val="BD5729"/>
              </a:buClr>
            </a:pPr>
            <a:r>
              <a:rPr lang="en-US" sz="2200" dirty="0">
                <a:latin typeface="Calibri" panose="020F0502020204030204" pitchFamily="34" charset="0"/>
                <a:cs typeface="Calibri" panose="020F0502020204030204" pitchFamily="34" charset="0"/>
              </a:rPr>
              <a:t>30 mins too long?  Break into three 10 min segments</a:t>
            </a:r>
          </a:p>
          <a:p>
            <a:pPr lvl="1">
              <a:spcBef>
                <a:spcPts val="0"/>
              </a:spcBef>
              <a:buClr>
                <a:srgbClr val="BD5729"/>
              </a:buClr>
            </a:pPr>
            <a:r>
              <a:rPr lang="en-US" sz="2200" dirty="0">
                <a:latin typeface="Calibri" panose="020F0502020204030204" pitchFamily="34" charset="0"/>
                <a:cs typeface="Calibri" panose="020F0502020204030204" pitchFamily="34" charset="0"/>
              </a:rPr>
              <a:t>Can’t do 150 minutes? Some activity is still better than none</a:t>
            </a:r>
          </a:p>
          <a:p>
            <a:pPr marL="228600" lvl="1" indent="0">
              <a:spcBef>
                <a:spcPts val="0"/>
              </a:spcBef>
              <a:buFont typeface="Arial" panose="020B0604020202020204" pitchFamily="34" charset="0"/>
              <a:buNone/>
            </a:pPr>
            <a:r>
              <a:rPr lang="en-US" dirty="0">
                <a:latin typeface="Calibri" panose="020F0502020204030204" pitchFamily="34" charset="0"/>
                <a:cs typeface="Calibri" panose="020F0502020204030204" pitchFamily="34" charset="0"/>
              </a:rPr>
              <a:t> </a:t>
            </a:r>
          </a:p>
          <a:p>
            <a:pPr marL="0" indent="0">
              <a:spcBef>
                <a:spcPts val="0"/>
              </a:spcBef>
              <a:buNone/>
            </a:pPr>
            <a:r>
              <a:rPr lang="en-US" sz="2400" b="1" dirty="0">
                <a:latin typeface="Calibri" panose="020F0502020204030204" pitchFamily="34" charset="0"/>
                <a:cs typeface="Calibri" panose="020F0502020204030204" pitchFamily="34" charset="0"/>
              </a:rPr>
              <a:t>Sticking with the Plan</a:t>
            </a:r>
          </a:p>
          <a:p>
            <a:pPr lvl="1">
              <a:spcBef>
                <a:spcPts val="0"/>
              </a:spcBef>
              <a:buClr>
                <a:srgbClr val="BD5729"/>
              </a:buClr>
            </a:pPr>
            <a:r>
              <a:rPr lang="en-US" sz="2200" dirty="0">
                <a:latin typeface="Calibri" panose="020F0502020204030204" pitchFamily="34" charset="0"/>
                <a:cs typeface="Calibri" panose="020F0502020204030204" pitchFamily="34" charset="0"/>
              </a:rPr>
              <a:t>Mix it up – add new activities from each category</a:t>
            </a:r>
          </a:p>
          <a:p>
            <a:pPr lvl="1">
              <a:spcBef>
                <a:spcPts val="0"/>
              </a:spcBef>
              <a:buClr>
                <a:srgbClr val="BD5729"/>
              </a:buClr>
            </a:pPr>
            <a:r>
              <a:rPr lang="en-US" sz="2200" dirty="0">
                <a:latin typeface="Calibri" panose="020F0502020204030204" pitchFamily="34" charset="0"/>
                <a:cs typeface="Calibri" panose="020F0502020204030204" pitchFamily="34" charset="0"/>
              </a:rPr>
              <a:t>Find a buddy</a:t>
            </a:r>
          </a:p>
          <a:p>
            <a:pPr marL="457200" lvl="1" indent="0">
              <a:spcBef>
                <a:spcPts val="0"/>
              </a:spcBef>
              <a:buNone/>
            </a:pPr>
            <a:endParaRPr lang="en-US" dirty="0">
              <a:latin typeface="Calibri" panose="020F0502020204030204" pitchFamily="34" charset="0"/>
              <a:cs typeface="Calibri" panose="020F0502020204030204" pitchFamily="34" charset="0"/>
            </a:endParaRPr>
          </a:p>
          <a:p>
            <a:pPr marL="0" indent="0">
              <a:spcBef>
                <a:spcPts val="0"/>
              </a:spcBef>
              <a:buNone/>
            </a:pPr>
            <a:r>
              <a:rPr lang="en-US" sz="2400" b="1" dirty="0">
                <a:latin typeface="Calibri" panose="020F0502020204030204" pitchFamily="34" charset="0"/>
                <a:cs typeface="Calibri" panose="020F0502020204030204" pitchFamily="34" charset="0"/>
              </a:rPr>
              <a:t>Too Tired to Stay Active?</a:t>
            </a:r>
          </a:p>
          <a:p>
            <a:pPr lvl="1">
              <a:spcBef>
                <a:spcPts val="0"/>
              </a:spcBef>
              <a:buClr>
                <a:srgbClr val="BD5729"/>
              </a:buClr>
            </a:pPr>
            <a:r>
              <a:rPr lang="en-US" sz="2200" dirty="0">
                <a:latin typeface="Calibri" panose="020F0502020204030204" pitchFamily="34" charset="0"/>
                <a:cs typeface="Calibri" panose="020F0502020204030204" pitchFamily="34" charset="0"/>
              </a:rPr>
              <a:t>Increase in energy is one of the many benefits of staying active</a:t>
            </a:r>
          </a:p>
          <a:p>
            <a:pPr lvl="1">
              <a:spcBef>
                <a:spcPts val="0"/>
              </a:spcBef>
              <a:buClr>
                <a:srgbClr val="BD5729"/>
              </a:buClr>
            </a:pPr>
            <a:r>
              <a:rPr lang="en-US" sz="2200" dirty="0">
                <a:latin typeface="Calibri" panose="020F0502020204030204" pitchFamily="34" charset="0"/>
                <a:cs typeface="Calibri" panose="020F0502020204030204" pitchFamily="34" charset="0"/>
              </a:rPr>
              <a:t>Sometimes you just have to make the plan and “just do it” for a few weeks</a:t>
            </a:r>
          </a:p>
          <a:p>
            <a:pPr lvl="1">
              <a:spcBef>
                <a:spcPts val="0"/>
              </a:spcBef>
              <a:buClr>
                <a:srgbClr val="BD5729"/>
              </a:buClr>
            </a:pPr>
            <a:r>
              <a:rPr lang="en-US" sz="2200" dirty="0">
                <a:latin typeface="Calibri" panose="020F0502020204030204" pitchFamily="34" charset="0"/>
                <a:cs typeface="Calibri" panose="020F0502020204030204" pitchFamily="34" charset="0"/>
              </a:rPr>
              <a:t>Continuing to feel fatigue after a few weeks? Check in with your doctor</a:t>
            </a:r>
          </a:p>
        </p:txBody>
      </p:sp>
      <p:sp>
        <p:nvSpPr>
          <p:cNvPr id="11" name="Rectangle 10">
            <a:extLst>
              <a:ext uri="{FF2B5EF4-FFF2-40B4-BE49-F238E27FC236}">
                <a16:creationId xmlns:a16="http://schemas.microsoft.com/office/drawing/2014/main" id="{CD2B31DC-54BE-1E45-BCBC-21D4630D3211}"/>
              </a:ext>
            </a:extLst>
          </p:cNvPr>
          <p:cNvSpPr/>
          <p:nvPr/>
        </p:nvSpPr>
        <p:spPr>
          <a:xfrm>
            <a:off x="0" y="6428512"/>
            <a:ext cx="12191999" cy="42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Optimal Aging Center</a:t>
            </a:r>
          </a:p>
        </p:txBody>
      </p:sp>
      <p:sp>
        <p:nvSpPr>
          <p:cNvPr id="5" name="Title 1">
            <a:extLst>
              <a:ext uri="{FF2B5EF4-FFF2-40B4-BE49-F238E27FC236}">
                <a16:creationId xmlns:a16="http://schemas.microsoft.com/office/drawing/2014/main" id="{5B2D7979-6271-2C4E-9D88-76EDD1E74D90}"/>
              </a:ext>
            </a:extLst>
          </p:cNvPr>
          <p:cNvSpPr txBox="1">
            <a:spLocks/>
          </p:cNvSpPr>
          <p:nvPr/>
        </p:nvSpPr>
        <p:spPr>
          <a:xfrm>
            <a:off x="320040" y="697229"/>
            <a:ext cx="11871960" cy="6400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r>
              <a:rPr lang="en-US" sz="3600" b="1" cap="none" dirty="0">
                <a:solidFill>
                  <a:srgbClr val="BD5729"/>
                </a:solidFill>
                <a:latin typeface="Goudy Old Style" panose="02020502050305020303" pitchFamily="18" charset="77"/>
                <a:cs typeface="Arial Narrow" panose="020B0604020202020204" pitchFamily="34" charset="0"/>
              </a:rPr>
              <a:t>Overcoming Barriers to Staying Active</a:t>
            </a:r>
          </a:p>
        </p:txBody>
      </p:sp>
      <p:sp>
        <p:nvSpPr>
          <p:cNvPr id="6" name="Oval 5">
            <a:extLst>
              <a:ext uri="{FF2B5EF4-FFF2-40B4-BE49-F238E27FC236}">
                <a16:creationId xmlns:a16="http://schemas.microsoft.com/office/drawing/2014/main" id="{C233B865-9AF3-DD49-92BB-0DC56EDE9CF7}"/>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6201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56B9D9-A990-6140-92A7-9122EB1DD2E5}"/>
              </a:ext>
            </a:extLst>
          </p:cNvPr>
          <p:cNvSpPr/>
          <p:nvPr/>
        </p:nvSpPr>
        <p:spPr>
          <a:xfrm>
            <a:off x="6699798" y="556653"/>
            <a:ext cx="4903893" cy="5755341"/>
          </a:xfrm>
          <a:prstGeom prst="rect">
            <a:avLst/>
          </a:prstGeom>
          <a:solidFill>
            <a:srgbClr val="C87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Self-Care Check List</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63207" y="1909063"/>
            <a:ext cx="5163222" cy="3416320"/>
          </a:xfrm>
          <a:prstGeom prst="rect">
            <a:avLst/>
          </a:prstGeom>
          <a:noFill/>
        </p:spPr>
        <p:txBody>
          <a:bodyPr wrap="square" rtlCol="0">
            <a:spAutoFit/>
          </a:bodyPr>
          <a:lstStyle/>
          <a:p>
            <a:pPr marL="12700" indent="0">
              <a:buClr>
                <a:schemeClr val="tx1"/>
              </a:buClr>
            </a:pPr>
            <a:r>
              <a:rPr lang="en-US" sz="2400" dirty="0">
                <a:latin typeface="Calibri" panose="020F0502020204030204" pitchFamily="34" charset="0"/>
                <a:cs typeface="Calibri" panose="020F0502020204030204" pitchFamily="34" charset="0"/>
              </a:rPr>
              <a:t>When you are trying to start a new habit it is good to write down your intentions and post them where you can see them every day.  </a:t>
            </a:r>
          </a:p>
          <a:p>
            <a:pPr marL="12700" indent="0">
              <a:buClr>
                <a:schemeClr val="tx1"/>
              </a:buClr>
            </a:pPr>
            <a:endParaRPr lang="en-US" sz="2400" dirty="0">
              <a:latin typeface="Calibri" panose="020F0502020204030204" pitchFamily="34" charset="0"/>
              <a:cs typeface="Calibri" panose="020F0502020204030204" pitchFamily="34" charset="0"/>
            </a:endParaRPr>
          </a:p>
          <a:p>
            <a:pPr marL="393690" indent="-380990">
              <a:buClr>
                <a:schemeClr val="tx1"/>
              </a:buClr>
              <a:buFont typeface="Wingdings" pitchFamily="2" charset="2"/>
              <a:buChar char="ü"/>
            </a:pPr>
            <a:r>
              <a:rPr lang="en-US" sz="2400" dirty="0">
                <a:latin typeface="Calibri" panose="020F0502020204030204" pitchFamily="34" charset="0"/>
                <a:cs typeface="Calibri" panose="020F0502020204030204" pitchFamily="34" charset="0"/>
              </a:rPr>
              <a:t>Write down what you want to do</a:t>
            </a:r>
          </a:p>
          <a:p>
            <a:pPr marL="393690" indent="-380990">
              <a:buClr>
                <a:schemeClr val="tx1"/>
              </a:buClr>
              <a:buFont typeface="Wingdings" pitchFamily="2" charset="2"/>
              <a:buChar char="ü"/>
            </a:pPr>
            <a:r>
              <a:rPr lang="en-US" sz="2400" dirty="0">
                <a:latin typeface="Calibri" panose="020F0502020204030204" pitchFamily="34" charset="0"/>
                <a:cs typeface="Calibri" panose="020F0502020204030204" pitchFamily="34" charset="0"/>
              </a:rPr>
              <a:t>Then check it off when the task is done</a:t>
            </a:r>
          </a:p>
          <a:p>
            <a:pPr>
              <a:spcAft>
                <a:spcPts val="600"/>
              </a:spcAft>
              <a:buClr>
                <a:srgbClr val="BD5729"/>
              </a:buClr>
            </a:pPr>
            <a:r>
              <a:rPr lang="en-US" sz="2400" dirty="0">
                <a:latin typeface="Arial" panose="020B0604020202020204" pitchFamily="34" charset="0"/>
                <a:cs typeface="Arial" panose="020B0604020202020204" pitchFamily="34" charset="0"/>
              </a:rPr>
              <a:t> </a:t>
            </a:r>
          </a:p>
        </p:txBody>
      </p:sp>
      <p:pic>
        <p:nvPicPr>
          <p:cNvPr id="6" name="Picture 5" descr="A screenshot of a cell phone&#10;&#10;Description automatically generated">
            <a:extLst>
              <a:ext uri="{FF2B5EF4-FFF2-40B4-BE49-F238E27FC236}">
                <a16:creationId xmlns:a16="http://schemas.microsoft.com/office/drawing/2014/main" id="{AE00D962-8E0A-3644-A1F8-10A1CCAB7C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29782" y="979562"/>
            <a:ext cx="4113951" cy="4898876"/>
          </a:xfrm>
          <a:prstGeom prst="rect">
            <a:avLst/>
          </a:prstGeom>
        </p:spPr>
      </p:pic>
    </p:spTree>
    <p:extLst>
      <p:ext uri="{BB962C8B-B14F-4D97-AF65-F5344CB8AC3E}">
        <p14:creationId xmlns:p14="http://schemas.microsoft.com/office/powerpoint/2010/main" val="3404567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D54B99-0E23-0A4F-BC3E-5BF62680141D}"/>
              </a:ext>
            </a:extLst>
          </p:cNvPr>
          <p:cNvSpPr/>
          <p:nvPr/>
        </p:nvSpPr>
        <p:spPr>
          <a:xfrm>
            <a:off x="0" y="0"/>
            <a:ext cx="4656667" cy="6858000"/>
          </a:xfrm>
          <a:prstGeom prst="rect">
            <a:avLst/>
          </a:prstGeom>
          <a:solidFill>
            <a:srgbClr val="EEDF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mj-lt"/>
              </a:rPr>
              <a:t>What Stops</a:t>
            </a:r>
          </a:p>
          <a:p>
            <a:pPr algn="ctr"/>
            <a:r>
              <a:rPr lang="en-US" sz="4400" dirty="0">
                <a:solidFill>
                  <a:schemeClr val="tx1"/>
                </a:solidFill>
                <a:latin typeface="+mj-lt"/>
              </a:rPr>
              <a:t>You From</a:t>
            </a:r>
          </a:p>
          <a:p>
            <a:pPr algn="ctr"/>
            <a:r>
              <a:rPr lang="en-US" sz="4400" dirty="0">
                <a:solidFill>
                  <a:schemeClr val="tx1"/>
                </a:solidFill>
                <a:latin typeface="+mj-lt"/>
              </a:rPr>
              <a:t>Self-Care?</a:t>
            </a:r>
          </a:p>
        </p:txBody>
      </p:sp>
      <p:sp>
        <p:nvSpPr>
          <p:cNvPr id="3" name="Rectangle 2">
            <a:extLst>
              <a:ext uri="{FF2B5EF4-FFF2-40B4-BE49-F238E27FC236}">
                <a16:creationId xmlns:a16="http://schemas.microsoft.com/office/drawing/2014/main" id="{0FA6596A-3CEA-3F41-A537-CA8DB19312C1}"/>
              </a:ext>
            </a:extLst>
          </p:cNvPr>
          <p:cNvSpPr/>
          <p:nvPr/>
        </p:nvSpPr>
        <p:spPr>
          <a:xfrm>
            <a:off x="6925732" y="1576493"/>
            <a:ext cx="4656668"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Arial" panose="020B0604020202020204" pitchFamily="34" charset="0"/>
                <a:cs typeface="Arial" panose="020B0604020202020204" pitchFamily="34" charset="0"/>
              </a:rPr>
              <a:t>Identify attitude or beliefs</a:t>
            </a:r>
          </a:p>
        </p:txBody>
      </p:sp>
      <p:sp>
        <p:nvSpPr>
          <p:cNvPr id="5" name="Rectangle 4">
            <a:extLst>
              <a:ext uri="{FF2B5EF4-FFF2-40B4-BE49-F238E27FC236}">
                <a16:creationId xmlns:a16="http://schemas.microsoft.com/office/drawing/2014/main" id="{18E6E739-848F-1248-9D3E-2793FFCFBF66}"/>
              </a:ext>
            </a:extLst>
          </p:cNvPr>
          <p:cNvSpPr/>
          <p:nvPr/>
        </p:nvSpPr>
        <p:spPr>
          <a:xfrm>
            <a:off x="6925730" y="3605107"/>
            <a:ext cx="4656670"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Arial" panose="020B0604020202020204" pitchFamily="34" charset="0"/>
                <a:cs typeface="Arial" panose="020B0604020202020204" pitchFamily="34" charset="0"/>
              </a:rPr>
              <a:t>Negative Self-Talk</a:t>
            </a:r>
          </a:p>
        </p:txBody>
      </p:sp>
      <p:sp>
        <p:nvSpPr>
          <p:cNvPr id="6" name="Rectangle 5">
            <a:extLst>
              <a:ext uri="{FF2B5EF4-FFF2-40B4-BE49-F238E27FC236}">
                <a16:creationId xmlns:a16="http://schemas.microsoft.com/office/drawing/2014/main" id="{E3A97B2B-D1F3-AD47-BB2E-0A97E715A7AB}"/>
              </a:ext>
            </a:extLst>
          </p:cNvPr>
          <p:cNvSpPr/>
          <p:nvPr/>
        </p:nvSpPr>
        <p:spPr>
          <a:xfrm>
            <a:off x="5029198" y="524933"/>
            <a:ext cx="1896532"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9CCFBDA3-D07F-F248-8093-EAF8C002FF76}"/>
              </a:ext>
            </a:extLst>
          </p:cNvPr>
          <p:cNvSpPr/>
          <p:nvPr/>
        </p:nvSpPr>
        <p:spPr>
          <a:xfrm>
            <a:off x="5029198" y="2590800"/>
            <a:ext cx="1896532"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F230B0F-C788-0640-A1AC-CEC3D678D297}"/>
              </a:ext>
            </a:extLst>
          </p:cNvPr>
          <p:cNvSpPr/>
          <p:nvPr/>
        </p:nvSpPr>
        <p:spPr>
          <a:xfrm>
            <a:off x="5029198" y="4656667"/>
            <a:ext cx="1896532"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Arial" panose="020B0604020202020204" pitchFamily="34" charset="0"/>
              <a:cs typeface="Arial" panose="020B0604020202020204" pitchFamily="34" charset="0"/>
            </a:endParaRPr>
          </a:p>
        </p:txBody>
      </p:sp>
      <p:pic>
        <p:nvPicPr>
          <p:cNvPr id="10" name="Graphic 9" descr="Head with gears">
            <a:extLst>
              <a:ext uri="{FF2B5EF4-FFF2-40B4-BE49-F238E27FC236}">
                <a16:creationId xmlns:a16="http://schemas.microsoft.com/office/drawing/2014/main" id="{414EA901-17BB-9D4F-9C71-AC7AAE8699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0264" y="1957493"/>
            <a:ext cx="914400" cy="914400"/>
          </a:xfrm>
          <a:prstGeom prst="rect">
            <a:avLst/>
          </a:prstGeom>
        </p:spPr>
      </p:pic>
      <p:pic>
        <p:nvPicPr>
          <p:cNvPr id="14" name="Graphic 13" descr="Worried face outline">
            <a:extLst>
              <a:ext uri="{FF2B5EF4-FFF2-40B4-BE49-F238E27FC236}">
                <a16:creationId xmlns:a16="http://schemas.microsoft.com/office/drawing/2014/main" id="{30A803E7-762D-5A44-A13C-92A940BBBC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03331" y="3986107"/>
            <a:ext cx="914400" cy="914400"/>
          </a:xfrm>
          <a:prstGeom prst="rect">
            <a:avLst/>
          </a:prstGeom>
        </p:spPr>
      </p:pic>
    </p:spTree>
    <p:extLst>
      <p:ext uri="{BB962C8B-B14F-4D97-AF65-F5344CB8AC3E}">
        <p14:creationId xmlns:p14="http://schemas.microsoft.com/office/powerpoint/2010/main" val="1065379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3055621" y="2915282"/>
            <a:ext cx="5635982" cy="2031325"/>
          </a:xfrm>
          <a:prstGeom prst="rect">
            <a:avLst/>
          </a:prstGeom>
          <a:noFill/>
        </p:spPr>
        <p:txBody>
          <a:bodyPr wrap="square" rtlCol="0">
            <a:spAutoFit/>
          </a:bodyPr>
          <a:lstStyle/>
          <a:p>
            <a:pPr marL="457200" indent="-457200">
              <a:spcAft>
                <a:spcPts val="1200"/>
              </a:spcAft>
              <a:buClr>
                <a:srgbClr val="BD5729"/>
              </a:buClr>
              <a:buFont typeface="+mj-lt"/>
              <a:buAutoNum type="arabicPeriod"/>
            </a:pPr>
            <a:r>
              <a:rPr lang="en-US" sz="2400" dirty="0">
                <a:latin typeface="Calibri" panose="020F0502020204030204" pitchFamily="34" charset="0"/>
                <a:cs typeface="Calibri" panose="020F0502020204030204" pitchFamily="34" charset="0"/>
              </a:rPr>
              <a:t>Address Your Health Issues</a:t>
            </a:r>
          </a:p>
          <a:p>
            <a:pPr marL="457200" indent="-457200">
              <a:spcAft>
                <a:spcPts val="1200"/>
              </a:spcAft>
              <a:buClr>
                <a:srgbClr val="BD5729"/>
              </a:buClr>
              <a:buFont typeface="+mj-lt"/>
              <a:buAutoNum type="arabicPeriod"/>
            </a:pPr>
            <a:r>
              <a:rPr lang="en-US" sz="2400" dirty="0">
                <a:latin typeface="Calibri" panose="020F0502020204030204" pitchFamily="34" charset="0"/>
                <a:cs typeface="Calibri" panose="020F0502020204030204" pitchFamily="34" charset="0"/>
              </a:rPr>
              <a:t>Find a Support Group</a:t>
            </a:r>
          </a:p>
          <a:p>
            <a:pPr marL="457200" indent="-457200">
              <a:spcAft>
                <a:spcPts val="1200"/>
              </a:spcAft>
              <a:buClr>
                <a:srgbClr val="BD5729"/>
              </a:buClr>
              <a:buFont typeface="+mj-lt"/>
              <a:buAutoNum type="arabicPeriod"/>
            </a:pPr>
            <a:r>
              <a:rPr lang="en-US" sz="2400" dirty="0">
                <a:latin typeface="Calibri" panose="020F0502020204030204" pitchFamily="34" charset="0"/>
                <a:cs typeface="Calibri" panose="020F0502020204030204" pitchFamily="34" charset="0"/>
              </a:rPr>
              <a:t>Practice Self-Compassion</a:t>
            </a:r>
          </a:p>
          <a:p>
            <a:pPr marL="457200" indent="-457200">
              <a:spcAft>
                <a:spcPts val="1200"/>
              </a:spcAft>
              <a:buClr>
                <a:srgbClr val="BD5729"/>
              </a:buClr>
              <a:buFont typeface="+mj-lt"/>
              <a:buAutoNum type="arabicPeriod"/>
            </a:pPr>
            <a:r>
              <a:rPr lang="en-US" sz="2400" dirty="0">
                <a:latin typeface="Calibri" panose="020F0502020204030204" pitchFamily="34" charset="0"/>
                <a:cs typeface="Calibri" panose="020F0502020204030204" pitchFamily="34" charset="0"/>
              </a:rPr>
              <a:t>Laugh</a:t>
            </a:r>
          </a:p>
        </p:txBody>
      </p:sp>
      <p:pic>
        <p:nvPicPr>
          <p:cNvPr id="3" name="Picture 2">
            <a:extLst>
              <a:ext uri="{FF2B5EF4-FFF2-40B4-BE49-F238E27FC236}">
                <a16:creationId xmlns:a16="http://schemas.microsoft.com/office/drawing/2014/main" id="{05281861-3052-424B-B5A4-12CF9881EE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197" y="448309"/>
            <a:ext cx="4572000" cy="1778000"/>
          </a:xfrm>
          <a:prstGeom prst="rect">
            <a:avLst/>
          </a:prstGeom>
        </p:spPr>
      </p:pic>
      <p:sp>
        <p:nvSpPr>
          <p:cNvPr id="6" name="Freeform 5">
            <a:extLst>
              <a:ext uri="{FF2B5EF4-FFF2-40B4-BE49-F238E27FC236}">
                <a16:creationId xmlns:a16="http://schemas.microsoft.com/office/drawing/2014/main" id="{CE47B941-A4E7-8341-8766-2F09187976BE}"/>
              </a:ext>
            </a:extLst>
          </p:cNvPr>
          <p:cNvSpPr/>
          <p:nvPr/>
        </p:nvSpPr>
        <p:spPr>
          <a:xfrm>
            <a:off x="9663953" y="-17929"/>
            <a:ext cx="2581835" cy="6902823"/>
          </a:xfrm>
          <a:custGeom>
            <a:avLst/>
            <a:gdLst>
              <a:gd name="connsiteX0" fmla="*/ 0 w 2581835"/>
              <a:gd name="connsiteY0" fmla="*/ 17929 h 6902823"/>
              <a:gd name="connsiteX1" fmla="*/ 2581835 w 2581835"/>
              <a:gd name="connsiteY1" fmla="*/ 0 h 6902823"/>
              <a:gd name="connsiteX2" fmla="*/ 2581835 w 2581835"/>
              <a:gd name="connsiteY2" fmla="*/ 6902823 h 6902823"/>
              <a:gd name="connsiteX3" fmla="*/ 2294965 w 2581835"/>
              <a:gd name="connsiteY3" fmla="*/ 6902823 h 6902823"/>
              <a:gd name="connsiteX4" fmla="*/ 0 w 2581835"/>
              <a:gd name="connsiteY4" fmla="*/ 17929 h 6902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5" h="6902823">
                <a:moveTo>
                  <a:pt x="0" y="17929"/>
                </a:moveTo>
                <a:lnTo>
                  <a:pt x="2581835" y="0"/>
                </a:lnTo>
                <a:lnTo>
                  <a:pt x="2581835" y="6902823"/>
                </a:lnTo>
                <a:lnTo>
                  <a:pt x="2294965" y="6902823"/>
                </a:lnTo>
                <a:lnTo>
                  <a:pt x="0" y="17929"/>
                </a:lnTo>
                <a:close/>
              </a:path>
            </a:pathLst>
          </a:custGeom>
          <a:solidFill>
            <a:srgbClr val="D5A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9513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Take Away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92413" y="1909063"/>
            <a:ext cx="8733512" cy="3647152"/>
          </a:xfrm>
          <a:prstGeom prst="rect">
            <a:avLst/>
          </a:prstGeom>
          <a:noFill/>
        </p:spPr>
        <p:txBody>
          <a:bodyPr wrap="square" rtlCol="0">
            <a:spAutoFit/>
          </a:bodyPr>
          <a:lstStyle/>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Caregivers are at an increased risk for certain health concerns and burnout.</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Self-Care is a deliberate action you take that improves your physical, mental, or emotional well-being.</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Understanding what keeps you from doing self-care can help you to increase the amount of self-care you do.</a:t>
            </a:r>
          </a:p>
          <a:p>
            <a:pPr marL="342900" indent="-342900">
              <a:spcAft>
                <a:spcPts val="600"/>
              </a:spcAft>
              <a:buClr>
                <a:srgbClr val="BD572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Prioritizing addressing health concerns, finding support, practicing self-compassion, and adding laughter is a good start on adding self-care to my day.</a:t>
            </a:r>
          </a:p>
        </p:txBody>
      </p:sp>
      <p:cxnSp>
        <p:nvCxnSpPr>
          <p:cNvPr id="13" name="Straight Connector 12">
            <a:extLst>
              <a:ext uri="{FF2B5EF4-FFF2-40B4-BE49-F238E27FC236}">
                <a16:creationId xmlns:a16="http://schemas.microsoft.com/office/drawing/2014/main" id="{F23CBC00-0BE0-6546-8A71-74112704D316}"/>
              </a:ext>
            </a:extLst>
          </p:cNvPr>
          <p:cNvCxnSpPr/>
          <p:nvPr/>
        </p:nvCxnSpPr>
        <p:spPr>
          <a:xfrm>
            <a:off x="722677" y="1371602"/>
            <a:ext cx="10058400" cy="0"/>
          </a:xfrm>
          <a:prstGeom prst="line">
            <a:avLst/>
          </a:prstGeom>
          <a:ln w="127000">
            <a:gradFill flip="none" rotWithShape="1">
              <a:gsLst>
                <a:gs pos="0">
                  <a:srgbClr val="BD5729"/>
                </a:gs>
                <a:gs pos="42000">
                  <a:srgbClr val="DFAB96"/>
                </a:gs>
                <a:gs pos="61000">
                  <a:srgbClr val="EFD6CC"/>
                </a:gs>
                <a:gs pos="93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30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a:noFill/>
        </p:spPr>
        <p:txBody>
          <a:bodyPr>
            <a:normAutofit/>
          </a:bodyPr>
          <a:lstStyle/>
          <a:p>
            <a:r>
              <a:rPr lang="en-US" sz="3600" b="1" cap="none" dirty="0">
                <a:solidFill>
                  <a:srgbClr val="BD5729"/>
                </a:solidFill>
                <a:latin typeface="Goudy Old Style" panose="02020502050305020303" pitchFamily="18" charset="77"/>
                <a:cs typeface="Arial Narrow" panose="020B0604020202020204" pitchFamily="34" charset="0"/>
              </a:rPr>
              <a:t>Making This Work for You</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BD5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1DED0C4-2322-C847-9D1D-F5149EF4C650}"/>
              </a:ext>
            </a:extLst>
          </p:cNvPr>
          <p:cNvSpPr/>
          <p:nvPr/>
        </p:nvSpPr>
        <p:spPr>
          <a:xfrm>
            <a:off x="752171" y="2135662"/>
            <a:ext cx="4611681" cy="2064774"/>
          </a:xfrm>
          <a:prstGeom prst="rect">
            <a:avLst/>
          </a:prstGeom>
          <a:solidFill>
            <a:srgbClr val="BD5729">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cs typeface="Calibri" panose="020F0502020204030204" pitchFamily="34" charset="0"/>
              </a:rPr>
              <a:t>Identify Areas to Work On</a:t>
            </a:r>
          </a:p>
          <a:p>
            <a:r>
              <a:rPr lang="en-US" dirty="0">
                <a:solidFill>
                  <a:schemeClr val="tx1"/>
                </a:solidFill>
                <a:latin typeface="Calibri" panose="020F0502020204030204" pitchFamily="34" charset="0"/>
                <a:cs typeface="Calibri" panose="020F0502020204030204" pitchFamily="34" charset="0"/>
              </a:rPr>
              <a:t>Use the Self-Care Check List to identify the things you currently do for self-care.  Notice which areas you are doing well</a:t>
            </a:r>
          </a:p>
          <a:p>
            <a:r>
              <a:rPr lang="en-US" dirty="0">
                <a:solidFill>
                  <a:schemeClr val="tx1"/>
                </a:solidFill>
                <a:latin typeface="Calibri" panose="020F0502020204030204" pitchFamily="34" charset="0"/>
                <a:cs typeface="Calibri" panose="020F0502020204030204" pitchFamily="34" charset="0"/>
              </a:rPr>
              <a:t>in and which areas you need to</a:t>
            </a:r>
          </a:p>
          <a:p>
            <a:r>
              <a:rPr lang="en-US" dirty="0">
                <a:solidFill>
                  <a:schemeClr val="tx1"/>
                </a:solidFill>
                <a:latin typeface="Calibri" panose="020F0502020204030204" pitchFamily="34" charset="0"/>
                <a:cs typeface="Calibri" panose="020F0502020204030204" pitchFamily="34" charset="0"/>
              </a:rPr>
              <a:t>work on.</a:t>
            </a:r>
          </a:p>
        </p:txBody>
      </p:sp>
      <p:sp>
        <p:nvSpPr>
          <p:cNvPr id="14" name="Rectangle 13">
            <a:extLst>
              <a:ext uri="{FF2B5EF4-FFF2-40B4-BE49-F238E27FC236}">
                <a16:creationId xmlns:a16="http://schemas.microsoft.com/office/drawing/2014/main" id="{28626A44-C424-5F4E-B018-BF42170D03C3}"/>
              </a:ext>
            </a:extLst>
          </p:cNvPr>
          <p:cNvSpPr/>
          <p:nvPr/>
        </p:nvSpPr>
        <p:spPr>
          <a:xfrm>
            <a:off x="6402983" y="2135662"/>
            <a:ext cx="5036845" cy="2064774"/>
          </a:xfrm>
          <a:prstGeom prst="rect">
            <a:avLst/>
          </a:prstGeom>
          <a:solidFill>
            <a:srgbClr val="BD5729">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cs typeface="Calibri" panose="020F0502020204030204" pitchFamily="34" charset="0"/>
              </a:rPr>
              <a:t>Practice the Top Three</a:t>
            </a:r>
          </a:p>
          <a:p>
            <a:pPr algn="ctr"/>
            <a:r>
              <a:rPr lang="en-US" dirty="0">
                <a:solidFill>
                  <a:schemeClr val="tx1"/>
                </a:solidFill>
                <a:latin typeface="Calibri" panose="020F0502020204030204" pitchFamily="34" charset="0"/>
                <a:cs typeface="Calibri" panose="020F0502020204030204" pitchFamily="34" charset="0"/>
              </a:rPr>
              <a:t>Make a list of your top 3 self-care activities and practice one a day. If needed, </a:t>
            </a:r>
          </a:p>
          <a:p>
            <a:pPr algn="ctr"/>
            <a:r>
              <a:rPr lang="en-US" dirty="0">
                <a:solidFill>
                  <a:schemeClr val="tx1"/>
                </a:solidFill>
                <a:latin typeface="Calibri" panose="020F0502020204030204" pitchFamily="34" charset="0"/>
                <a:cs typeface="Calibri" panose="020F0502020204030204" pitchFamily="34" charset="0"/>
              </a:rPr>
              <a:t>break into smaller tasks.</a:t>
            </a:r>
          </a:p>
        </p:txBody>
      </p:sp>
      <p:sp>
        <p:nvSpPr>
          <p:cNvPr id="5" name="TextBox 4">
            <a:extLst>
              <a:ext uri="{FF2B5EF4-FFF2-40B4-BE49-F238E27FC236}">
                <a16:creationId xmlns:a16="http://schemas.microsoft.com/office/drawing/2014/main" id="{6FE315A9-0DD2-8E48-8E0D-CCEA9D306FE2}"/>
              </a:ext>
            </a:extLst>
          </p:cNvPr>
          <p:cNvSpPr txBox="1"/>
          <p:nvPr/>
        </p:nvSpPr>
        <p:spPr>
          <a:xfrm>
            <a:off x="752171" y="1578077"/>
            <a:ext cx="10687660" cy="368710"/>
          </a:xfrm>
          <a:prstGeom prst="rect">
            <a:avLst/>
          </a:prstGeom>
          <a:noFill/>
          <a:ln>
            <a:solidFill>
              <a:srgbClr val="BD5729"/>
            </a:solidFill>
          </a:ln>
        </p:spPr>
        <p:txBody>
          <a:bodyPr wrap="square" rtlCol="0">
            <a:spAutoFit/>
          </a:bodyPr>
          <a:lstStyle/>
          <a:p>
            <a:pPr algn="ctr"/>
            <a:r>
              <a:rPr lang="en-US" dirty="0"/>
              <a:t>Pick One</a:t>
            </a:r>
          </a:p>
        </p:txBody>
      </p:sp>
      <p:sp>
        <p:nvSpPr>
          <p:cNvPr id="6" name="TextBox 5">
            <a:extLst>
              <a:ext uri="{FF2B5EF4-FFF2-40B4-BE49-F238E27FC236}">
                <a16:creationId xmlns:a16="http://schemas.microsoft.com/office/drawing/2014/main" id="{81F6B2A7-BF59-2A40-8A1A-8F37D2C42186}"/>
              </a:ext>
            </a:extLst>
          </p:cNvPr>
          <p:cNvSpPr txBox="1"/>
          <p:nvPr/>
        </p:nvSpPr>
        <p:spPr>
          <a:xfrm>
            <a:off x="280229" y="4564623"/>
            <a:ext cx="1548577" cy="646331"/>
          </a:xfrm>
          <a:prstGeom prst="rect">
            <a:avLst/>
          </a:prstGeom>
          <a:noFill/>
          <a:ln>
            <a:solidFill>
              <a:srgbClr val="BD5729"/>
            </a:solidFill>
          </a:ln>
        </p:spPr>
        <p:txBody>
          <a:bodyPr wrap="square" rtlCol="0" anchor="b">
            <a:spAutoFit/>
          </a:bodyPr>
          <a:lstStyle/>
          <a:p>
            <a:pPr algn="ctr"/>
            <a:endParaRPr lang="en-US" dirty="0">
              <a:solidFill>
                <a:srgbClr val="BD5729"/>
              </a:solidFill>
              <a:latin typeface="Calibri" panose="020F0502020204030204" pitchFamily="34" charset="0"/>
              <a:cs typeface="Calibri" panose="020F0502020204030204" pitchFamily="34" charset="0"/>
            </a:endParaRPr>
          </a:p>
          <a:p>
            <a:pPr algn="ctr"/>
            <a:r>
              <a:rPr lang="en-US" dirty="0">
                <a:solidFill>
                  <a:srgbClr val="BD5729"/>
                </a:solidFill>
                <a:latin typeface="Calibri" panose="020F0502020204030204" pitchFamily="34" charset="0"/>
                <a:cs typeface="Calibri" panose="020F0502020204030204" pitchFamily="34" charset="0"/>
              </a:rPr>
              <a:t>Set a Deadline</a:t>
            </a:r>
          </a:p>
        </p:txBody>
      </p:sp>
      <p:sp>
        <p:nvSpPr>
          <p:cNvPr id="15" name="TextBox 14">
            <a:extLst>
              <a:ext uri="{FF2B5EF4-FFF2-40B4-BE49-F238E27FC236}">
                <a16:creationId xmlns:a16="http://schemas.microsoft.com/office/drawing/2014/main" id="{6B4D4635-58DA-1246-AAF8-9EC53F143824}"/>
              </a:ext>
            </a:extLst>
          </p:cNvPr>
          <p:cNvSpPr txBox="1"/>
          <p:nvPr/>
        </p:nvSpPr>
        <p:spPr>
          <a:xfrm>
            <a:off x="1970661" y="4564623"/>
            <a:ext cx="1548577" cy="646331"/>
          </a:xfrm>
          <a:prstGeom prst="rect">
            <a:avLst/>
          </a:prstGeom>
          <a:noFill/>
          <a:ln>
            <a:solidFill>
              <a:srgbClr val="BD5729"/>
            </a:solidFill>
          </a:ln>
        </p:spPr>
        <p:txBody>
          <a:bodyPr wrap="square" rtlCol="0">
            <a:spAutoFit/>
          </a:bodyPr>
          <a:lstStyle/>
          <a:p>
            <a:pPr algn="ctr"/>
            <a:endParaRPr lang="en-US" dirty="0">
              <a:solidFill>
                <a:srgbClr val="BD5729"/>
              </a:solidFill>
              <a:latin typeface="Calibri" panose="020F0502020204030204" pitchFamily="34" charset="0"/>
              <a:cs typeface="Calibri" panose="020F0502020204030204" pitchFamily="34" charset="0"/>
            </a:endParaRPr>
          </a:p>
          <a:p>
            <a:pPr algn="ctr"/>
            <a:r>
              <a:rPr lang="en-US" dirty="0">
                <a:solidFill>
                  <a:srgbClr val="BD5729"/>
                </a:solidFill>
                <a:latin typeface="Calibri" panose="020F0502020204030204" pitchFamily="34" charset="0"/>
                <a:cs typeface="Calibri" panose="020F0502020204030204" pitchFamily="34" charset="0"/>
              </a:rPr>
              <a:t>Why this one?</a:t>
            </a:r>
          </a:p>
        </p:txBody>
      </p:sp>
      <p:sp>
        <p:nvSpPr>
          <p:cNvPr id="16" name="TextBox 15">
            <a:extLst>
              <a:ext uri="{FF2B5EF4-FFF2-40B4-BE49-F238E27FC236}">
                <a16:creationId xmlns:a16="http://schemas.microsoft.com/office/drawing/2014/main" id="{54579675-39CE-B648-9A37-5369E93EC5CA}"/>
              </a:ext>
            </a:extLst>
          </p:cNvPr>
          <p:cNvSpPr txBox="1"/>
          <p:nvPr/>
        </p:nvSpPr>
        <p:spPr>
          <a:xfrm>
            <a:off x="3604108" y="4564623"/>
            <a:ext cx="1688229" cy="646331"/>
          </a:xfrm>
          <a:prstGeom prst="rect">
            <a:avLst/>
          </a:prstGeom>
          <a:noFill/>
          <a:ln>
            <a:solidFill>
              <a:srgbClr val="BD5729"/>
            </a:solidFill>
          </a:ln>
        </p:spPr>
        <p:txBody>
          <a:bodyPr wrap="square" rtlCol="0">
            <a:spAutoFit/>
          </a:bodyPr>
          <a:lstStyle/>
          <a:p>
            <a:pPr algn="ctr"/>
            <a:r>
              <a:rPr lang="en-US" dirty="0">
                <a:solidFill>
                  <a:srgbClr val="BD5729"/>
                </a:solidFill>
                <a:latin typeface="Calibri" panose="020F0502020204030204" pitchFamily="34" charset="0"/>
                <a:cs typeface="Calibri" panose="020F0502020204030204" pitchFamily="34" charset="0"/>
              </a:rPr>
              <a:t>What will you pair it with?</a:t>
            </a:r>
          </a:p>
        </p:txBody>
      </p:sp>
      <p:sp>
        <p:nvSpPr>
          <p:cNvPr id="21" name="TextBox 20">
            <a:extLst>
              <a:ext uri="{FF2B5EF4-FFF2-40B4-BE49-F238E27FC236}">
                <a16:creationId xmlns:a16="http://schemas.microsoft.com/office/drawing/2014/main" id="{1F0D372F-694F-5943-A053-9D540774B07E}"/>
              </a:ext>
            </a:extLst>
          </p:cNvPr>
          <p:cNvSpPr txBox="1"/>
          <p:nvPr/>
        </p:nvSpPr>
        <p:spPr>
          <a:xfrm>
            <a:off x="276005" y="5265404"/>
            <a:ext cx="1548577" cy="923330"/>
          </a:xfrm>
          <a:prstGeom prst="rect">
            <a:avLst/>
          </a:prstGeom>
          <a:noFill/>
          <a:ln>
            <a:solidFill>
              <a:srgbClr val="BD5729"/>
            </a:solidFill>
          </a:ln>
        </p:spPr>
        <p:txBody>
          <a:bodyPr wrap="square" rtlCol="0" anchor="b">
            <a:spAutoFit/>
          </a:bodyPr>
          <a:lstStyle/>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Be realistic in your deadline.</a:t>
            </a:r>
          </a:p>
        </p:txBody>
      </p:sp>
      <p:sp>
        <p:nvSpPr>
          <p:cNvPr id="22" name="TextBox 21">
            <a:extLst>
              <a:ext uri="{FF2B5EF4-FFF2-40B4-BE49-F238E27FC236}">
                <a16:creationId xmlns:a16="http://schemas.microsoft.com/office/drawing/2014/main" id="{60C7CFBF-A23B-0147-97C9-616C1A2ABE37}"/>
              </a:ext>
            </a:extLst>
          </p:cNvPr>
          <p:cNvSpPr txBox="1"/>
          <p:nvPr/>
        </p:nvSpPr>
        <p:spPr>
          <a:xfrm>
            <a:off x="1971954" y="5265404"/>
            <a:ext cx="1548577" cy="923330"/>
          </a:xfrm>
          <a:prstGeom prst="rect">
            <a:avLst/>
          </a:prstGeom>
          <a:noFill/>
          <a:ln>
            <a:solidFill>
              <a:srgbClr val="BD5729"/>
            </a:solidFill>
          </a:ln>
        </p:spPr>
        <p:txBody>
          <a:bodyPr wrap="square" rtlCol="0" anchor="b">
            <a:spAutoFit/>
          </a:bodyPr>
          <a:lstStyle/>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How will this help you?</a:t>
            </a:r>
          </a:p>
        </p:txBody>
      </p:sp>
      <p:sp>
        <p:nvSpPr>
          <p:cNvPr id="23" name="TextBox 22">
            <a:extLst>
              <a:ext uri="{FF2B5EF4-FFF2-40B4-BE49-F238E27FC236}">
                <a16:creationId xmlns:a16="http://schemas.microsoft.com/office/drawing/2014/main" id="{4D84145F-E2B2-694C-A1A4-CCB69A7DA1C7}"/>
              </a:ext>
            </a:extLst>
          </p:cNvPr>
          <p:cNvSpPr txBox="1"/>
          <p:nvPr/>
        </p:nvSpPr>
        <p:spPr>
          <a:xfrm>
            <a:off x="3604108" y="5265404"/>
            <a:ext cx="1688229" cy="923330"/>
          </a:xfrm>
          <a:prstGeom prst="rect">
            <a:avLst/>
          </a:prstGeom>
          <a:noFill/>
          <a:ln>
            <a:solidFill>
              <a:srgbClr val="BD5729"/>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Do it with something you already do.</a:t>
            </a:r>
          </a:p>
        </p:txBody>
      </p:sp>
      <p:pic>
        <p:nvPicPr>
          <p:cNvPr id="8" name="Graphic 7" descr="Clipboard Partially Checked with solid fill">
            <a:extLst>
              <a:ext uri="{FF2B5EF4-FFF2-40B4-BE49-F238E27FC236}">
                <a16:creationId xmlns:a16="http://schemas.microsoft.com/office/drawing/2014/main" id="{AB951864-1A92-074A-B2D3-AAF5C259ED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02080" y="3168049"/>
            <a:ext cx="914400" cy="914400"/>
          </a:xfrm>
          <a:prstGeom prst="rect">
            <a:avLst/>
          </a:prstGeom>
        </p:spPr>
      </p:pic>
      <p:pic>
        <p:nvPicPr>
          <p:cNvPr id="10" name="Graphic 9" descr="Priorities with solid fill">
            <a:extLst>
              <a:ext uri="{FF2B5EF4-FFF2-40B4-BE49-F238E27FC236}">
                <a16:creationId xmlns:a16="http://schemas.microsoft.com/office/drawing/2014/main" id="{94E90195-AC30-954F-B31C-C88311D936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0559" y="3285731"/>
            <a:ext cx="764183" cy="764183"/>
          </a:xfrm>
          <a:prstGeom prst="rect">
            <a:avLst/>
          </a:prstGeom>
        </p:spPr>
      </p:pic>
      <p:sp>
        <p:nvSpPr>
          <p:cNvPr id="28" name="TextBox 27">
            <a:extLst>
              <a:ext uri="{FF2B5EF4-FFF2-40B4-BE49-F238E27FC236}">
                <a16:creationId xmlns:a16="http://schemas.microsoft.com/office/drawing/2014/main" id="{015363CC-BB1D-3D46-8201-E083715E860F}"/>
              </a:ext>
            </a:extLst>
          </p:cNvPr>
          <p:cNvSpPr txBox="1"/>
          <p:nvPr/>
        </p:nvSpPr>
        <p:spPr>
          <a:xfrm>
            <a:off x="5356132" y="4564623"/>
            <a:ext cx="1548577" cy="646331"/>
          </a:xfrm>
          <a:prstGeom prst="rect">
            <a:avLst/>
          </a:prstGeom>
          <a:noFill/>
          <a:ln>
            <a:solidFill>
              <a:srgbClr val="BD5729"/>
            </a:solidFill>
          </a:ln>
        </p:spPr>
        <p:txBody>
          <a:bodyPr wrap="square" rtlCol="0">
            <a:spAutoFit/>
          </a:bodyPr>
          <a:lstStyle/>
          <a:p>
            <a:pPr algn="ctr"/>
            <a:r>
              <a:rPr lang="en-US" dirty="0">
                <a:solidFill>
                  <a:srgbClr val="BD5729"/>
                </a:solidFill>
                <a:latin typeface="Calibri" panose="020F0502020204030204" pitchFamily="34" charset="0"/>
                <a:cs typeface="Calibri" panose="020F0502020204030204" pitchFamily="34" charset="0"/>
              </a:rPr>
              <a:t>Optional</a:t>
            </a:r>
          </a:p>
          <a:p>
            <a:pPr algn="ctr"/>
            <a:r>
              <a:rPr lang="en-US" dirty="0">
                <a:solidFill>
                  <a:srgbClr val="BD5729"/>
                </a:solidFill>
                <a:latin typeface="Calibri" panose="020F0502020204030204" pitchFamily="34" charset="0"/>
                <a:cs typeface="Calibri" panose="020F0502020204030204" pitchFamily="34" charset="0"/>
              </a:rPr>
              <a:t>Break it Down</a:t>
            </a:r>
          </a:p>
        </p:txBody>
      </p:sp>
      <p:sp>
        <p:nvSpPr>
          <p:cNvPr id="29" name="TextBox 28">
            <a:extLst>
              <a:ext uri="{FF2B5EF4-FFF2-40B4-BE49-F238E27FC236}">
                <a16:creationId xmlns:a16="http://schemas.microsoft.com/office/drawing/2014/main" id="{709F9781-9F87-EC49-A50D-BDE7C753497F}"/>
              </a:ext>
            </a:extLst>
          </p:cNvPr>
          <p:cNvSpPr txBox="1"/>
          <p:nvPr/>
        </p:nvSpPr>
        <p:spPr>
          <a:xfrm>
            <a:off x="7054655" y="4564623"/>
            <a:ext cx="1695949" cy="646331"/>
          </a:xfrm>
          <a:prstGeom prst="rect">
            <a:avLst/>
          </a:prstGeom>
          <a:noFill/>
          <a:ln>
            <a:solidFill>
              <a:srgbClr val="BD5729"/>
            </a:solidFill>
          </a:ln>
        </p:spPr>
        <p:txBody>
          <a:bodyPr wrap="square" rtlCol="0">
            <a:spAutoFit/>
          </a:bodyPr>
          <a:lstStyle/>
          <a:p>
            <a:pPr algn="ctr"/>
            <a:endParaRPr lang="en-US" dirty="0">
              <a:solidFill>
                <a:srgbClr val="2C957F"/>
              </a:solidFill>
              <a:latin typeface="Calibri" panose="020F0502020204030204" pitchFamily="34" charset="0"/>
              <a:cs typeface="Calibri" panose="020F0502020204030204" pitchFamily="34" charset="0"/>
            </a:endParaRPr>
          </a:p>
          <a:p>
            <a:pPr algn="ctr"/>
            <a:r>
              <a:rPr lang="en-US" dirty="0">
                <a:solidFill>
                  <a:srgbClr val="BD5729"/>
                </a:solidFill>
                <a:latin typeface="Calibri" panose="020F0502020204030204" pitchFamily="34" charset="0"/>
                <a:cs typeface="Calibri" panose="020F0502020204030204" pitchFamily="34" charset="0"/>
              </a:rPr>
              <a:t>Reminders</a:t>
            </a:r>
          </a:p>
        </p:txBody>
      </p:sp>
      <p:sp>
        <p:nvSpPr>
          <p:cNvPr id="30" name="TextBox 29">
            <a:extLst>
              <a:ext uri="{FF2B5EF4-FFF2-40B4-BE49-F238E27FC236}">
                <a16:creationId xmlns:a16="http://schemas.microsoft.com/office/drawing/2014/main" id="{0E3E5BD9-F8BA-7B43-959D-4947CEDA80AC}"/>
              </a:ext>
            </a:extLst>
          </p:cNvPr>
          <p:cNvSpPr txBox="1"/>
          <p:nvPr/>
        </p:nvSpPr>
        <p:spPr>
          <a:xfrm>
            <a:off x="8900551" y="4564623"/>
            <a:ext cx="3099728" cy="646331"/>
          </a:xfrm>
          <a:prstGeom prst="rect">
            <a:avLst/>
          </a:prstGeom>
          <a:noFill/>
          <a:ln>
            <a:solidFill>
              <a:srgbClr val="BD5729"/>
            </a:solidFill>
          </a:ln>
        </p:spPr>
        <p:txBody>
          <a:bodyPr wrap="square" rtlCol="0">
            <a:spAutoFit/>
          </a:bodyPr>
          <a:lstStyle/>
          <a:p>
            <a:pPr algn="ctr"/>
            <a:r>
              <a:rPr lang="en-US" dirty="0">
                <a:solidFill>
                  <a:srgbClr val="BD5729"/>
                </a:solidFill>
                <a:latin typeface="Calibri" panose="020F0502020204030204" pitchFamily="34" charset="0"/>
                <a:cs typeface="Calibri" panose="020F0502020204030204" pitchFamily="34" charset="0"/>
              </a:rPr>
              <a:t>Run into Problems </a:t>
            </a:r>
          </a:p>
          <a:p>
            <a:pPr algn="ctr"/>
            <a:r>
              <a:rPr lang="en-US" dirty="0">
                <a:solidFill>
                  <a:srgbClr val="BD5729"/>
                </a:solidFill>
                <a:latin typeface="Calibri" panose="020F0502020204030204" pitchFamily="34" charset="0"/>
                <a:cs typeface="Calibri" panose="020F0502020204030204" pitchFamily="34" charset="0"/>
              </a:rPr>
              <a:t>Getting it Done?</a:t>
            </a:r>
          </a:p>
        </p:txBody>
      </p:sp>
      <p:sp>
        <p:nvSpPr>
          <p:cNvPr id="31" name="TextBox 30">
            <a:extLst>
              <a:ext uri="{FF2B5EF4-FFF2-40B4-BE49-F238E27FC236}">
                <a16:creationId xmlns:a16="http://schemas.microsoft.com/office/drawing/2014/main" id="{F2733E82-B458-4441-9630-144E25201FCC}"/>
              </a:ext>
            </a:extLst>
          </p:cNvPr>
          <p:cNvSpPr txBox="1"/>
          <p:nvPr/>
        </p:nvSpPr>
        <p:spPr>
          <a:xfrm>
            <a:off x="5363852" y="5265404"/>
            <a:ext cx="1548577" cy="923330"/>
          </a:xfrm>
          <a:prstGeom prst="rect">
            <a:avLst/>
          </a:prstGeom>
          <a:noFill/>
          <a:ln>
            <a:solidFill>
              <a:srgbClr val="BD5729"/>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Take large tasks &amp; break it into steps.</a:t>
            </a:r>
          </a:p>
        </p:txBody>
      </p:sp>
      <p:sp>
        <p:nvSpPr>
          <p:cNvPr id="32" name="TextBox 31">
            <a:extLst>
              <a:ext uri="{FF2B5EF4-FFF2-40B4-BE49-F238E27FC236}">
                <a16:creationId xmlns:a16="http://schemas.microsoft.com/office/drawing/2014/main" id="{69794066-7CF6-8F41-AD03-4EC6399C5F0C}"/>
              </a:ext>
            </a:extLst>
          </p:cNvPr>
          <p:cNvSpPr txBox="1"/>
          <p:nvPr/>
        </p:nvSpPr>
        <p:spPr>
          <a:xfrm>
            <a:off x="7059801" y="5265404"/>
            <a:ext cx="1695949" cy="923330"/>
          </a:xfrm>
          <a:prstGeom prst="rect">
            <a:avLst/>
          </a:prstGeom>
          <a:noFill/>
          <a:ln>
            <a:solidFill>
              <a:srgbClr val="BD5729"/>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Phone Alarms</a:t>
            </a:r>
          </a:p>
          <a:p>
            <a:pPr algn="ctr"/>
            <a:r>
              <a:rPr lang="en-US" dirty="0">
                <a:latin typeface="Calibri" panose="020F0502020204030204" pitchFamily="34" charset="0"/>
                <a:cs typeface="Calibri" panose="020F0502020204030204" pitchFamily="34" charset="0"/>
              </a:rPr>
              <a:t>Post-Its</a:t>
            </a:r>
          </a:p>
          <a:p>
            <a:pPr algn="ctr"/>
            <a:r>
              <a:rPr lang="en-US" dirty="0">
                <a:latin typeface="Calibri" panose="020F0502020204030204" pitchFamily="34" charset="0"/>
                <a:cs typeface="Calibri" panose="020F0502020204030204" pitchFamily="34" charset="0"/>
              </a:rPr>
              <a:t>Tape to Mirror</a:t>
            </a:r>
          </a:p>
        </p:txBody>
      </p:sp>
      <p:sp>
        <p:nvSpPr>
          <p:cNvPr id="33" name="TextBox 32">
            <a:extLst>
              <a:ext uri="{FF2B5EF4-FFF2-40B4-BE49-F238E27FC236}">
                <a16:creationId xmlns:a16="http://schemas.microsoft.com/office/drawing/2014/main" id="{3D90BCB4-2A7D-5144-96D4-812214C426E2}"/>
              </a:ext>
            </a:extLst>
          </p:cNvPr>
          <p:cNvSpPr txBox="1"/>
          <p:nvPr/>
        </p:nvSpPr>
        <p:spPr>
          <a:xfrm>
            <a:off x="8900550" y="5265404"/>
            <a:ext cx="3099728" cy="923330"/>
          </a:xfrm>
          <a:prstGeom prst="rect">
            <a:avLst/>
          </a:prstGeom>
          <a:noFill/>
          <a:ln>
            <a:solidFill>
              <a:srgbClr val="BD5729"/>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ID the issue</a:t>
            </a:r>
          </a:p>
          <a:p>
            <a:pPr algn="ctr"/>
            <a:r>
              <a:rPr lang="en-US" dirty="0">
                <a:latin typeface="Calibri" panose="020F0502020204030204" pitchFamily="34" charset="0"/>
                <a:cs typeface="Calibri" panose="020F0502020204030204" pitchFamily="34" charset="0"/>
              </a:rPr>
              <a:t>Brainstorm solutions</a:t>
            </a:r>
          </a:p>
          <a:p>
            <a:pPr algn="ctr"/>
            <a:r>
              <a:rPr lang="en-US" dirty="0">
                <a:latin typeface="Calibri" panose="020F0502020204030204" pitchFamily="34" charset="0"/>
                <a:cs typeface="Calibri" panose="020F0502020204030204" pitchFamily="34" charset="0"/>
              </a:rPr>
              <a:t>Try it out</a:t>
            </a:r>
          </a:p>
        </p:txBody>
      </p:sp>
      <p:sp>
        <p:nvSpPr>
          <p:cNvPr id="34" name="Curved Right Arrow 33">
            <a:extLst>
              <a:ext uri="{FF2B5EF4-FFF2-40B4-BE49-F238E27FC236}">
                <a16:creationId xmlns:a16="http://schemas.microsoft.com/office/drawing/2014/main" id="{909FD802-014E-434F-B60A-AB95A4A13E43}"/>
              </a:ext>
            </a:extLst>
          </p:cNvPr>
          <p:cNvSpPr/>
          <p:nvPr/>
        </p:nvSpPr>
        <p:spPr>
          <a:xfrm flipV="1">
            <a:off x="9292855" y="5364983"/>
            <a:ext cx="404340" cy="731520"/>
          </a:xfrm>
          <a:prstGeom prst="curvedRightArrow">
            <a:avLst/>
          </a:prstGeom>
          <a:solidFill>
            <a:srgbClr val="BD5729"/>
          </a:solidFill>
          <a:ln>
            <a:solidFill>
              <a:srgbClr val="BD5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36165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D038F3-FA48-3F45-9CCB-8CE03529FB43}"/>
              </a:ext>
            </a:extLst>
          </p:cNvPr>
          <p:cNvSpPr>
            <a:spLocks noGrp="1"/>
          </p:cNvSpPr>
          <p:nvPr>
            <p:ph type="title"/>
          </p:nvPr>
        </p:nvSpPr>
        <p:spPr>
          <a:xfrm>
            <a:off x="556591" y="609600"/>
            <a:ext cx="3597966" cy="5685601"/>
          </a:xfrm>
        </p:spPr>
        <p:txBody>
          <a:bodyPr vert="horz" lIns="91440" tIns="45720" rIns="91440" bIns="45720" rtlCol="0" anchor="ctr">
            <a:normAutofit/>
          </a:bodyPr>
          <a:lstStyle/>
          <a:p>
            <a:pPr algn="ctr"/>
            <a:r>
              <a:rPr lang="en-US" b="1" kern="1200" dirty="0">
                <a:solidFill>
                  <a:schemeClr val="tx1"/>
                </a:solidFill>
                <a:latin typeface="+mj-lt"/>
                <a:ea typeface="+mj-ea"/>
                <a:cs typeface="+mj-cs"/>
              </a:rPr>
              <a:t>Before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you</a:t>
            </a:r>
            <a:r>
              <a:rPr lang="en-US" b="1" dirty="0"/>
              <a:t> </a:t>
            </a:r>
            <a:r>
              <a:rPr lang="en-US" b="1" kern="1200" dirty="0">
                <a:solidFill>
                  <a:schemeClr val="tx1"/>
                </a:solidFill>
                <a:latin typeface="+mj-lt"/>
                <a:ea typeface="+mj-ea"/>
                <a:cs typeface="+mj-cs"/>
              </a:rPr>
              <a:t>leave,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Please complete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our poll.</a:t>
            </a:r>
            <a:endParaRPr lang="en-US" kern="1200" dirty="0">
              <a:solidFill>
                <a:schemeClr val="tx1"/>
              </a:solidFill>
              <a:latin typeface="+mj-lt"/>
              <a:ea typeface="+mj-ea"/>
              <a:cs typeface="+mj-cs"/>
            </a:endParaRPr>
          </a:p>
        </p:txBody>
      </p:sp>
      <p:pic>
        <p:nvPicPr>
          <p:cNvPr id="7" name="Picture 6" descr="Logo, company name&#10;&#10;Description automatically generated">
            <a:extLst>
              <a:ext uri="{FF2B5EF4-FFF2-40B4-BE49-F238E27FC236}">
                <a16:creationId xmlns:a16="http://schemas.microsoft.com/office/drawing/2014/main" id="{0D709CBE-5AD0-2148-9819-5ED443080391}"/>
              </a:ext>
            </a:extLst>
          </p:cNvPr>
          <p:cNvPicPr>
            <a:picLocks noChangeAspect="1"/>
          </p:cNvPicPr>
          <p:nvPr/>
        </p:nvPicPr>
        <p:blipFill>
          <a:blip r:embed="rId3"/>
          <a:stretch>
            <a:fillRect/>
          </a:stretch>
        </p:blipFill>
        <p:spPr>
          <a:xfrm>
            <a:off x="5653438" y="1087074"/>
            <a:ext cx="5676783" cy="4730652"/>
          </a:xfrm>
          <a:prstGeom prst="rect">
            <a:avLst/>
          </a:prstGeom>
        </p:spPr>
      </p:pic>
    </p:spTree>
    <p:extLst>
      <p:ext uri="{BB962C8B-B14F-4D97-AF65-F5344CB8AC3E}">
        <p14:creationId xmlns:p14="http://schemas.microsoft.com/office/powerpoint/2010/main" val="3926623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664;p45">
            <a:extLst>
              <a:ext uri="{FF2B5EF4-FFF2-40B4-BE49-F238E27FC236}">
                <a16:creationId xmlns:a16="http://schemas.microsoft.com/office/drawing/2014/main" id="{B9F350EA-3C8A-B34B-A6BD-B57D69E29EDC}"/>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5793629" cy="6858001"/>
          </a:xfrm>
          <a:prstGeom prst="rect">
            <a:avLst/>
          </a:prstGeom>
          <a:noFill/>
          <a:ln>
            <a:noFill/>
          </a:ln>
        </p:spPr>
      </p:pic>
      <p:sp>
        <p:nvSpPr>
          <p:cNvPr id="3" name="Google Shape;665;p45">
            <a:extLst>
              <a:ext uri="{FF2B5EF4-FFF2-40B4-BE49-F238E27FC236}">
                <a16:creationId xmlns:a16="http://schemas.microsoft.com/office/drawing/2014/main" id="{DE5D00C7-DF2F-F544-8A45-F0666A409BDB}"/>
              </a:ext>
            </a:extLst>
          </p:cNvPr>
          <p:cNvSpPr txBox="1">
            <a:spLocks/>
          </p:cNvSpPr>
          <p:nvPr/>
        </p:nvSpPr>
        <p:spPr>
          <a:xfrm>
            <a:off x="6600566" y="2302890"/>
            <a:ext cx="4464976" cy="2311211"/>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Goudy Old Style"/>
                <a:ea typeface="+mn-ea"/>
                <a:cs typeface="+mn-cs"/>
              </a:rPr>
              <a:t>Do you have any questions? </a:t>
            </a:r>
            <a:endPar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41243D"/>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rPr>
              <a:t>Ann Choryan Bilbrey, PhD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err="1">
                <a:ln>
                  <a:noFill/>
                </a:ln>
                <a:solidFill>
                  <a:srgbClr val="41243D"/>
                </a:solidFill>
                <a:effectLst/>
                <a:uLnTx/>
                <a:uFillTx/>
                <a:latin typeface="Goudy Old Style"/>
                <a:ea typeface="+mn-ea"/>
                <a:cs typeface="+mn-cs"/>
              </a:rPr>
              <a:t>ann@optimalagingcenter.com</a:t>
            </a:r>
            <a:endParaRPr kumimoji="0" lang="en-US" sz="2400" b="1" i="0" u="none" strike="noStrike" kern="1200" cap="none" spc="0" normalizeH="0" baseline="0" noProof="0" dirty="0">
              <a:ln>
                <a:noFill/>
              </a:ln>
              <a:solidFill>
                <a:srgbClr val="41243D"/>
              </a:solidFill>
              <a:effectLst/>
              <a:uLnTx/>
              <a:uFillTx/>
              <a:latin typeface="Goudy Old Style"/>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2800" b="0" i="0" u="none" strike="noStrike" kern="1200" cap="none" spc="0" normalizeH="0" baseline="0" noProof="0" dirty="0">
                <a:ln>
                  <a:noFill/>
                </a:ln>
                <a:solidFill>
                  <a:srgbClr val="41243D"/>
                </a:solidFill>
                <a:effectLst/>
                <a:uLnTx/>
                <a:uFillTx/>
                <a:latin typeface="Gill Sans MT"/>
                <a:ea typeface="+mn-ea"/>
                <a:cs typeface="+mn-cs"/>
              </a:rPr>
            </a:br>
            <a:endParaRPr kumimoji="0" lang="en-US" sz="2800" b="0" i="0" u="none" strike="noStrike" kern="1200" cap="none" spc="0" normalizeH="0" baseline="0" noProof="0" dirty="0">
              <a:ln>
                <a:noFill/>
              </a:ln>
              <a:solidFill>
                <a:srgbClr val="41243D"/>
              </a:solidFill>
              <a:effectLst/>
              <a:uLnTx/>
              <a:uFillTx/>
              <a:latin typeface="Gill Sans MT"/>
              <a:ea typeface="+mn-ea"/>
              <a:cs typeface="+mn-cs"/>
            </a:endParaRPr>
          </a:p>
        </p:txBody>
      </p:sp>
      <p:sp>
        <p:nvSpPr>
          <p:cNvPr id="4" name="TextBox 3">
            <a:extLst>
              <a:ext uri="{FF2B5EF4-FFF2-40B4-BE49-F238E27FC236}">
                <a16:creationId xmlns:a16="http://schemas.microsoft.com/office/drawing/2014/main" id="{6377972D-28C5-1648-AA66-59E3D678B119}"/>
              </a:ext>
            </a:extLst>
          </p:cNvPr>
          <p:cNvSpPr txBox="1"/>
          <p:nvPr/>
        </p:nvSpPr>
        <p:spPr>
          <a:xfrm>
            <a:off x="6984631" y="1212838"/>
            <a:ext cx="3696846"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Homemade Apple" panose="02000000000000000000" pitchFamily="2" charset="0"/>
                <a:ea typeface="Homemade Apple" panose="02000000000000000000" pitchFamily="2" charset="0"/>
                <a:cs typeface="+mn-cs"/>
              </a:rPr>
              <a:t>Thank You!</a:t>
            </a:r>
          </a:p>
        </p:txBody>
      </p:sp>
    </p:spTree>
    <p:extLst>
      <p:ext uri="{BB962C8B-B14F-4D97-AF65-F5344CB8AC3E}">
        <p14:creationId xmlns:p14="http://schemas.microsoft.com/office/powerpoint/2010/main" val="2138530508"/>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41243D"/>
      </a:dk2>
      <a:lt2>
        <a:srgbClr val="E2E7E8"/>
      </a:lt2>
      <a:accent1>
        <a:srgbClr val="B94433"/>
      </a:accent1>
      <a:accent2>
        <a:srgbClr val="CB456C"/>
      </a:accent2>
      <a:accent3>
        <a:srgbClr val="CB8D45"/>
      </a:accent3>
      <a:accent4>
        <a:srgbClr val="32B6A0"/>
      </a:accent4>
      <a:accent5>
        <a:srgbClr val="45AACB"/>
      </a:accent5>
      <a:accent6>
        <a:srgbClr val="3360B9"/>
      </a:accent6>
      <a:hlink>
        <a:srgbClr val="348F9C"/>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TotalTime>
  <Words>3237</Words>
  <Application>Microsoft Macintosh PowerPoint</Application>
  <PresentationFormat>Widescreen</PresentationFormat>
  <Paragraphs>380</Paragraphs>
  <Slides>22</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Calibri</vt:lpstr>
      <vt:lpstr>Calibri Light</vt:lpstr>
      <vt:lpstr>Gill Sans MT</vt:lpstr>
      <vt:lpstr>Goudy Old Style</vt:lpstr>
      <vt:lpstr>Homemade Apple</vt:lpstr>
      <vt:lpstr>Wingdings</vt:lpstr>
      <vt:lpstr>ClassicFrameVTI</vt:lpstr>
      <vt:lpstr>Office Theme</vt:lpstr>
      <vt:lpstr>Coping with caregiving 2.0 Suite</vt:lpstr>
      <vt:lpstr>Ground Rules</vt:lpstr>
      <vt:lpstr>Introductions</vt:lpstr>
      <vt:lpstr>Today’s Topics</vt:lpstr>
      <vt:lpstr>Let’s Start with the Elephant in the Room</vt:lpstr>
      <vt:lpstr>Caregiving &amp;Well-being</vt:lpstr>
      <vt:lpstr>Caregiving is Intense</vt:lpstr>
      <vt:lpstr>Self-Care</vt:lpstr>
      <vt:lpstr>Four Areas of Self- Care</vt:lpstr>
      <vt:lpstr>Quality Sleep</vt:lpstr>
      <vt:lpstr>PowerPoint Presentation</vt:lpstr>
      <vt:lpstr>PowerPoint Presentation</vt:lpstr>
      <vt:lpstr>PowerPoint Presentation</vt:lpstr>
      <vt:lpstr>Benefits of Staying Active</vt:lpstr>
      <vt:lpstr>PowerPoint Presentation</vt:lpstr>
      <vt:lpstr>Self-Care Check List</vt:lpstr>
      <vt:lpstr>PowerPoint Presentation</vt:lpstr>
      <vt:lpstr>PowerPoint Presentation</vt:lpstr>
      <vt:lpstr>Take Away</vt:lpstr>
      <vt:lpstr>Making This Work for You</vt:lpstr>
      <vt:lpstr>Before  you leave,  Please complete  our poll.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caregiving 2.0 Suite</dc:title>
  <dc:creator>Ann Bilbrey</dc:creator>
  <cp:lastModifiedBy>Ann Bilbrey</cp:lastModifiedBy>
  <cp:revision>42</cp:revision>
  <cp:lastPrinted>2023-08-03T22:45:23Z</cp:lastPrinted>
  <dcterms:created xsi:type="dcterms:W3CDTF">2020-09-16T01:43:13Z</dcterms:created>
  <dcterms:modified xsi:type="dcterms:W3CDTF">2023-08-03T22:52:15Z</dcterms:modified>
</cp:coreProperties>
</file>