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5" r:id="rId1"/>
    <p:sldMasterId id="2147483756" r:id="rId2"/>
  </p:sldMasterIdLst>
  <p:notesMasterIdLst>
    <p:notesMasterId r:id="rId21"/>
  </p:notesMasterIdLst>
  <p:handoutMasterIdLst>
    <p:handoutMasterId r:id="rId22"/>
  </p:handoutMasterIdLst>
  <p:sldIdLst>
    <p:sldId id="261" r:id="rId3"/>
    <p:sldId id="305" r:id="rId4"/>
    <p:sldId id="318" r:id="rId5"/>
    <p:sldId id="281" r:id="rId6"/>
    <p:sldId id="320" r:id="rId7"/>
    <p:sldId id="282" r:id="rId8"/>
    <p:sldId id="310" r:id="rId9"/>
    <p:sldId id="283" r:id="rId10"/>
    <p:sldId id="313" r:id="rId11"/>
    <p:sldId id="314" r:id="rId12"/>
    <p:sldId id="316" r:id="rId13"/>
    <p:sldId id="311" r:id="rId14"/>
    <p:sldId id="564" r:id="rId15"/>
    <p:sldId id="319" r:id="rId16"/>
    <p:sldId id="300" r:id="rId17"/>
    <p:sldId id="309" r:id="rId18"/>
    <p:sldId id="563" r:id="rId19"/>
    <p:sldId id="277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8D1D"/>
    <a:srgbClr val="AB7E15"/>
    <a:srgbClr val="E3BE8A"/>
    <a:srgbClr val="CCAB7C"/>
    <a:srgbClr val="AB7E14"/>
    <a:srgbClr val="E5AA5C"/>
    <a:srgbClr val="F6E3C9"/>
    <a:srgbClr val="ECC793"/>
    <a:srgbClr val="E4AA5C"/>
    <a:srgbClr val="F5E3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535"/>
    <p:restoredTop sz="76327"/>
  </p:normalViewPr>
  <p:slideViewPr>
    <p:cSldViewPr snapToGrid="0" snapToObjects="1">
      <p:cViewPr varScale="1">
        <p:scale>
          <a:sx n="96" d="100"/>
          <a:sy n="96" d="100"/>
        </p:scale>
        <p:origin x="28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7" d="100"/>
          <a:sy n="97" d="100"/>
        </p:scale>
        <p:origin x="3912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A7AC98-87A8-E64F-87D5-19FF3F8038A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dirty="0"/>
              <a:t>Optimal Aging Center</a:t>
            </a:r>
          </a:p>
          <a:p>
            <a:r>
              <a:rPr lang="en-US" dirty="0"/>
              <a:t>info@optimalagingcenter.com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644E16-91EB-654A-A1EB-61EFF04EE29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25F7C1-660F-444F-A055-493797BDF3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9311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E38B10-652B-4449-A567-733960D7CFE1}" type="datetimeFigureOut">
              <a:rPr lang="en-US" smtClean="0"/>
              <a:t>8/3/23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BA69BE-2BEE-BC47-B2E9-FB2A8030FFF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3460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Handouts</a:t>
            </a:r>
          </a:p>
          <a:p>
            <a:r>
              <a:rPr lang="en-US" b="0" dirty="0"/>
              <a:t>OAC:  Positive Activities Log (PAL)</a:t>
            </a:r>
          </a:p>
          <a:p>
            <a:endParaRPr lang="en-US" b="0" dirty="0"/>
          </a:p>
          <a:p>
            <a:r>
              <a:rPr lang="en-US" b="0" dirty="0"/>
              <a:t>Rev 5.8.23 AB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69BE-2BEE-BC47-B2E9-FB2A8030FFF1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4394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69BE-2BEE-BC47-B2E9-FB2A8030FFF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6511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69BE-2BEE-BC47-B2E9-FB2A8030FFF1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4954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69BE-2BEE-BC47-B2E9-FB2A8030FFF1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9170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69BE-2BEE-BC47-B2E9-FB2A8030FFF1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555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69BE-2BEE-BC47-B2E9-FB2A8030FFF1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2589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69BE-2BEE-BC47-B2E9-FB2A8030FFF1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7965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69BE-2BEE-BC47-B2E9-FB2A8030FFF1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2914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69BE-2BEE-BC47-B2E9-FB2A8030FFF1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349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69BE-2BEE-BC47-B2E9-FB2A8030FFF1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2696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69BE-2BEE-BC47-B2E9-FB2A8030FFF1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1035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69BE-2BEE-BC47-B2E9-FB2A8030FFF1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7306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212725"/>
            <a:ext cx="5486400" cy="3086100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4165F9-1808-6642-BE0F-5A63FA236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19E8FB-50BE-F14C-81FA-DEBB6559BB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ffectLst/>
                <a:latin typeface="Calibri" panose="020F0502020204030204" pitchFamily="34" charset="0"/>
              </a:rPr>
              <a:t>Q1 I found Zoom easy to use for this workshop.</a:t>
            </a:r>
          </a:p>
          <a:p>
            <a:r>
              <a:rPr lang="en-US" dirty="0">
                <a:effectLst/>
                <a:latin typeface="Calibri" panose="020F0502020204030204" pitchFamily="34" charset="0"/>
              </a:rPr>
              <a:t>Q2 Overall, I found this workshop to be helpful.</a:t>
            </a:r>
          </a:p>
          <a:p>
            <a:r>
              <a:rPr lang="en-US" dirty="0">
                <a:effectLst/>
                <a:latin typeface="Calibri" panose="020F0502020204030204" pitchFamily="34" charset="0"/>
              </a:rPr>
              <a:t>Q3 I plan to use the skills taught in this workshop.</a:t>
            </a:r>
          </a:p>
          <a:p>
            <a:r>
              <a:rPr lang="en-US" dirty="0">
                <a:effectLst/>
                <a:latin typeface="Calibri" panose="020F0502020204030204" pitchFamily="34" charset="0"/>
              </a:rPr>
              <a:t>Q4 I believe using these skills will help me to delay placing the person I am caring for in long term care facility.</a:t>
            </a:r>
          </a:p>
          <a:p>
            <a:r>
              <a:rPr lang="en-US" dirty="0">
                <a:effectLst/>
                <a:latin typeface="Calibri" panose="020F0502020204030204" pitchFamily="34" charset="0"/>
              </a:rPr>
              <a:t>Q5 I will recommend this workshop to others.</a:t>
            </a:r>
          </a:p>
          <a:p>
            <a:pPr font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982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57C3F-0FB2-4B2E-BA6A-FEEEFF1AF7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57400" y="685801"/>
            <a:ext cx="8115300" cy="3046228"/>
          </a:xfrm>
        </p:spPr>
        <p:txBody>
          <a:bodyPr anchor="b">
            <a:normAutofit/>
          </a:bodyPr>
          <a:lstStyle>
            <a:lvl1pPr algn="ctr">
              <a:defRPr sz="3600"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583AE9-1CC1-4572-A6E5-E97F80E476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57400" y="4114800"/>
            <a:ext cx="8115300" cy="2057400"/>
          </a:xfrm>
        </p:spPr>
        <p:txBody>
          <a:bodyPr/>
          <a:lstStyle>
            <a:lvl1pPr marL="0" indent="0" algn="ctr">
              <a:buNone/>
              <a:defRPr sz="24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04DE7C-68AB-403D-B9D8-7398C292C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EA57E-7C1A-457B-A4CD-5DCEB057B502}" type="datetime1">
              <a:rPr lang="en-US" smtClean="0"/>
              <a:t>8/3/23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003E50-6613-4D86-AA22-43B14E727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069AB5-A56D-471F-9236-EFA981E2E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024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9B412-EBAB-4569-B3D9-6B346BF83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486900" cy="1371600"/>
          </a:xfrm>
        </p:spPr>
        <p:txBody>
          <a:bodyPr>
            <a:normAutofit/>
          </a:bodyPr>
          <a:lstStyle>
            <a:lvl1pPr algn="l">
              <a:defRPr sz="3200"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E7C8AE-B0F4-404F-BCAD-A14C18E50D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AA9CAD-DAFB-4DE3-9C41-7FD03EA8D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AF2CE-4F37-411C-A3EE-BBBE223265BF}" type="datetime1">
              <a:rPr lang="en-US" smtClean="0"/>
              <a:t>8/3/23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CE3137-8136-46C5-AC2F-49E5F55E4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1AB6EF-A0B1-4706-AE44-253A6B182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486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02F68-BF19-468D-B422-54B6D189F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77407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CBF7D7-84D4-4A39-B44E-9B029EEB1F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641624"/>
            <a:ext cx="10515600" cy="1448026"/>
          </a:xfrm>
        </p:spPr>
        <p:txBody>
          <a:bodyPr/>
          <a:lstStyle>
            <a:lvl1pPr marL="0" indent="0" algn="ctr">
              <a:buNone/>
              <a:defRPr sz="2400" i="1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E29709-D243-41E8-89FA-62FA7AEB5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83D4-708C-4BB5-B4FD-30CE9FA12FD5}" type="datetime1">
              <a:rPr lang="en-US" smtClean="0"/>
              <a:t>8/3/23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AB99C0-DC2A-4133-A10D-D43A1E05B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122EFD-A17E-47F5-8AC9-EFD6D813D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368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C668D-BFBE-4765-A294-8303931B5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6071" y="566278"/>
            <a:ext cx="9512429" cy="965458"/>
          </a:xfrm>
        </p:spPr>
        <p:txBody>
          <a:bodyPr/>
          <a:lstStyle>
            <a:lvl1pPr algn="ctr">
              <a:defRPr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B3C212-F55F-4D0D-BFA7-F00A33CAA1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9758" y="2057400"/>
            <a:ext cx="5031521" cy="4119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54BDD7-2575-4E82-887D-DCAF9EB159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65408" y="2057401"/>
            <a:ext cx="5016834" cy="4119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CAECC8-3C3A-4A5D-AB7A-1F99E5023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239B2-65BC-4C2A-A62B-3EABFE9590E4}" type="datetime1">
              <a:rPr lang="en-US" smtClean="0"/>
              <a:t>8/3/23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47609B-ACA4-4323-9340-C7DB166D7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409EA3-C5C7-4AC6-956A-DB9A3B4F3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762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0CDE0-7431-4F05-AA47-F10EB46C9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276552" cy="1149350"/>
          </a:xfrm>
        </p:spPr>
        <p:txBody>
          <a:bodyPr>
            <a:normAutofit/>
          </a:bodyPr>
          <a:lstStyle>
            <a:lvl1pPr algn="ctr">
              <a:defRPr sz="3200"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D9FFA7-D3EA-4CB8-A471-94235AD625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5360D2-88E8-43C8-92D1-67AB23BBE2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C768F6-20A1-47A1-90FE-903135EEFD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555EC1-268F-4324-A003-3608AA0D84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55C8E4-FCB8-4E06-9C43-0ACD949A7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05F5A-E4A3-476F-A89E-C2B73F2431E4}" type="datetime1">
              <a:rPr lang="en-US" smtClean="0"/>
              <a:t>8/3/23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01C005-C973-4D82-942A-334F1D431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FB6186-6570-4DE8-8603-70B0A51DF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403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5ADD3-88C8-4B01-8CC6-808C0E416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634E6A-1390-4101-B78E-759231340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61515-4A26-4F31-9F61-5A10B1FABBFC}" type="datetime1">
              <a:rPr lang="en-US" smtClean="0"/>
              <a:t>8/3/23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BC7B90-4C99-4653-872A-3572A02DA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B03516-4D31-49D2-9488-33C734A7A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99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0D8488-CF25-431B-A87A-AAF141BD0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5DC65-7D1F-4BAB-9695-F7E734143E14}" type="datetime1">
              <a:rPr lang="en-US" smtClean="0"/>
              <a:t>8/3/23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2F58E5-C92D-4C64-B867-0576B1EAD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216797-ABEC-4FE0-AFDE-36107B967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9669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8F2B0-990D-418E-9D10-2464E9866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881131-AFFD-4339-9F30-D408B5105C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7C47F4-7968-4698-8BD3-A583099FAA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12BC6F-3996-4B2B-B8F2-DD3A82CCF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24077-BD55-4036-8E92-6558FDF3B653}" type="datetime1">
              <a:rPr lang="en-US" smtClean="0"/>
              <a:t>8/3/23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832E66-581A-4CF2-A40A-4E24FAAC4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3B1C89-C625-4618-81A2-FB34E4DA0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25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1486F-443A-4F2D-AB1F-8B1F4C4DE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A21213-E7FB-406A-B8CD-735AAC7AD0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F41A03-500E-49F7-8D99-A1EAFE4D34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91523D-69E9-4EAE-A610-B3A237B75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225F2-7107-4609-BCC2-77C63064A5E8}" type="datetime1">
              <a:rPr lang="en-US" smtClean="0"/>
              <a:t>8/3/23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DB852F-4134-4AB5-BA87-483B1E1AD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34C5CB-918E-4A09-8222-D36E37B63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6811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2744C-12E6-455B-B646-2EA92DE0E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D71C4D-C062-4EEE-9A9A-31ADCC5C87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44DC97-C26E-407A-9E29-68C52D547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9749-A4CD-447F-8298-2B7988C91CEA}" type="datetime1">
              <a:rPr lang="en-US" smtClean="0"/>
              <a:t>8/3/23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2E9353-B771-47FF-975E-72337414E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A5A858-B8B2-4364-A7D0-B2E8FAE0A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0010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A6BABE-D80C-4F54-A03C-E1F9EBCA83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285191-EF5B-48BE-AB5D-B7BA4C3D09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FA387A-1231-4FE3-8574-D4331A343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444D3-C0BA-4587-A56C-581AB9F841BE}" type="datetime1">
              <a:rPr lang="en-US" smtClean="0"/>
              <a:t>8/3/23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F21559-4901-4AD3-ABE7-DF0235457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F6C18E-B751-4E7B-9CD8-1BF44DAB8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8338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8/3/23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5028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8/3/23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53532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8/3/23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8791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8/3/23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73095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8/3/23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0177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8/3/23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5445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8/3/23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39561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8/3/23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12863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8/3/23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59036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8/3/23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68382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6C85-A0A9-A343-AD1B-BEA02F9B1523}" type="datetimeFigureOut">
              <a:rPr lang="en-US" smtClean="0"/>
              <a:t>8/3/23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134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AA0686-7BAC-45C0-BA30-0D0CBCE5C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4869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202DE-82CD-407D-8C68-174B0CBB57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599" y="2254103"/>
            <a:ext cx="9486901" cy="3918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54AC9D-6E1B-46D3-959F-A068A1EDBD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300" baseline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fld id="{D3FE42E8-8B57-452D-A122-4DCE9AC771EF}" type="datetime1">
              <a:rPr lang="en-US" smtClean="0"/>
              <a:t>8/3/23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FC0015-9EFB-40F8-BC00-AC2483D609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300" baseline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72C732-0E3E-49E0-A72E-D4C08CB445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spc="3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fld id="{F8E28480-1C08-4458-AD97-0283E6FFD0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654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54" r:id="rId6"/>
    <p:sldLayoutId id="2147483749" r:id="rId7"/>
    <p:sldLayoutId id="2147483750" r:id="rId8"/>
    <p:sldLayoutId id="2147483751" r:id="rId9"/>
    <p:sldLayoutId id="2147483753" r:id="rId10"/>
    <p:sldLayoutId id="2147483752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SzPct val="70000"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A76C85-A0A9-A343-AD1B-BEA02F9B1523}" type="datetimeFigureOut">
              <a:rPr lang="en-US" smtClean="0"/>
              <a:t>8/3/23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31D3DD-1C83-E144-AB1F-4B1DBF2350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8576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Relationship Id="rId9" Type="http://schemas.openxmlformats.org/officeDocument/2006/relationships/image" Target="../media/image22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10" Type="http://schemas.openxmlformats.org/officeDocument/2006/relationships/image" Target="../media/image31.svg"/><Relationship Id="rId4" Type="http://schemas.openxmlformats.org/officeDocument/2006/relationships/image" Target="../media/image25.svg"/><Relationship Id="rId9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9E433CB3-EAB2-4842-A1DD-7BC051B55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F3F00F-A3DD-424D-9C73-B3ED3206F8F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0000"/>
          </a:blip>
          <a:srcRect t="3663" b="12068"/>
          <a:stretch/>
        </p:blipFill>
        <p:spPr>
          <a:xfrm>
            <a:off x="0" y="10"/>
            <a:ext cx="12192000" cy="6857990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D37E9081-32E2-43C3-80C8-7F3854D9D0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-1"/>
            <a:ext cx="12192000" cy="3429000"/>
          </a:xfrm>
          <a:prstGeom prst="rect">
            <a:avLst/>
          </a:prstGeom>
          <a:gradFill>
            <a:gsLst>
              <a:gs pos="47000">
                <a:srgbClr val="000000">
                  <a:alpha val="23000"/>
                </a:srgbClr>
              </a:gs>
              <a:gs pos="0">
                <a:srgbClr val="000000">
                  <a:alpha val="0"/>
                </a:srgbClr>
              </a:gs>
              <a:gs pos="100000">
                <a:srgbClr val="000000">
                  <a:alpha val="3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4AD80B6B-DD38-224F-81AC-9E900CA681F9}"/>
              </a:ext>
            </a:extLst>
          </p:cNvPr>
          <p:cNvSpPr/>
          <p:nvPr/>
        </p:nvSpPr>
        <p:spPr>
          <a:xfrm>
            <a:off x="3810000" y="769118"/>
            <a:ext cx="4572000" cy="4572000"/>
          </a:xfrm>
          <a:prstGeom prst="ellipse">
            <a:avLst/>
          </a:prstGeom>
          <a:solidFill>
            <a:srgbClr val="D98D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2AD6A7-BAE7-C746-AFE0-D5F671378741}"/>
              </a:ext>
            </a:extLst>
          </p:cNvPr>
          <p:cNvSpPr/>
          <p:nvPr/>
        </p:nvSpPr>
        <p:spPr>
          <a:xfrm>
            <a:off x="0" y="2125980"/>
            <a:ext cx="12192000" cy="4475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88F63D-7F66-A748-BBBF-3C6376E625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2125980"/>
            <a:ext cx="12191999" cy="447584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tx1"/>
                </a:solidFill>
              </a:rPr>
              <a:t>Coping with caregiving 2.0 Suite</a:t>
            </a:r>
          </a:p>
        </p:txBody>
      </p:sp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A3E7D907-AC73-E94B-8B7E-AB376181ED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10357" y="6278413"/>
            <a:ext cx="1016000" cy="4445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A4C9BDD-3EB6-9F4E-B60B-7916A5AE3C15}"/>
              </a:ext>
            </a:extLst>
          </p:cNvPr>
          <p:cNvSpPr txBox="1"/>
          <p:nvPr/>
        </p:nvSpPr>
        <p:spPr>
          <a:xfrm>
            <a:off x="4706036" y="2864001"/>
            <a:ext cx="277992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Goudy Old Style" panose="02020502050305020303" pitchFamily="18" charset="77"/>
              </a:rPr>
              <a:t>Dealing with</a:t>
            </a:r>
          </a:p>
          <a:p>
            <a:pPr algn="ctr"/>
            <a:r>
              <a:rPr lang="en-US" sz="4000" dirty="0">
                <a:solidFill>
                  <a:schemeClr val="bg1"/>
                </a:solidFill>
                <a:latin typeface="Goudy Old Style" panose="02020502050305020303" pitchFamily="18" charset="77"/>
              </a:rPr>
              <a:t>the Blues</a:t>
            </a:r>
          </a:p>
        </p:txBody>
      </p:sp>
    </p:spTree>
    <p:extLst>
      <p:ext uri="{BB962C8B-B14F-4D97-AF65-F5344CB8AC3E}">
        <p14:creationId xmlns:p14="http://schemas.microsoft.com/office/powerpoint/2010/main" val="1128212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AB7E14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Ground Rules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D98D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D0195A7-FDCB-D84B-B741-A646FA09D053}"/>
              </a:ext>
            </a:extLst>
          </p:cNvPr>
          <p:cNvGrpSpPr/>
          <p:nvPr/>
        </p:nvGrpSpPr>
        <p:grpSpPr>
          <a:xfrm>
            <a:off x="2027752" y="2371747"/>
            <a:ext cx="2561777" cy="1170991"/>
            <a:chOff x="1859803" y="1793250"/>
            <a:chExt cx="2561777" cy="1170991"/>
          </a:xfrm>
        </p:grpSpPr>
        <p:sp>
          <p:nvSpPr>
            <p:cNvPr id="7" name="Google Shape;228;p29">
              <a:extLst>
                <a:ext uri="{FF2B5EF4-FFF2-40B4-BE49-F238E27FC236}">
                  <a16:creationId xmlns:a16="http://schemas.microsoft.com/office/drawing/2014/main" id="{62E2BEA2-3896-3A43-AF0D-F880B81029E7}"/>
                </a:ext>
              </a:extLst>
            </p:cNvPr>
            <p:cNvSpPr txBox="1">
              <a:spLocks/>
            </p:cNvSpPr>
            <p:nvPr/>
          </p:nvSpPr>
          <p:spPr>
            <a:xfrm>
              <a:off x="2120377" y="1793250"/>
              <a:ext cx="1780500" cy="503700"/>
            </a:xfrm>
            <a:prstGeom prst="rect">
              <a:avLst/>
            </a:prstGeom>
          </p:spPr>
          <p:txBody>
            <a:bodyPr spcFirstLastPara="1" vert="horz" wrap="square" lIns="91425" tIns="91425" rIns="91425" bIns="91425" rtlCol="0" anchor="b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kern="1200" cap="all" spc="300" baseline="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spcBef>
                  <a:spcPts val="0"/>
                </a:spcBef>
              </a:pPr>
              <a:r>
                <a:rPr lang="en-US" sz="2400" b="1" dirty="0"/>
                <a:t>TIME</a:t>
              </a:r>
            </a:p>
          </p:txBody>
        </p:sp>
        <p:sp>
          <p:nvSpPr>
            <p:cNvPr id="8" name="Google Shape;229;p29">
              <a:extLst>
                <a:ext uri="{FF2B5EF4-FFF2-40B4-BE49-F238E27FC236}">
                  <a16:creationId xmlns:a16="http://schemas.microsoft.com/office/drawing/2014/main" id="{FD6E56DB-C9D5-7F45-93E9-3A030900D802}"/>
                </a:ext>
              </a:extLst>
            </p:cNvPr>
            <p:cNvSpPr txBox="1">
              <a:spLocks/>
            </p:cNvSpPr>
            <p:nvPr/>
          </p:nvSpPr>
          <p:spPr>
            <a:xfrm>
              <a:off x="1859803" y="2179675"/>
              <a:ext cx="2561777" cy="784566"/>
            </a:xfrm>
            <a:prstGeom prst="rect">
              <a:avLst/>
            </a:prstGeom>
          </p:spPr>
          <p:txBody>
            <a:bodyPr spcFirstLastPara="1" vert="horz" wrap="square" lIns="91425" tIns="91425" rIns="91425" bIns="91425" rtlCol="0"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SzPct val="70000"/>
                <a:buFont typeface="Arial" panose="020B0604020202020204" pitchFamily="34" charset="0"/>
                <a:buChar char="•"/>
                <a:defRPr sz="240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SzPct val="70000"/>
                <a:buFont typeface="Arial" panose="020B0604020202020204" pitchFamily="34" charset="0"/>
                <a:buChar char="•"/>
                <a:defRPr sz="200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SzPct val="70000"/>
                <a:buFont typeface="Arial" panose="020B0604020202020204" pitchFamily="34" charset="0"/>
                <a:buChar char="•"/>
                <a:defRPr sz="180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SzPct val="70000"/>
                <a:buFont typeface="Arial" panose="020B0604020202020204" pitchFamily="34" charset="0"/>
                <a:buChar char="•"/>
                <a:defRPr sz="160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SzPct val="70000"/>
                <a:buFont typeface="Arial" panose="020B0604020202020204" pitchFamily="34" charset="0"/>
                <a:buChar char="•"/>
                <a:defRPr sz="160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en-US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90 minutes long</a:t>
              </a:r>
            </a:p>
            <a:p>
              <a:pPr marL="0" indent="0" algn="ctr"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en-US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May need to interrupt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0D1313A-26A4-984A-B6F6-6965FC75CAD1}"/>
              </a:ext>
            </a:extLst>
          </p:cNvPr>
          <p:cNvGrpSpPr/>
          <p:nvPr/>
        </p:nvGrpSpPr>
        <p:grpSpPr>
          <a:xfrm>
            <a:off x="6852619" y="2426573"/>
            <a:ext cx="2687524" cy="1034125"/>
            <a:chOff x="7073346" y="1850567"/>
            <a:chExt cx="2687524" cy="1034125"/>
          </a:xfrm>
        </p:grpSpPr>
        <p:sp>
          <p:nvSpPr>
            <p:cNvPr id="9" name="Google Shape;236;p29">
              <a:extLst>
                <a:ext uri="{FF2B5EF4-FFF2-40B4-BE49-F238E27FC236}">
                  <a16:creationId xmlns:a16="http://schemas.microsoft.com/office/drawing/2014/main" id="{3E3AF7D2-7534-634B-9079-84435DCFBD8C}"/>
                </a:ext>
              </a:extLst>
            </p:cNvPr>
            <p:cNvSpPr txBox="1">
              <a:spLocks/>
            </p:cNvSpPr>
            <p:nvPr/>
          </p:nvSpPr>
          <p:spPr>
            <a:xfrm>
              <a:off x="7073346" y="1850567"/>
              <a:ext cx="2687524" cy="503700"/>
            </a:xfrm>
            <a:prstGeom prst="rect">
              <a:avLst/>
            </a:prstGeom>
          </p:spPr>
          <p:txBody>
            <a:bodyPr spcFirstLastPara="1" wrap="square" lIns="91425" tIns="91425" rIns="91425" bIns="91425" anchor="b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spcBef>
                  <a:spcPts val="0"/>
                </a:spcBef>
              </a:pPr>
              <a:r>
                <a:rPr lang="en-US" sz="2400" b="1" dirty="0"/>
                <a:t>PARTICIPATION</a:t>
              </a:r>
            </a:p>
          </p:txBody>
        </p:sp>
        <p:sp>
          <p:nvSpPr>
            <p:cNvPr id="11" name="Google Shape;237;p29">
              <a:extLst>
                <a:ext uri="{FF2B5EF4-FFF2-40B4-BE49-F238E27FC236}">
                  <a16:creationId xmlns:a16="http://schemas.microsoft.com/office/drawing/2014/main" id="{F39A5BCD-EA71-6746-BB93-3112F11B9E9F}"/>
                </a:ext>
              </a:extLst>
            </p:cNvPr>
            <p:cNvSpPr txBox="1">
              <a:spLocks/>
            </p:cNvSpPr>
            <p:nvPr/>
          </p:nvSpPr>
          <p:spPr>
            <a:xfrm>
              <a:off x="7407018" y="2236992"/>
              <a:ext cx="2020180" cy="647700"/>
            </a:xfrm>
            <a:prstGeom prst="rect">
              <a:avLst/>
            </a:prstGeom>
          </p:spPr>
          <p:txBody>
            <a:bodyPr spcFirstLastPara="1" wrap="square" lIns="91425" tIns="91425" rIns="91425" bIns="91425"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SzPct val="70000"/>
                <a:buFont typeface="Arial" panose="020B0604020202020204" pitchFamily="34" charset="0"/>
                <a:buChar char="•"/>
                <a:defRPr sz="240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SzPct val="70000"/>
                <a:buFont typeface="Arial" panose="020B0604020202020204" pitchFamily="34" charset="0"/>
                <a:buChar char="•"/>
                <a:defRPr sz="200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SzPct val="70000"/>
                <a:buFont typeface="Arial" panose="020B0604020202020204" pitchFamily="34" charset="0"/>
                <a:buChar char="•"/>
                <a:defRPr sz="180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SzPct val="70000"/>
                <a:buFont typeface="Arial" panose="020B0604020202020204" pitchFamily="34" charset="0"/>
                <a:buChar char="•"/>
                <a:defRPr sz="160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SzPct val="70000"/>
                <a:buFont typeface="Arial" panose="020B0604020202020204" pitchFamily="34" charset="0"/>
                <a:buChar char="•"/>
                <a:defRPr sz="160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en-US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Is voluntary but,</a:t>
              </a:r>
            </a:p>
            <a:p>
              <a:pPr marL="0" indent="0" algn="ctr"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en-US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Best way to learn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F7F93E4-A52E-9248-A37C-FDC8976FC7B7}"/>
              </a:ext>
            </a:extLst>
          </p:cNvPr>
          <p:cNvGrpSpPr/>
          <p:nvPr/>
        </p:nvGrpSpPr>
        <p:grpSpPr>
          <a:xfrm>
            <a:off x="2091701" y="3953994"/>
            <a:ext cx="2040351" cy="1034125"/>
            <a:chOff x="2380951" y="3876941"/>
            <a:chExt cx="2040351" cy="1034125"/>
          </a:xfrm>
        </p:grpSpPr>
        <p:sp>
          <p:nvSpPr>
            <p:cNvPr id="12" name="Google Shape;230;p29">
              <a:extLst>
                <a:ext uri="{FF2B5EF4-FFF2-40B4-BE49-F238E27FC236}">
                  <a16:creationId xmlns:a16="http://schemas.microsoft.com/office/drawing/2014/main" id="{5215C94A-C303-4249-8679-221AEAF72FBE}"/>
                </a:ext>
              </a:extLst>
            </p:cNvPr>
            <p:cNvSpPr txBox="1">
              <a:spLocks/>
            </p:cNvSpPr>
            <p:nvPr/>
          </p:nvSpPr>
          <p:spPr>
            <a:xfrm>
              <a:off x="2510876" y="3876941"/>
              <a:ext cx="1780500" cy="503700"/>
            </a:xfrm>
            <a:prstGeom prst="rect">
              <a:avLst/>
            </a:prstGeom>
          </p:spPr>
          <p:txBody>
            <a:bodyPr spcFirstLastPara="1" wrap="square" lIns="91425" tIns="91425" rIns="91425" bIns="91425" anchor="b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spcBef>
                  <a:spcPts val="0"/>
                </a:spcBef>
              </a:pPr>
              <a:r>
                <a:rPr lang="en-US" sz="2400" b="1" dirty="0"/>
                <a:t>PRIVACY</a:t>
              </a:r>
            </a:p>
          </p:txBody>
        </p:sp>
        <p:sp>
          <p:nvSpPr>
            <p:cNvPr id="13" name="Google Shape;231;p29">
              <a:extLst>
                <a:ext uri="{FF2B5EF4-FFF2-40B4-BE49-F238E27FC236}">
                  <a16:creationId xmlns:a16="http://schemas.microsoft.com/office/drawing/2014/main" id="{B460E319-FA93-B940-94FB-A639AAAB980D}"/>
                </a:ext>
              </a:extLst>
            </p:cNvPr>
            <p:cNvSpPr txBox="1">
              <a:spLocks/>
            </p:cNvSpPr>
            <p:nvPr/>
          </p:nvSpPr>
          <p:spPr>
            <a:xfrm>
              <a:off x="2380951" y="4263366"/>
              <a:ext cx="2040351" cy="647700"/>
            </a:xfrm>
            <a:prstGeom prst="rect">
              <a:avLst/>
            </a:prstGeom>
          </p:spPr>
          <p:txBody>
            <a:bodyPr spcFirstLastPara="1" wrap="square" lIns="91425" tIns="91425" rIns="91425" bIns="91425"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SzPct val="70000"/>
                <a:buFont typeface="Arial" panose="020B0604020202020204" pitchFamily="34" charset="0"/>
                <a:buChar char="•"/>
                <a:defRPr sz="240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SzPct val="70000"/>
                <a:buFont typeface="Arial" panose="020B0604020202020204" pitchFamily="34" charset="0"/>
                <a:buChar char="•"/>
                <a:defRPr sz="200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SzPct val="70000"/>
                <a:buFont typeface="Arial" panose="020B0604020202020204" pitchFamily="34" charset="0"/>
                <a:buChar char="•"/>
                <a:defRPr sz="180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SzPct val="70000"/>
                <a:buFont typeface="Arial" panose="020B0604020202020204" pitchFamily="34" charset="0"/>
                <a:buChar char="•"/>
                <a:defRPr sz="160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SzPct val="70000"/>
                <a:buFont typeface="Arial" panose="020B0604020202020204" pitchFamily="34" charset="0"/>
                <a:buChar char="•"/>
                <a:defRPr sz="160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en-US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Said in the group,</a:t>
              </a:r>
            </a:p>
            <a:p>
              <a:pPr marL="0" indent="0" algn="ctr"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en-US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Stays in the group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15E3244-6FBC-E34C-B5DC-FF4F5AD51051}"/>
              </a:ext>
            </a:extLst>
          </p:cNvPr>
          <p:cNvGrpSpPr/>
          <p:nvPr/>
        </p:nvGrpSpPr>
        <p:grpSpPr>
          <a:xfrm>
            <a:off x="7081695" y="3953994"/>
            <a:ext cx="2687523" cy="1097616"/>
            <a:chOff x="5898941" y="3678875"/>
            <a:chExt cx="2687523" cy="1097616"/>
          </a:xfrm>
        </p:grpSpPr>
        <p:sp>
          <p:nvSpPr>
            <p:cNvPr id="14" name="Google Shape;234;p29">
              <a:extLst>
                <a:ext uri="{FF2B5EF4-FFF2-40B4-BE49-F238E27FC236}">
                  <a16:creationId xmlns:a16="http://schemas.microsoft.com/office/drawing/2014/main" id="{41D08985-96F8-354B-B873-AF6D2884BF7D}"/>
                </a:ext>
              </a:extLst>
            </p:cNvPr>
            <p:cNvSpPr txBox="1">
              <a:spLocks/>
            </p:cNvSpPr>
            <p:nvPr/>
          </p:nvSpPr>
          <p:spPr>
            <a:xfrm>
              <a:off x="5898941" y="3678875"/>
              <a:ext cx="2687523" cy="503700"/>
            </a:xfrm>
            <a:prstGeom prst="rect">
              <a:avLst/>
            </a:prstGeom>
          </p:spPr>
          <p:txBody>
            <a:bodyPr spcFirstLastPara="1" wrap="square" lIns="91425" tIns="91425" rIns="91425" bIns="91425" anchor="b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spcBef>
                  <a:spcPts val="0"/>
                </a:spcBef>
              </a:pPr>
              <a:r>
                <a:rPr lang="en-US" sz="2400" b="1" dirty="0"/>
                <a:t>SURROUNDINGS</a:t>
              </a:r>
            </a:p>
          </p:txBody>
        </p:sp>
        <p:sp>
          <p:nvSpPr>
            <p:cNvPr id="15" name="Google Shape;235;p29">
              <a:extLst>
                <a:ext uri="{FF2B5EF4-FFF2-40B4-BE49-F238E27FC236}">
                  <a16:creationId xmlns:a16="http://schemas.microsoft.com/office/drawing/2014/main" id="{2D5AA03B-2723-9246-AC39-5546AFE112A1}"/>
                </a:ext>
              </a:extLst>
            </p:cNvPr>
            <p:cNvSpPr txBox="1">
              <a:spLocks/>
            </p:cNvSpPr>
            <p:nvPr/>
          </p:nvSpPr>
          <p:spPr>
            <a:xfrm>
              <a:off x="5990653" y="4128791"/>
              <a:ext cx="2504099" cy="647700"/>
            </a:xfrm>
            <a:prstGeom prst="rect">
              <a:avLst/>
            </a:prstGeom>
          </p:spPr>
          <p:txBody>
            <a:bodyPr spcFirstLastPara="1" wrap="square" lIns="91425" tIns="91425" rIns="91425" bIns="91425"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SzPct val="70000"/>
                <a:buFont typeface="Arial" panose="020B0604020202020204" pitchFamily="34" charset="0"/>
                <a:buChar char="•"/>
                <a:defRPr sz="240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SzPct val="70000"/>
                <a:buFont typeface="Arial" panose="020B0604020202020204" pitchFamily="34" charset="0"/>
                <a:buChar char="•"/>
                <a:defRPr sz="200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SzPct val="70000"/>
                <a:buFont typeface="Arial" panose="020B0604020202020204" pitchFamily="34" charset="0"/>
                <a:buChar char="•"/>
                <a:defRPr sz="180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SzPct val="70000"/>
                <a:buFont typeface="Arial" panose="020B0604020202020204" pitchFamily="34" charset="0"/>
                <a:buChar char="•"/>
                <a:defRPr sz="160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SzPct val="70000"/>
                <a:buFont typeface="Arial" panose="020B0604020202020204" pitchFamily="34" charset="0"/>
                <a:buChar char="•"/>
                <a:defRPr sz="160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en-US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Check screen visibility,</a:t>
              </a:r>
            </a:p>
            <a:p>
              <a:pPr marL="0" indent="0" algn="ctr"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en-US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Reduce noise</a:t>
              </a:r>
            </a:p>
          </p:txBody>
        </p:sp>
      </p:grpSp>
      <p:pic>
        <p:nvPicPr>
          <p:cNvPr id="16" name="Graphic 15" descr="Watch">
            <a:extLst>
              <a:ext uri="{FF2B5EF4-FFF2-40B4-BE49-F238E27FC236}">
                <a16:creationId xmlns:a16="http://schemas.microsoft.com/office/drawing/2014/main" id="{93B14BA9-3985-5341-B143-DD75E2182A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47336" y="2426573"/>
            <a:ext cx="914400" cy="914400"/>
          </a:xfrm>
          <a:prstGeom prst="rect">
            <a:avLst/>
          </a:prstGeom>
        </p:spPr>
      </p:pic>
      <p:pic>
        <p:nvPicPr>
          <p:cNvPr id="18" name="Graphic 17" descr="Person eating">
            <a:extLst>
              <a:ext uri="{FF2B5EF4-FFF2-40B4-BE49-F238E27FC236}">
                <a16:creationId xmlns:a16="http://schemas.microsoft.com/office/drawing/2014/main" id="{5510A19E-5E00-1648-9E28-BBBD5348A0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55021" y="4052853"/>
            <a:ext cx="914400" cy="914400"/>
          </a:xfrm>
          <a:prstGeom prst="rect">
            <a:avLst/>
          </a:prstGeom>
        </p:spPr>
      </p:pic>
      <p:pic>
        <p:nvPicPr>
          <p:cNvPr id="24" name="Graphic 23" descr="Chat">
            <a:extLst>
              <a:ext uri="{FF2B5EF4-FFF2-40B4-BE49-F238E27FC236}">
                <a16:creationId xmlns:a16="http://schemas.microsoft.com/office/drawing/2014/main" id="{C2D1B137-DEA0-C645-9B7F-6699F429E5D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42264" y="4052853"/>
            <a:ext cx="914400" cy="914400"/>
          </a:xfrm>
          <a:prstGeom prst="rect">
            <a:avLst/>
          </a:prstGeom>
        </p:spPr>
      </p:pic>
      <p:pic>
        <p:nvPicPr>
          <p:cNvPr id="28" name="Graphic 27" descr="Customer review">
            <a:extLst>
              <a:ext uri="{FF2B5EF4-FFF2-40B4-BE49-F238E27FC236}">
                <a16:creationId xmlns:a16="http://schemas.microsoft.com/office/drawing/2014/main" id="{B9F69535-75B6-BB47-9ED2-2F14FD84FE2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011316" y="2371747"/>
            <a:ext cx="914400" cy="914400"/>
          </a:xfrm>
          <a:prstGeom prst="rect">
            <a:avLst/>
          </a:prstGeom>
        </p:spPr>
      </p:pic>
      <p:sp>
        <p:nvSpPr>
          <p:cNvPr id="17" name="Freeform 16">
            <a:extLst>
              <a:ext uri="{FF2B5EF4-FFF2-40B4-BE49-F238E27FC236}">
                <a16:creationId xmlns:a16="http://schemas.microsoft.com/office/drawing/2014/main" id="{995AC09D-3F29-4A4D-AADE-C0CF6D1B4F6C}"/>
              </a:ext>
            </a:extLst>
          </p:cNvPr>
          <p:cNvSpPr/>
          <p:nvPr/>
        </p:nvSpPr>
        <p:spPr>
          <a:xfrm>
            <a:off x="9601200" y="-21771"/>
            <a:ext cx="2590800" cy="6901542"/>
          </a:xfrm>
          <a:custGeom>
            <a:avLst/>
            <a:gdLst>
              <a:gd name="connsiteX0" fmla="*/ 0 w 2590800"/>
              <a:gd name="connsiteY0" fmla="*/ 0 h 6901542"/>
              <a:gd name="connsiteX1" fmla="*/ 1937657 w 2590800"/>
              <a:gd name="connsiteY1" fmla="*/ 6901542 h 6901542"/>
              <a:gd name="connsiteX2" fmla="*/ 2590800 w 2590800"/>
              <a:gd name="connsiteY2" fmla="*/ 6879771 h 6901542"/>
              <a:gd name="connsiteX3" fmla="*/ 2590800 w 2590800"/>
              <a:gd name="connsiteY3" fmla="*/ 0 h 6901542"/>
              <a:gd name="connsiteX4" fmla="*/ 0 w 2590800"/>
              <a:gd name="connsiteY4" fmla="*/ 0 h 6901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0800" h="6901542">
                <a:moveTo>
                  <a:pt x="0" y="0"/>
                </a:moveTo>
                <a:lnTo>
                  <a:pt x="1937657" y="6901542"/>
                </a:lnTo>
                <a:lnTo>
                  <a:pt x="2590800" y="6879771"/>
                </a:lnTo>
                <a:lnTo>
                  <a:pt x="2590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E3BE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0AE19DD-96ED-E54B-AD76-264C234B7913}"/>
              </a:ext>
            </a:extLst>
          </p:cNvPr>
          <p:cNvGrpSpPr/>
          <p:nvPr/>
        </p:nvGrpSpPr>
        <p:grpSpPr>
          <a:xfrm>
            <a:off x="3943345" y="5248119"/>
            <a:ext cx="3108427" cy="1034125"/>
            <a:chOff x="2380951" y="3876941"/>
            <a:chExt cx="2040351" cy="1034125"/>
          </a:xfrm>
        </p:grpSpPr>
        <p:sp>
          <p:nvSpPr>
            <p:cNvPr id="25" name="Google Shape;230;p29">
              <a:extLst>
                <a:ext uri="{FF2B5EF4-FFF2-40B4-BE49-F238E27FC236}">
                  <a16:creationId xmlns:a16="http://schemas.microsoft.com/office/drawing/2014/main" id="{2F291F47-DD1B-8849-8069-2E51EBFA5DFC}"/>
                </a:ext>
              </a:extLst>
            </p:cNvPr>
            <p:cNvSpPr txBox="1">
              <a:spLocks/>
            </p:cNvSpPr>
            <p:nvPr/>
          </p:nvSpPr>
          <p:spPr>
            <a:xfrm>
              <a:off x="2510876" y="3876941"/>
              <a:ext cx="1780500" cy="503700"/>
            </a:xfrm>
            <a:prstGeom prst="rect">
              <a:avLst/>
            </a:prstGeom>
          </p:spPr>
          <p:txBody>
            <a:bodyPr spcFirstLastPara="1" wrap="square" lIns="91425" tIns="91425" rIns="91425" bIns="91425" anchor="b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spcBef>
                  <a:spcPts val="0"/>
                </a:spcBef>
              </a:pPr>
              <a:r>
                <a:rPr lang="en-US" sz="2400" b="1" dirty="0"/>
                <a:t>IF DUTY CALLS</a:t>
              </a:r>
            </a:p>
          </p:txBody>
        </p:sp>
        <p:sp>
          <p:nvSpPr>
            <p:cNvPr id="26" name="Google Shape;231;p29">
              <a:extLst>
                <a:ext uri="{FF2B5EF4-FFF2-40B4-BE49-F238E27FC236}">
                  <a16:creationId xmlns:a16="http://schemas.microsoft.com/office/drawing/2014/main" id="{7C347FD5-0E81-974D-90F2-5145E1E5883D}"/>
                </a:ext>
              </a:extLst>
            </p:cNvPr>
            <p:cNvSpPr txBox="1">
              <a:spLocks/>
            </p:cNvSpPr>
            <p:nvPr/>
          </p:nvSpPr>
          <p:spPr>
            <a:xfrm>
              <a:off x="2380951" y="4263366"/>
              <a:ext cx="2040351" cy="647700"/>
            </a:xfrm>
            <a:prstGeom prst="rect">
              <a:avLst/>
            </a:prstGeom>
          </p:spPr>
          <p:txBody>
            <a:bodyPr spcFirstLastPara="1" wrap="square" lIns="91425" tIns="91425" rIns="91425" bIns="91425"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SzPct val="70000"/>
                <a:buFont typeface="Arial" panose="020B0604020202020204" pitchFamily="34" charset="0"/>
                <a:buChar char="•"/>
                <a:defRPr sz="240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SzPct val="70000"/>
                <a:buFont typeface="Arial" panose="020B0604020202020204" pitchFamily="34" charset="0"/>
                <a:buChar char="•"/>
                <a:defRPr sz="200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SzPct val="70000"/>
                <a:buFont typeface="Arial" panose="020B0604020202020204" pitchFamily="34" charset="0"/>
                <a:buChar char="•"/>
                <a:defRPr sz="180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SzPct val="70000"/>
                <a:buFont typeface="Arial" panose="020B0604020202020204" pitchFamily="34" charset="0"/>
                <a:buChar char="•"/>
                <a:defRPr sz="160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SzPct val="70000"/>
                <a:buFont typeface="Arial" panose="020B0604020202020204" pitchFamily="34" charset="0"/>
                <a:buChar char="•"/>
                <a:defRPr sz="160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en-US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Leave to do what you need</a:t>
              </a:r>
            </a:p>
            <a:p>
              <a:pPr marL="0" indent="0" algn="ctr"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en-US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Come back when you can</a:t>
              </a:r>
            </a:p>
          </p:txBody>
        </p:sp>
      </p:grpSp>
      <p:pic>
        <p:nvPicPr>
          <p:cNvPr id="27" name="Graphic 26" descr="Run with solid fill">
            <a:extLst>
              <a:ext uri="{FF2B5EF4-FFF2-40B4-BE49-F238E27FC236}">
                <a16:creationId xmlns:a16="http://schemas.microsoft.com/office/drawing/2014/main" id="{74DAE10D-5E91-7B4F-A6B9-F508F657F00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18128" y="532808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2396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rapezoid 2">
            <a:extLst>
              <a:ext uri="{FF2B5EF4-FFF2-40B4-BE49-F238E27FC236}">
                <a16:creationId xmlns:a16="http://schemas.microsoft.com/office/drawing/2014/main" id="{B3593789-A955-4F41-B00F-07E0775AF559}"/>
              </a:ext>
            </a:extLst>
          </p:cNvPr>
          <p:cNvSpPr/>
          <p:nvPr/>
        </p:nvSpPr>
        <p:spPr>
          <a:xfrm>
            <a:off x="556415" y="0"/>
            <a:ext cx="11399209" cy="6858001"/>
          </a:xfrm>
          <a:prstGeom prst="trapezoid">
            <a:avLst/>
          </a:prstGeom>
          <a:solidFill>
            <a:srgbClr val="D98D1D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C957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AB7E15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Introductions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D98D1D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rapezoid 4">
            <a:extLst>
              <a:ext uri="{FF2B5EF4-FFF2-40B4-BE49-F238E27FC236}">
                <a16:creationId xmlns:a16="http://schemas.microsoft.com/office/drawing/2014/main" id="{ADF2F099-2406-A441-86FC-CFB7D7AAEC43}"/>
              </a:ext>
            </a:extLst>
          </p:cNvPr>
          <p:cNvSpPr/>
          <p:nvPr/>
        </p:nvSpPr>
        <p:spPr>
          <a:xfrm>
            <a:off x="3694923" y="0"/>
            <a:ext cx="4744460" cy="6858000"/>
          </a:xfrm>
          <a:prstGeom prst="trapezoid">
            <a:avLst/>
          </a:prstGeom>
          <a:solidFill>
            <a:srgbClr val="D98D1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7F70E3-EBA9-4947-A02E-E50C3915F1BC}"/>
              </a:ext>
            </a:extLst>
          </p:cNvPr>
          <p:cNvSpPr txBox="1"/>
          <p:nvPr/>
        </p:nvSpPr>
        <p:spPr>
          <a:xfrm>
            <a:off x="2034344" y="3549403"/>
            <a:ext cx="130970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Your Name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15C793-C81A-264A-904E-DB52C53B7029}"/>
              </a:ext>
            </a:extLst>
          </p:cNvPr>
          <p:cNvSpPr txBox="1"/>
          <p:nvPr/>
        </p:nvSpPr>
        <p:spPr>
          <a:xfrm>
            <a:off x="4753791" y="4116721"/>
            <a:ext cx="28081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Who you are caring for and their diagnosis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6DC4899-EC51-BE4C-BE97-ED59CDC8738E}"/>
              </a:ext>
            </a:extLst>
          </p:cNvPr>
          <p:cNvSpPr txBox="1"/>
          <p:nvPr/>
        </p:nvSpPr>
        <p:spPr>
          <a:xfrm>
            <a:off x="8364739" y="3549403"/>
            <a:ext cx="250173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One thing you hope to learn today</a:t>
            </a:r>
          </a:p>
        </p:txBody>
      </p:sp>
      <p:pic>
        <p:nvPicPr>
          <p:cNvPr id="9" name="Graphic 8" descr="Handshake">
            <a:extLst>
              <a:ext uri="{FF2B5EF4-FFF2-40B4-BE49-F238E27FC236}">
                <a16:creationId xmlns:a16="http://schemas.microsoft.com/office/drawing/2014/main" id="{44355860-BF70-A44B-A820-0D5792DCE2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05696" y="287090"/>
            <a:ext cx="4380607" cy="4380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31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AB7E15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Today’s Topics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D98D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0D754653-061C-F241-A4D7-D575BC283332}"/>
              </a:ext>
            </a:extLst>
          </p:cNvPr>
          <p:cNvSpPr>
            <a:spLocks noChangeAspect="1"/>
          </p:cNvSpPr>
          <p:nvPr/>
        </p:nvSpPr>
        <p:spPr>
          <a:xfrm>
            <a:off x="2209800" y="2084070"/>
            <a:ext cx="1371600" cy="1371600"/>
          </a:xfrm>
          <a:prstGeom prst="ellipse">
            <a:avLst/>
          </a:prstGeom>
          <a:solidFill>
            <a:srgbClr val="D98D1D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FD2DBF0-80E6-6B44-BD87-6964AFC496B8}"/>
              </a:ext>
            </a:extLst>
          </p:cNvPr>
          <p:cNvSpPr>
            <a:spLocks/>
          </p:cNvSpPr>
          <p:nvPr/>
        </p:nvSpPr>
        <p:spPr>
          <a:xfrm>
            <a:off x="5410200" y="2084070"/>
            <a:ext cx="1371600" cy="1371600"/>
          </a:xfrm>
          <a:prstGeom prst="ellipse">
            <a:avLst/>
          </a:prstGeom>
          <a:solidFill>
            <a:srgbClr val="D98D1D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4D6BCC4-006B-8D4B-9476-ABCABD1710E8}"/>
              </a:ext>
            </a:extLst>
          </p:cNvPr>
          <p:cNvSpPr>
            <a:spLocks noChangeAspect="1"/>
          </p:cNvSpPr>
          <p:nvPr/>
        </p:nvSpPr>
        <p:spPr>
          <a:xfrm>
            <a:off x="8867882" y="2084070"/>
            <a:ext cx="1371600" cy="1371600"/>
          </a:xfrm>
          <a:prstGeom prst="ellipse">
            <a:avLst/>
          </a:prstGeom>
          <a:solidFill>
            <a:srgbClr val="D98D1D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B2AC51-8CAE-E140-939D-7C6594349849}"/>
              </a:ext>
            </a:extLst>
          </p:cNvPr>
          <p:cNvSpPr txBox="1"/>
          <p:nvPr/>
        </p:nvSpPr>
        <p:spPr>
          <a:xfrm>
            <a:off x="1975607" y="3680700"/>
            <a:ext cx="18399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Caregiving </a:t>
            </a:r>
          </a:p>
          <a:p>
            <a:pPr algn="ctr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&amp; Your Mood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F0CBEF-6242-3C4B-AB98-9D478BCF27DB}"/>
              </a:ext>
            </a:extLst>
          </p:cNvPr>
          <p:cNvSpPr txBox="1"/>
          <p:nvPr/>
        </p:nvSpPr>
        <p:spPr>
          <a:xfrm>
            <a:off x="5470668" y="3680700"/>
            <a:ext cx="132279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Positive</a:t>
            </a:r>
          </a:p>
          <a:p>
            <a:pPr algn="ctr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Activities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314138-7E00-DA4D-84B2-FFCB4201FF61}"/>
              </a:ext>
            </a:extLst>
          </p:cNvPr>
          <p:cNvSpPr txBox="1"/>
          <p:nvPr/>
        </p:nvSpPr>
        <p:spPr>
          <a:xfrm>
            <a:off x="8943100" y="3680700"/>
            <a:ext cx="122116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Going </a:t>
            </a:r>
          </a:p>
          <a:p>
            <a:pPr algn="ctr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Forward</a:t>
            </a:r>
          </a:p>
        </p:txBody>
      </p:sp>
      <p:pic>
        <p:nvPicPr>
          <p:cNvPr id="11" name="Graphic 10" descr="Sad face outline">
            <a:extLst>
              <a:ext uri="{FF2B5EF4-FFF2-40B4-BE49-F238E27FC236}">
                <a16:creationId xmlns:a16="http://schemas.microsoft.com/office/drawing/2014/main" id="{06FC4F8B-18BF-1C43-A637-4A86C8F908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38400" y="2312670"/>
            <a:ext cx="914400" cy="914400"/>
          </a:xfrm>
          <a:prstGeom prst="rect">
            <a:avLst/>
          </a:prstGeom>
        </p:spPr>
      </p:pic>
      <p:pic>
        <p:nvPicPr>
          <p:cNvPr id="21" name="Graphic 20" descr="Easel">
            <a:extLst>
              <a:ext uri="{FF2B5EF4-FFF2-40B4-BE49-F238E27FC236}">
                <a16:creationId xmlns:a16="http://schemas.microsoft.com/office/drawing/2014/main" id="{8A990B23-EFFD-C04A-83BC-74B0BED496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38800" y="2312670"/>
            <a:ext cx="914400" cy="914400"/>
          </a:xfrm>
          <a:prstGeom prst="rect">
            <a:avLst/>
          </a:prstGeom>
        </p:spPr>
      </p:pic>
      <p:pic>
        <p:nvPicPr>
          <p:cNvPr id="23" name="Graphic 22" descr="Paint brush">
            <a:extLst>
              <a:ext uri="{FF2B5EF4-FFF2-40B4-BE49-F238E27FC236}">
                <a16:creationId xmlns:a16="http://schemas.microsoft.com/office/drawing/2014/main" id="{A179F0A3-0075-7246-931D-C8465981B2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096000" y="2786744"/>
            <a:ext cx="457200" cy="457200"/>
          </a:xfrm>
          <a:prstGeom prst="rect">
            <a:avLst/>
          </a:prstGeom>
        </p:spPr>
      </p:pic>
      <p:pic>
        <p:nvPicPr>
          <p:cNvPr id="12" name="Graphic 11" descr="Hike outline">
            <a:extLst>
              <a:ext uri="{FF2B5EF4-FFF2-40B4-BE49-F238E27FC236}">
                <a16:creationId xmlns:a16="http://schemas.microsoft.com/office/drawing/2014/main" id="{850EE669-BAF3-3E77-A72B-111EC273DAD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096482" y="231267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9655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AB7E15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Caregiving and Your Mood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D98D1D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314138-7E00-DA4D-84B2-FFCB4201FF61}"/>
              </a:ext>
            </a:extLst>
          </p:cNvPr>
          <p:cNvSpPr txBox="1"/>
          <p:nvPr/>
        </p:nvSpPr>
        <p:spPr>
          <a:xfrm>
            <a:off x="1443360" y="1923577"/>
            <a:ext cx="831023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288">
              <a:buNone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Caregiving can lead to depressive symptoms</a:t>
            </a:r>
          </a:p>
          <a:p>
            <a:pPr marL="800100" lvl="1" indent="-342900">
              <a:buClr>
                <a:srgbClr val="D98D1D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Unexpectedly becoming a caregiver </a:t>
            </a:r>
          </a:p>
          <a:p>
            <a:pPr marL="800100" lvl="1" indent="-342900">
              <a:buClr>
                <a:srgbClr val="D98D1D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intensity of the caregiving</a:t>
            </a:r>
          </a:p>
          <a:p>
            <a:pPr marL="800100" lvl="1" indent="-342900">
              <a:buClr>
                <a:srgbClr val="D98D1D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Severity of the memory loss disorder </a:t>
            </a: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4288">
              <a:buNone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It is more common than most realize</a:t>
            </a:r>
          </a:p>
          <a:p>
            <a:pPr marL="800100" lvl="1" indent="-342900">
              <a:buClr>
                <a:srgbClr val="D98D1D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40 to 70% of caregivers have symptoms of depression </a:t>
            </a:r>
          </a:p>
          <a:p>
            <a:pPr marL="800100" lvl="1" indent="-342900">
              <a:buClr>
                <a:srgbClr val="D98D1D"/>
              </a:buClr>
              <a:buFont typeface="Arial" panose="020B0604020202020204" pitchFamily="34" charset="0"/>
              <a:buChar char="•"/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rgbClr val="D98D1D"/>
              </a:buClr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Caregiving may make you feel like you </a:t>
            </a:r>
          </a:p>
          <a:p>
            <a:pPr>
              <a:buClr>
                <a:srgbClr val="D98D1D"/>
              </a:buClr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have little to no control over your life</a:t>
            </a: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8CA4A645-9D0D-504E-A82F-4A4B030F1E25}"/>
              </a:ext>
            </a:extLst>
          </p:cNvPr>
          <p:cNvSpPr/>
          <p:nvPr/>
        </p:nvSpPr>
        <p:spPr>
          <a:xfrm flipV="1">
            <a:off x="9663953" y="-35859"/>
            <a:ext cx="2563906" cy="6902824"/>
          </a:xfrm>
          <a:custGeom>
            <a:avLst/>
            <a:gdLst>
              <a:gd name="connsiteX0" fmla="*/ 2133600 w 2563906"/>
              <a:gd name="connsiteY0" fmla="*/ 6884894 h 6902824"/>
              <a:gd name="connsiteX1" fmla="*/ 2563906 w 2563906"/>
              <a:gd name="connsiteY1" fmla="*/ 6902824 h 6902824"/>
              <a:gd name="connsiteX2" fmla="*/ 2528047 w 2563906"/>
              <a:gd name="connsiteY2" fmla="*/ 0 h 6902824"/>
              <a:gd name="connsiteX3" fmla="*/ 0 w 2563906"/>
              <a:gd name="connsiteY3" fmla="*/ 17930 h 6902824"/>
              <a:gd name="connsiteX4" fmla="*/ 2133600 w 2563906"/>
              <a:gd name="connsiteY4" fmla="*/ 6884894 h 6902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906" h="6902824">
                <a:moveTo>
                  <a:pt x="2133600" y="6884894"/>
                </a:moveTo>
                <a:lnTo>
                  <a:pt x="2563906" y="6902824"/>
                </a:lnTo>
                <a:lnTo>
                  <a:pt x="2528047" y="0"/>
                </a:lnTo>
                <a:lnTo>
                  <a:pt x="0" y="17930"/>
                </a:lnTo>
                <a:lnTo>
                  <a:pt x="2133600" y="6884894"/>
                </a:lnTo>
                <a:close/>
              </a:path>
            </a:pathLst>
          </a:custGeom>
          <a:solidFill>
            <a:srgbClr val="F6E3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66592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>
            <a:extLst>
              <a:ext uri="{FF2B5EF4-FFF2-40B4-BE49-F238E27FC236}">
                <a16:creationId xmlns:a16="http://schemas.microsoft.com/office/drawing/2014/main" id="{C7FE9010-6EF8-AF45-B6EA-73A29DEB96F5}"/>
              </a:ext>
            </a:extLst>
          </p:cNvPr>
          <p:cNvSpPr/>
          <p:nvPr/>
        </p:nvSpPr>
        <p:spPr>
          <a:xfrm>
            <a:off x="4963886" y="-14514"/>
            <a:ext cx="7228114" cy="6894285"/>
          </a:xfrm>
          <a:custGeom>
            <a:avLst/>
            <a:gdLst>
              <a:gd name="connsiteX0" fmla="*/ 2002971 w 7228114"/>
              <a:gd name="connsiteY0" fmla="*/ 0 h 6894285"/>
              <a:gd name="connsiteX1" fmla="*/ 7228114 w 7228114"/>
              <a:gd name="connsiteY1" fmla="*/ 14514 h 6894285"/>
              <a:gd name="connsiteX2" fmla="*/ 7213600 w 7228114"/>
              <a:gd name="connsiteY2" fmla="*/ 6850743 h 6894285"/>
              <a:gd name="connsiteX3" fmla="*/ 0 w 7228114"/>
              <a:gd name="connsiteY3" fmla="*/ 6894285 h 6894285"/>
              <a:gd name="connsiteX4" fmla="*/ 2002971 w 7228114"/>
              <a:gd name="connsiteY4" fmla="*/ 0 h 6894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28114" h="6894285">
                <a:moveTo>
                  <a:pt x="2002971" y="0"/>
                </a:moveTo>
                <a:lnTo>
                  <a:pt x="7228114" y="14514"/>
                </a:lnTo>
                <a:lnTo>
                  <a:pt x="7213600" y="6850743"/>
                </a:lnTo>
                <a:lnTo>
                  <a:pt x="0" y="6894285"/>
                </a:lnTo>
                <a:lnTo>
                  <a:pt x="2002971" y="0"/>
                </a:lnTo>
                <a:close/>
              </a:path>
            </a:pathLst>
          </a:custGeom>
          <a:solidFill>
            <a:srgbClr val="D98D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AB7E15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When to be Concerned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D98D1D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314138-7E00-DA4D-84B2-FFCB4201FF61}"/>
              </a:ext>
            </a:extLst>
          </p:cNvPr>
          <p:cNvSpPr txBox="1"/>
          <p:nvPr/>
        </p:nvSpPr>
        <p:spPr>
          <a:xfrm>
            <a:off x="518463" y="1796994"/>
            <a:ext cx="4627695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2400" indent="0">
              <a:buNone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When is it a problem?</a:t>
            </a:r>
          </a:p>
          <a:p>
            <a:pPr marL="800100" lvl="1" indent="-342900">
              <a:spcAft>
                <a:spcPts val="600"/>
              </a:spcAft>
              <a:buClr>
                <a:srgbClr val="D98D1D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Depressive symptoms = some negative feelings</a:t>
            </a:r>
          </a:p>
          <a:p>
            <a:pPr marL="800100" lvl="1" indent="-342900">
              <a:spcAft>
                <a:spcPts val="600"/>
              </a:spcAft>
              <a:buClr>
                <a:srgbClr val="D98D1D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Depression = 5 or more of these symptoms every day for              most of the day for over 2 wks. </a:t>
            </a:r>
          </a:p>
          <a:p>
            <a:pPr marL="800100" lvl="1" indent="-342900">
              <a:spcAft>
                <a:spcPts val="600"/>
              </a:spcAft>
              <a:buClr>
                <a:srgbClr val="D98D1D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When it starts to effect your functioning it is time to seek treatment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F24CB6-2F3C-424E-9F52-42D73147A324}"/>
              </a:ext>
            </a:extLst>
          </p:cNvPr>
          <p:cNvSpPr txBox="1"/>
          <p:nvPr/>
        </p:nvSpPr>
        <p:spPr>
          <a:xfrm>
            <a:off x="6619162" y="2739211"/>
            <a:ext cx="5054375" cy="4281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Depressive Symptoms</a:t>
            </a:r>
          </a:p>
          <a:p>
            <a:pPr marL="228600" marR="0" indent="-1143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Feeling sad, empty, irritable or hopeless</a:t>
            </a:r>
          </a:p>
          <a:p>
            <a:pPr marL="228600" marR="0" indent="-1143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Loss of interest or pleasure in activities you used to enjoy</a:t>
            </a:r>
          </a:p>
          <a:p>
            <a:pPr marL="228600" marR="0" indent="-1143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Appetite change – eating more or less</a:t>
            </a:r>
          </a:p>
          <a:p>
            <a:pPr marL="228600" marR="0" indent="-1143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Sleep change – too much or not enough</a:t>
            </a:r>
          </a:p>
          <a:p>
            <a:pPr marL="228600" marR="0" indent="-1143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Restlessness or feeling slowed down</a:t>
            </a:r>
          </a:p>
          <a:p>
            <a:pPr marL="228600" marR="0" indent="-1143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Loss of energy</a:t>
            </a:r>
          </a:p>
          <a:p>
            <a:pPr marL="228600" marR="0" indent="-1143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Feelings of worthlessness</a:t>
            </a:r>
          </a:p>
          <a:p>
            <a:pPr marL="228600" marR="0" indent="-1143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Slowed thinking or loss of concentration</a:t>
            </a:r>
          </a:p>
          <a:p>
            <a:pPr marL="228600" marR="0" indent="-1143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Thoughts of suicide</a:t>
            </a:r>
          </a:p>
          <a:p>
            <a:endParaRPr lang="en-US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98612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AB7E15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Taking Back Control with Positive Activities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D98D1D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314138-7E00-DA4D-84B2-FFCB4201FF61}"/>
              </a:ext>
            </a:extLst>
          </p:cNvPr>
          <p:cNvSpPr txBox="1"/>
          <p:nvPr/>
        </p:nvSpPr>
        <p:spPr>
          <a:xfrm>
            <a:off x="1386344" y="1720378"/>
            <a:ext cx="987674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288">
              <a:buNone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One way of dealing with the blues is to make time for positive activities</a:t>
            </a:r>
          </a:p>
          <a:p>
            <a:pPr marL="814388" lvl="1" indent="-342900">
              <a:buClr>
                <a:srgbClr val="D98D1D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Evidence-based</a:t>
            </a:r>
          </a:p>
          <a:p>
            <a:pPr marL="814388" lvl="1" indent="-342900">
              <a:buClr>
                <a:srgbClr val="D98D1D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Non-pharmaceutical treatment for depressive symptoms</a:t>
            </a:r>
          </a:p>
          <a:p>
            <a:pPr marL="14288">
              <a:buNone/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4288">
              <a:buNone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If all you do is related to caregiving, you may experience:</a:t>
            </a:r>
          </a:p>
          <a:p>
            <a:pPr marL="814388" lvl="1" indent="-342900">
              <a:buClr>
                <a:srgbClr val="D98D1D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Burnout</a:t>
            </a:r>
          </a:p>
          <a:p>
            <a:pPr marL="814388" lvl="1" indent="-342900">
              <a:buClr>
                <a:srgbClr val="D98D1D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Frustration</a:t>
            </a:r>
          </a:p>
          <a:p>
            <a:pPr marL="814388" lvl="1" indent="-342900">
              <a:buClr>
                <a:srgbClr val="D98D1D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Resentment</a:t>
            </a:r>
          </a:p>
          <a:p>
            <a:pPr marL="14288">
              <a:buNone/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4288">
              <a:buNone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All which can lead to depressive symptoms</a:t>
            </a:r>
          </a:p>
          <a:p>
            <a:pPr marL="14288">
              <a:buNone/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4288">
              <a:buNone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It is the lack of balance between challenging and positive activities in your life that can make you feel like you have no control </a:t>
            </a:r>
          </a:p>
          <a:p>
            <a:pPr marL="14288">
              <a:buNone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– it’s time to add more positive activities!</a:t>
            </a:r>
          </a:p>
        </p:txBody>
      </p:sp>
    </p:spTree>
    <p:extLst>
      <p:ext uri="{BB962C8B-B14F-4D97-AF65-F5344CB8AC3E}">
        <p14:creationId xmlns:p14="http://schemas.microsoft.com/office/powerpoint/2010/main" val="19112041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AB7E15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What are Positive Activities?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D98D1D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314138-7E00-DA4D-84B2-FFCB4201FF61}"/>
              </a:ext>
            </a:extLst>
          </p:cNvPr>
          <p:cNvSpPr txBox="1"/>
          <p:nvPr/>
        </p:nvSpPr>
        <p:spPr>
          <a:xfrm>
            <a:off x="669023" y="1337309"/>
            <a:ext cx="10768234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288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They are activities which give you a sense of pleasure, meaning, or purpose</a:t>
            </a:r>
          </a:p>
          <a:p>
            <a:pPr marL="800100" lvl="1" indent="-342900">
              <a:buClr>
                <a:srgbClr val="D98D1D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They can be big or small</a:t>
            </a:r>
          </a:p>
          <a:p>
            <a:pPr marL="800100" lvl="1" indent="-342900">
              <a:buClr>
                <a:srgbClr val="D98D1D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Require some planning as they must be scheduled</a:t>
            </a:r>
          </a:p>
          <a:p>
            <a:pPr marL="800100" lvl="1" indent="-342900">
              <a:buClr>
                <a:srgbClr val="D98D1D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Be done alone or with others</a:t>
            </a:r>
          </a:p>
          <a:p>
            <a:pPr marL="800100" lvl="1" indent="-342900">
              <a:buClr>
                <a:srgbClr val="D98D1D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Can be brief lasting only a few moments or take all day</a:t>
            </a:r>
          </a:p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4288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Examples:</a:t>
            </a:r>
          </a:p>
          <a:p>
            <a:pPr marL="342900" indent="-342900">
              <a:buClr>
                <a:srgbClr val="D98D1D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Reading</a:t>
            </a:r>
          </a:p>
          <a:p>
            <a:pPr marL="342900" indent="-342900">
              <a:buClr>
                <a:srgbClr val="D98D1D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Going for a walk</a:t>
            </a:r>
          </a:p>
          <a:p>
            <a:pPr marL="342900" indent="-342900">
              <a:buClr>
                <a:srgbClr val="D98D1D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Listening to music</a:t>
            </a:r>
          </a:p>
          <a:p>
            <a:pPr marL="342900" indent="-342900">
              <a:buClr>
                <a:srgbClr val="D98D1D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Helping a neighbor</a:t>
            </a:r>
          </a:p>
          <a:p>
            <a:pPr marL="342900" indent="-342900">
              <a:buClr>
                <a:srgbClr val="D98D1D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Doing a kind act</a:t>
            </a:r>
          </a:p>
          <a:p>
            <a:pPr marL="342900" indent="-342900">
              <a:buClr>
                <a:srgbClr val="D98D1D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Meeting a friend</a:t>
            </a:r>
          </a:p>
          <a:p>
            <a:pPr marL="342900" indent="-342900">
              <a:buClr>
                <a:srgbClr val="D98D1D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Being creative</a:t>
            </a:r>
          </a:p>
          <a:p>
            <a:pPr marL="342900" indent="-342900">
              <a:buClr>
                <a:srgbClr val="D98D1D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Taking a hike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181F1B-812C-144D-AE6C-6C286533DF72}"/>
              </a:ext>
            </a:extLst>
          </p:cNvPr>
          <p:cNvSpPr txBox="1"/>
          <p:nvPr/>
        </p:nvSpPr>
        <p:spPr>
          <a:xfrm>
            <a:off x="4264998" y="3676411"/>
            <a:ext cx="3334631" cy="28007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Clr>
                <a:srgbClr val="D98D1D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Gardening</a:t>
            </a:r>
          </a:p>
          <a:p>
            <a:pPr marL="342900" indent="-342900">
              <a:buClr>
                <a:srgbClr val="D98D1D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Watching children play</a:t>
            </a:r>
          </a:p>
          <a:p>
            <a:pPr marL="342900" indent="-342900">
              <a:buClr>
                <a:srgbClr val="D98D1D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Shopping</a:t>
            </a:r>
          </a:p>
          <a:p>
            <a:pPr marL="342900" indent="-342900">
              <a:buClr>
                <a:srgbClr val="D98D1D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Planning a trip</a:t>
            </a:r>
          </a:p>
          <a:p>
            <a:pPr marL="342900" indent="-342900">
              <a:buClr>
                <a:srgbClr val="D98D1D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Trying out a new recipe</a:t>
            </a:r>
          </a:p>
          <a:p>
            <a:pPr marL="342900" indent="-342900">
              <a:buClr>
                <a:srgbClr val="D98D1D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Watching a sunset</a:t>
            </a:r>
          </a:p>
          <a:p>
            <a:pPr marL="342900" indent="-342900">
              <a:buClr>
                <a:srgbClr val="D98D1D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Baking</a:t>
            </a:r>
          </a:p>
          <a:p>
            <a:pPr marL="342900" indent="-342900">
              <a:buClr>
                <a:srgbClr val="D98D1D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Listening to the bird sing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07EC92-0DC0-1A4F-9E66-6523546C5CAE}"/>
              </a:ext>
            </a:extLst>
          </p:cNvPr>
          <p:cNvSpPr txBox="1"/>
          <p:nvPr/>
        </p:nvSpPr>
        <p:spPr>
          <a:xfrm>
            <a:off x="8496452" y="3676410"/>
            <a:ext cx="2940805" cy="28007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Clr>
                <a:srgbClr val="D98D1D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Doing a puzzle</a:t>
            </a:r>
          </a:p>
          <a:p>
            <a:pPr marL="342900" indent="-342900">
              <a:buClr>
                <a:srgbClr val="D98D1D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Visiting a museum</a:t>
            </a:r>
          </a:p>
          <a:p>
            <a:pPr marL="342900" indent="-342900">
              <a:buClr>
                <a:srgbClr val="D98D1D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Volunteering</a:t>
            </a:r>
          </a:p>
          <a:p>
            <a:pPr marL="342900" indent="-342900">
              <a:buClr>
                <a:srgbClr val="D98D1D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Being needed</a:t>
            </a:r>
          </a:p>
          <a:p>
            <a:pPr marL="342900" indent="-342900">
              <a:buClr>
                <a:srgbClr val="D98D1D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Playing a game</a:t>
            </a:r>
          </a:p>
          <a:p>
            <a:pPr marL="342900" indent="-342900">
              <a:buClr>
                <a:srgbClr val="D98D1D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Yoga</a:t>
            </a:r>
          </a:p>
          <a:p>
            <a:pPr marL="342900" indent="-342900">
              <a:buClr>
                <a:srgbClr val="D98D1D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Smiling at a neighbor</a:t>
            </a:r>
          </a:p>
          <a:p>
            <a:pPr marL="342900" indent="-342900">
              <a:buClr>
                <a:srgbClr val="D98D1D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Being creative</a:t>
            </a: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4A8AA6C3-9CB2-804A-BF0D-EE994A9498BF}"/>
              </a:ext>
            </a:extLst>
          </p:cNvPr>
          <p:cNvSpPr/>
          <p:nvPr/>
        </p:nvSpPr>
        <p:spPr>
          <a:xfrm>
            <a:off x="11045371" y="-35859"/>
            <a:ext cx="1182488" cy="6902824"/>
          </a:xfrm>
          <a:custGeom>
            <a:avLst/>
            <a:gdLst>
              <a:gd name="connsiteX0" fmla="*/ 2133600 w 2563906"/>
              <a:gd name="connsiteY0" fmla="*/ 6884894 h 6902824"/>
              <a:gd name="connsiteX1" fmla="*/ 2563906 w 2563906"/>
              <a:gd name="connsiteY1" fmla="*/ 6902824 h 6902824"/>
              <a:gd name="connsiteX2" fmla="*/ 2528047 w 2563906"/>
              <a:gd name="connsiteY2" fmla="*/ 0 h 6902824"/>
              <a:gd name="connsiteX3" fmla="*/ 0 w 2563906"/>
              <a:gd name="connsiteY3" fmla="*/ 17930 h 6902824"/>
              <a:gd name="connsiteX4" fmla="*/ 2133600 w 2563906"/>
              <a:gd name="connsiteY4" fmla="*/ 6884894 h 6902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906" h="6902824">
                <a:moveTo>
                  <a:pt x="2133600" y="6884894"/>
                </a:moveTo>
                <a:lnTo>
                  <a:pt x="2563906" y="6902824"/>
                </a:lnTo>
                <a:lnTo>
                  <a:pt x="2528047" y="0"/>
                </a:lnTo>
                <a:lnTo>
                  <a:pt x="0" y="17930"/>
                </a:lnTo>
                <a:lnTo>
                  <a:pt x="2133600" y="6884894"/>
                </a:lnTo>
                <a:close/>
              </a:path>
            </a:pathLst>
          </a:custGeom>
          <a:solidFill>
            <a:srgbClr val="F6E3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54842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AB7E15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Making the List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D98D1D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 descr="A picture containing table&#10;&#10;Description automatically generated">
            <a:extLst>
              <a:ext uri="{FF2B5EF4-FFF2-40B4-BE49-F238E27FC236}">
                <a16:creationId xmlns:a16="http://schemas.microsoft.com/office/drawing/2014/main" id="{3F2369BE-EA9D-FD48-BEDE-15B26057EF3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7603331" y="1562309"/>
            <a:ext cx="4990920" cy="3546336"/>
          </a:xfrm>
          <a:prstGeom prst="rect">
            <a:avLst/>
          </a:prstGeom>
        </p:spPr>
      </p:pic>
      <p:sp>
        <p:nvSpPr>
          <p:cNvPr id="8" name="Google Shape;220;p28">
            <a:extLst>
              <a:ext uri="{FF2B5EF4-FFF2-40B4-BE49-F238E27FC236}">
                <a16:creationId xmlns:a16="http://schemas.microsoft.com/office/drawing/2014/main" id="{E8B00DF1-3417-6F40-A5F2-2956A377A49A}"/>
              </a:ext>
            </a:extLst>
          </p:cNvPr>
          <p:cNvSpPr txBox="1">
            <a:spLocks/>
          </p:cNvSpPr>
          <p:nvPr/>
        </p:nvSpPr>
        <p:spPr>
          <a:xfrm>
            <a:off x="988411" y="1867080"/>
            <a:ext cx="7337212" cy="499092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288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How are you currently spending your time?</a:t>
            </a:r>
          </a:p>
          <a:p>
            <a:pPr marL="14288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4288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did you enjoy in the past?</a:t>
            </a:r>
          </a:p>
          <a:p>
            <a:pPr marL="814388" lvl="1" indent="-342900">
              <a:spcBef>
                <a:spcPts val="0"/>
              </a:spcBef>
              <a:buClr>
                <a:srgbClr val="D98D1D"/>
              </a:buClr>
              <a:buSzPct val="100000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 you do it now?</a:t>
            </a:r>
          </a:p>
          <a:p>
            <a:pPr marL="814388" lvl="1" indent="-342900">
              <a:spcBef>
                <a:spcPts val="0"/>
              </a:spcBef>
              <a:buClr>
                <a:srgbClr val="D98D1D"/>
              </a:buClr>
              <a:buSzPct val="100000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 it be modified to work now?</a:t>
            </a:r>
          </a:p>
          <a:p>
            <a:pPr marL="14288" indent="0">
              <a:spcBef>
                <a:spcPts val="0"/>
              </a:spcBef>
            </a:pP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4288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Brainstorm a list of activities you can do now</a:t>
            </a:r>
          </a:p>
          <a:p>
            <a:pPr marL="814388" lvl="1" indent="-342900">
              <a:spcBef>
                <a:spcPts val="0"/>
              </a:spcBef>
              <a:buClr>
                <a:srgbClr val="D98D1D"/>
              </a:buClr>
              <a:buSzPct val="100000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Should be simple and easy to do.</a:t>
            </a:r>
          </a:p>
          <a:p>
            <a:pPr marL="814388" lvl="1" indent="-342900">
              <a:spcBef>
                <a:spcPts val="0"/>
              </a:spcBef>
              <a:buClr>
                <a:srgbClr val="D98D1D"/>
              </a:buClr>
              <a:buSzPct val="100000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Have a few items that get your blood moving</a:t>
            </a:r>
          </a:p>
          <a:p>
            <a:pPr marL="814388" lvl="1" indent="-342900">
              <a:spcBef>
                <a:spcPts val="0"/>
              </a:spcBef>
              <a:buClr>
                <a:srgbClr val="D98D1D"/>
              </a:buClr>
              <a:buSzPct val="100000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Think about barriers to doing each of these things</a:t>
            </a:r>
          </a:p>
          <a:p>
            <a:pPr marL="814388" lvl="1" indent="-342900">
              <a:spcBef>
                <a:spcPts val="0"/>
              </a:spcBef>
              <a:buClr>
                <a:srgbClr val="D98D1D"/>
              </a:buClr>
              <a:buSzPct val="100000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Problem solve and make a plan for the barriers</a:t>
            </a:r>
            <a:endParaRPr lang="en-US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85138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AFB1B904-C7E8-7D48-9D32-A90A04A7761F}"/>
              </a:ext>
            </a:extLst>
          </p:cNvPr>
          <p:cNvSpPr/>
          <p:nvPr/>
        </p:nvSpPr>
        <p:spPr>
          <a:xfrm flipV="1">
            <a:off x="9663953" y="-35859"/>
            <a:ext cx="2563906" cy="6902824"/>
          </a:xfrm>
          <a:custGeom>
            <a:avLst/>
            <a:gdLst>
              <a:gd name="connsiteX0" fmla="*/ 2133600 w 2563906"/>
              <a:gd name="connsiteY0" fmla="*/ 6884894 h 6902824"/>
              <a:gd name="connsiteX1" fmla="*/ 2563906 w 2563906"/>
              <a:gd name="connsiteY1" fmla="*/ 6902824 h 6902824"/>
              <a:gd name="connsiteX2" fmla="*/ 2528047 w 2563906"/>
              <a:gd name="connsiteY2" fmla="*/ 0 h 6902824"/>
              <a:gd name="connsiteX3" fmla="*/ 0 w 2563906"/>
              <a:gd name="connsiteY3" fmla="*/ 17930 h 6902824"/>
              <a:gd name="connsiteX4" fmla="*/ 2133600 w 2563906"/>
              <a:gd name="connsiteY4" fmla="*/ 6884894 h 6902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906" h="6902824">
                <a:moveTo>
                  <a:pt x="2133600" y="6884894"/>
                </a:moveTo>
                <a:lnTo>
                  <a:pt x="2563906" y="6902824"/>
                </a:lnTo>
                <a:lnTo>
                  <a:pt x="2528047" y="0"/>
                </a:lnTo>
                <a:lnTo>
                  <a:pt x="0" y="17930"/>
                </a:lnTo>
                <a:lnTo>
                  <a:pt x="2133600" y="6884894"/>
                </a:lnTo>
                <a:close/>
              </a:path>
            </a:pathLst>
          </a:custGeom>
          <a:solidFill>
            <a:srgbClr val="E5AA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AB7E15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Importance of Staying Active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D98D1D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314138-7E00-DA4D-84B2-FFCB4201FF61}"/>
              </a:ext>
            </a:extLst>
          </p:cNvPr>
          <p:cNvSpPr txBox="1"/>
          <p:nvPr/>
        </p:nvSpPr>
        <p:spPr>
          <a:xfrm>
            <a:off x="1359904" y="1337309"/>
            <a:ext cx="887266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288">
              <a:buNone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Mental Health</a:t>
            </a:r>
          </a:p>
          <a:p>
            <a:pPr marL="800100" lvl="1" indent="-342900">
              <a:buClr>
                <a:srgbClr val="D98D1D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Effective as antidepressants</a:t>
            </a:r>
          </a:p>
          <a:p>
            <a:pPr marL="800100" lvl="1" indent="-342900">
              <a:buClr>
                <a:srgbClr val="D98D1D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Improved sense of well being</a:t>
            </a:r>
          </a:p>
          <a:p>
            <a:pPr marL="800100" lvl="1" indent="-342900">
              <a:buClr>
                <a:srgbClr val="D98D1D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Improve or maintain -  some aspects of cognitive function, like your ability to shift quickly between tasks or plan an activity</a:t>
            </a:r>
          </a:p>
          <a:p>
            <a:pPr marL="800100" lvl="1" indent="-342900">
              <a:buClr>
                <a:srgbClr val="D98D1D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Improve sleep</a:t>
            </a:r>
          </a:p>
          <a:p>
            <a:pPr lvl="1">
              <a:spcBef>
                <a:spcPts val="0"/>
              </a:spcBef>
            </a:pPr>
            <a:endParaRPr lang="en-US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4288">
              <a:buNone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Physical Health</a:t>
            </a:r>
          </a:p>
          <a:p>
            <a:pPr marL="342900" indent="-342900">
              <a:buClr>
                <a:srgbClr val="D98D1D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Manage or prevent - arthritis, heart disease, stroke, type 2 diabetes, osteoporosis, and 8 types of cancer, including breast and colon cancer</a:t>
            </a:r>
          </a:p>
          <a:p>
            <a:pPr marL="139700" indent="0">
              <a:buNone/>
            </a:pPr>
            <a:endParaRPr lang="en-US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4288">
              <a:buNone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Goal for these Benefits </a:t>
            </a:r>
          </a:p>
          <a:p>
            <a:pPr marL="342900" indent="-342900">
              <a:buClr>
                <a:srgbClr val="D98D1D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150 minutes (2 ½ hours) a week of moderate-intensity aerobic exercise</a:t>
            </a:r>
          </a:p>
          <a:p>
            <a:pPr marL="139700" indent="0">
              <a:buNone/>
            </a:pPr>
            <a:endParaRPr lang="en-US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4288">
              <a:buNone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New to exercise?</a:t>
            </a:r>
          </a:p>
          <a:p>
            <a:pPr marL="14288">
              <a:buNone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https://www.nia.nih.gov/health/exercise-physical-activity</a:t>
            </a:r>
          </a:p>
        </p:txBody>
      </p:sp>
      <p:pic>
        <p:nvPicPr>
          <p:cNvPr id="8" name="Graphic 7" descr="Dancing">
            <a:extLst>
              <a:ext uri="{FF2B5EF4-FFF2-40B4-BE49-F238E27FC236}">
                <a16:creationId xmlns:a16="http://schemas.microsoft.com/office/drawing/2014/main" id="{138D5FE9-68AB-C743-BBD2-D25BCE0587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54228" y="5134428"/>
            <a:ext cx="914400" cy="914400"/>
          </a:xfrm>
          <a:prstGeom prst="rect">
            <a:avLst/>
          </a:prstGeom>
        </p:spPr>
      </p:pic>
      <p:pic>
        <p:nvPicPr>
          <p:cNvPr id="11" name="Graphic 10" descr="Cycling">
            <a:extLst>
              <a:ext uri="{FF2B5EF4-FFF2-40B4-BE49-F238E27FC236}">
                <a16:creationId xmlns:a16="http://schemas.microsoft.com/office/drawing/2014/main" id="{001670A7-8323-2B47-ABE0-E6EC98C496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697028" y="3772626"/>
            <a:ext cx="914400" cy="914400"/>
          </a:xfrm>
          <a:prstGeom prst="rect">
            <a:avLst/>
          </a:prstGeom>
        </p:spPr>
      </p:pic>
      <p:pic>
        <p:nvPicPr>
          <p:cNvPr id="13" name="Graphic 12" descr="Walk">
            <a:extLst>
              <a:ext uri="{FF2B5EF4-FFF2-40B4-BE49-F238E27FC236}">
                <a16:creationId xmlns:a16="http://schemas.microsoft.com/office/drawing/2014/main" id="{CBB25E52-E561-ED4A-9488-B90A6538C2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696" y="5685888"/>
            <a:ext cx="914400" cy="914400"/>
          </a:xfrm>
          <a:prstGeom prst="rect">
            <a:avLst/>
          </a:prstGeom>
        </p:spPr>
      </p:pic>
      <p:pic>
        <p:nvPicPr>
          <p:cNvPr id="15" name="Graphic 14" descr="Yoga">
            <a:extLst>
              <a:ext uri="{FF2B5EF4-FFF2-40B4-BE49-F238E27FC236}">
                <a16:creationId xmlns:a16="http://schemas.microsoft.com/office/drawing/2014/main" id="{6F8BD573-2A36-3645-87DF-CFC91C56C3F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228893" y="232287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1453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AB7E15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PAL:  Positive Activities Log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D98D1D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314138-7E00-DA4D-84B2-FFCB4201FF61}"/>
              </a:ext>
            </a:extLst>
          </p:cNvPr>
          <p:cNvSpPr txBox="1"/>
          <p:nvPr/>
        </p:nvSpPr>
        <p:spPr>
          <a:xfrm>
            <a:off x="1026075" y="1637500"/>
            <a:ext cx="80743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Move your list to PAL</a:t>
            </a:r>
          </a:p>
          <a:p>
            <a:pPr marL="800100" lvl="1" indent="-342900">
              <a:buClr>
                <a:srgbClr val="D98D1D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On the Positive Activities Log (PAL) you’ll see a numbered list from 1-10, put your top 10 there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053A144-A609-2F4E-8943-45C7C7C67062}"/>
              </a:ext>
            </a:extLst>
          </p:cNvPr>
          <p:cNvGrpSpPr/>
          <p:nvPr/>
        </p:nvGrpSpPr>
        <p:grpSpPr>
          <a:xfrm>
            <a:off x="6850743" y="3014909"/>
            <a:ext cx="5007429" cy="3421956"/>
            <a:chOff x="7068457" y="3211073"/>
            <a:chExt cx="5007429" cy="3421956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BC0C1DB-7C9C-F144-950E-9350C479BD80}"/>
                </a:ext>
              </a:extLst>
            </p:cNvPr>
            <p:cNvSpPr/>
            <p:nvPr/>
          </p:nvSpPr>
          <p:spPr>
            <a:xfrm>
              <a:off x="7068457" y="3211073"/>
              <a:ext cx="5007429" cy="3421956"/>
            </a:xfrm>
            <a:prstGeom prst="rect">
              <a:avLst/>
            </a:prstGeom>
            <a:solidFill>
              <a:srgbClr val="D98D1D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6" name="Picture 5" descr="A screenshot of a cell phone&#10;&#10;Description automatically generated">
              <a:extLst>
                <a:ext uri="{FF2B5EF4-FFF2-40B4-BE49-F238E27FC236}">
                  <a16:creationId xmlns:a16="http://schemas.microsoft.com/office/drawing/2014/main" id="{354CCFDA-6F61-3744-A458-9E756B49C539}"/>
                </a:ext>
              </a:extLst>
            </p:cNvPr>
            <p:cNvPicPr/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5782"/>
            <a:stretch/>
          </p:blipFill>
          <p:spPr>
            <a:xfrm rot="5400000">
              <a:off x="7981866" y="2549866"/>
              <a:ext cx="3180612" cy="4743390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9B9A5E8A-CED0-A34B-8A4F-DBE3AAAB937B}"/>
              </a:ext>
            </a:extLst>
          </p:cNvPr>
          <p:cNvSpPr txBox="1"/>
          <p:nvPr/>
        </p:nvSpPr>
        <p:spPr>
          <a:xfrm>
            <a:off x="1026075" y="3050029"/>
            <a:ext cx="522514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Schedule</a:t>
            </a:r>
          </a:p>
          <a:p>
            <a:pPr marL="800100" lvl="1" indent="-342900">
              <a:buClr>
                <a:srgbClr val="D98D1D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Try to schedule at least 4 per day by marking the PAL with a slash for the days you will do them</a:t>
            </a: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Do the Task</a:t>
            </a:r>
          </a:p>
          <a:p>
            <a:pPr marL="800100" lvl="1" indent="-342900">
              <a:buClr>
                <a:srgbClr val="D98D1D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During the week as you complete your activity you can add the other slash to make an X</a:t>
            </a:r>
          </a:p>
        </p:txBody>
      </p:sp>
    </p:spTree>
    <p:extLst>
      <p:ext uri="{BB962C8B-B14F-4D97-AF65-F5344CB8AC3E}">
        <p14:creationId xmlns:p14="http://schemas.microsoft.com/office/powerpoint/2010/main" val="32935639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AB7E15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Using this Skill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D98D1D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314138-7E00-DA4D-84B2-FFCB4201FF61}"/>
              </a:ext>
            </a:extLst>
          </p:cNvPr>
          <p:cNvSpPr txBox="1"/>
          <p:nvPr/>
        </p:nvSpPr>
        <p:spPr>
          <a:xfrm>
            <a:off x="1139601" y="1911667"/>
            <a:ext cx="941931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For effective use of this skill</a:t>
            </a:r>
          </a:p>
          <a:p>
            <a:pPr marL="800100" lvl="1" indent="-342900">
              <a:spcBef>
                <a:spcPts val="600"/>
              </a:spcBef>
              <a:buClr>
                <a:srgbClr val="D98D1D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Scheduling is an important part of the process - don’t look back over your day and count things you already did. It must be scheduled. </a:t>
            </a:r>
          </a:p>
          <a:p>
            <a:pPr marL="800100" lvl="1" indent="-342900">
              <a:spcBef>
                <a:spcPts val="600"/>
              </a:spcBef>
              <a:buClr>
                <a:srgbClr val="D98D1D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Don’t wait to do things until you feel like it or wait until you are motivated – just follow the plan and trust the process. </a:t>
            </a:r>
          </a:p>
          <a:p>
            <a:pPr marL="800100" lvl="1" indent="-342900">
              <a:spcBef>
                <a:spcPts val="600"/>
              </a:spcBef>
              <a:buClr>
                <a:srgbClr val="D98D1D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Research has shown that the best dose for the positive activities is 4 per day to reduce depressive symptoms and maintain their absence. </a:t>
            </a:r>
          </a:p>
          <a:p>
            <a:pPr marL="14288" lvl="1">
              <a:spcBef>
                <a:spcPts val="600"/>
              </a:spcBef>
              <a:buClr>
                <a:srgbClr val="D98D1D"/>
              </a:buClr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4288" lvl="1" algn="ctr">
              <a:spcBef>
                <a:spcPts val="600"/>
              </a:spcBef>
              <a:buClr>
                <a:srgbClr val="D98D1D"/>
              </a:buClr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It is important to get 4 positive activities </a:t>
            </a:r>
          </a:p>
          <a:p>
            <a:pPr marL="14288" lvl="1" algn="ctr">
              <a:spcBef>
                <a:spcPts val="600"/>
              </a:spcBef>
              <a:buClr>
                <a:srgbClr val="D98D1D"/>
              </a:buClr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scheduled into your day and then do them!</a:t>
            </a:r>
          </a:p>
        </p:txBody>
      </p:sp>
      <p:pic>
        <p:nvPicPr>
          <p:cNvPr id="8" name="Picture 7" descr="A person sitting in front of a window&#10;&#10;Description automatically generated">
            <a:extLst>
              <a:ext uri="{FF2B5EF4-FFF2-40B4-BE49-F238E27FC236}">
                <a16:creationId xmlns:a16="http://schemas.microsoft.com/office/drawing/2014/main" id="{B3485F71-25CC-BC46-8E9A-E2A7F20C9D0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652"/>
          <a:stretch/>
        </p:blipFill>
        <p:spPr>
          <a:xfrm>
            <a:off x="9893448" y="4481013"/>
            <a:ext cx="2298552" cy="2376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4935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AB7E15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Going Forward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D98D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84EF6D5-EB11-714E-AFC7-F8DE7FA3EB7F}"/>
              </a:ext>
            </a:extLst>
          </p:cNvPr>
          <p:cNvSpPr>
            <a:spLocks noChangeAspect="1"/>
          </p:cNvSpPr>
          <p:nvPr/>
        </p:nvSpPr>
        <p:spPr>
          <a:xfrm>
            <a:off x="1070516" y="1851038"/>
            <a:ext cx="2428924" cy="4019106"/>
          </a:xfrm>
          <a:prstGeom prst="rect">
            <a:avLst/>
          </a:prstGeom>
          <a:solidFill>
            <a:srgbClr val="D98D1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REVISING </a:t>
            </a:r>
          </a:p>
          <a:p>
            <a:pPr algn="ctr"/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YOUR LIST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0BB1D54-7F53-5940-ADE3-717D6D85F394}"/>
              </a:ext>
            </a:extLst>
          </p:cNvPr>
          <p:cNvSpPr>
            <a:spLocks noChangeAspect="1"/>
          </p:cNvSpPr>
          <p:nvPr/>
        </p:nvSpPr>
        <p:spPr>
          <a:xfrm>
            <a:off x="3499440" y="1850065"/>
            <a:ext cx="7622044" cy="4019106"/>
          </a:xfrm>
          <a:prstGeom prst="rect">
            <a:avLst/>
          </a:prstGeom>
          <a:solidFill>
            <a:srgbClr val="F5E3C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400" b="1" dirty="0">
                <a:solidFill>
                  <a:srgbClr val="000000"/>
                </a:solidFill>
                <a:latin typeface="Calibri" panose="020F0502020204030204" pitchFamily="34" charset="0"/>
                <a:ea typeface="Poppins"/>
                <a:cs typeface="Calibri" panose="020F0502020204030204" pitchFamily="34" charset="0"/>
                <a:sym typeface="Poppins"/>
              </a:rPr>
              <a:t>After the first week:</a:t>
            </a:r>
          </a:p>
          <a:p>
            <a:pPr lvl="0"/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ea typeface="Poppins"/>
                <a:cs typeface="Calibri" panose="020F0502020204030204" pitchFamily="34" charset="0"/>
                <a:sym typeface="Poppins"/>
              </a:rPr>
              <a:t>Which activities were done?  Which ones were not? What stopped you? </a:t>
            </a:r>
          </a:p>
          <a:p>
            <a:pPr lvl="0"/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ea typeface="Poppins"/>
                <a:cs typeface="Calibri" panose="020F0502020204030204" pitchFamily="34" charset="0"/>
                <a:sym typeface="Poppins"/>
              </a:rPr>
              <a:t>Can the activity be modified? </a:t>
            </a:r>
          </a:p>
          <a:p>
            <a:pPr lvl="0"/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ea typeface="Poppins"/>
                <a:cs typeface="Calibri" panose="020F0502020204030204" pitchFamily="34" charset="0"/>
                <a:sym typeface="Poppins"/>
              </a:rPr>
              <a:t>Should you switch it out for another one?</a:t>
            </a:r>
          </a:p>
          <a:p>
            <a:pPr lvl="0"/>
            <a:endParaRPr lang="en-US" sz="2400" dirty="0">
              <a:solidFill>
                <a:srgbClr val="000000"/>
              </a:solidFill>
              <a:latin typeface="Calibri" panose="020F0502020204030204" pitchFamily="34" charset="0"/>
              <a:ea typeface="Poppins"/>
              <a:cs typeface="Calibri" panose="020F0502020204030204" pitchFamily="34" charset="0"/>
              <a:sym typeface="Poppins"/>
            </a:endParaRPr>
          </a:p>
          <a:p>
            <a:pPr lvl="0"/>
            <a:r>
              <a:rPr lang="en-US" sz="2400" b="1" dirty="0">
                <a:solidFill>
                  <a:srgbClr val="000000"/>
                </a:solidFill>
                <a:latin typeface="Calibri" panose="020F0502020204030204" pitchFamily="34" charset="0"/>
                <a:ea typeface="Poppins"/>
                <a:cs typeface="Calibri" panose="020F0502020204030204" pitchFamily="34" charset="0"/>
                <a:sym typeface="Poppins"/>
              </a:rPr>
              <a:t>The goal: </a:t>
            </a:r>
          </a:p>
          <a:p>
            <a:pPr lvl="0"/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ea typeface="Poppins"/>
                <a:cs typeface="Calibri" panose="020F0502020204030204" pitchFamily="34" charset="0"/>
                <a:sym typeface="Poppins"/>
              </a:rPr>
              <a:t>To find 10 activities you can use to lift your mood whenever you need it</a:t>
            </a:r>
          </a:p>
        </p:txBody>
      </p:sp>
    </p:spTree>
    <p:extLst>
      <p:ext uri="{BB962C8B-B14F-4D97-AF65-F5344CB8AC3E}">
        <p14:creationId xmlns:p14="http://schemas.microsoft.com/office/powerpoint/2010/main" val="35749188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AB7E15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Going Forward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D98D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1BBF29-32B0-4A45-85EB-04A32174D0D3}"/>
              </a:ext>
            </a:extLst>
          </p:cNvPr>
          <p:cNvSpPr>
            <a:spLocks noChangeAspect="1"/>
          </p:cNvSpPr>
          <p:nvPr/>
        </p:nvSpPr>
        <p:spPr>
          <a:xfrm>
            <a:off x="1070516" y="1887657"/>
            <a:ext cx="2428924" cy="3527629"/>
          </a:xfrm>
          <a:prstGeom prst="rect">
            <a:avLst/>
          </a:prstGeom>
          <a:solidFill>
            <a:srgbClr val="D98D1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FIGURING OUT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YOUR DOSE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170480C-5A60-1242-A456-A4951DDAF835}"/>
              </a:ext>
            </a:extLst>
          </p:cNvPr>
          <p:cNvSpPr>
            <a:spLocks noChangeAspect="1"/>
          </p:cNvSpPr>
          <p:nvPr/>
        </p:nvSpPr>
        <p:spPr>
          <a:xfrm>
            <a:off x="3499440" y="1888864"/>
            <a:ext cx="7622044" cy="3527629"/>
          </a:xfrm>
          <a:prstGeom prst="rect">
            <a:avLst/>
          </a:prstGeom>
          <a:solidFill>
            <a:srgbClr val="F5E3C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ea typeface="Poppins"/>
                <a:cs typeface="Calibri" panose="020F0502020204030204" pitchFamily="34" charset="0"/>
                <a:sym typeface="Poppins"/>
              </a:rPr>
              <a:t>You may notice:</a:t>
            </a:r>
          </a:p>
          <a:p>
            <a:pPr marL="742950" lvl="1" indent="-285750">
              <a:buClr>
                <a:srgbClr val="AB7E15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Poppins"/>
                <a:cs typeface="Calibri" panose="020F0502020204030204" pitchFamily="34" charset="0"/>
                <a:sym typeface="Poppins"/>
              </a:rPr>
              <a:t>Connection between how many PA in your day and your mood</a:t>
            </a:r>
          </a:p>
          <a:p>
            <a:pPr marL="742950" lvl="1" indent="-285750">
              <a:buClr>
                <a:srgbClr val="AB7E15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Poppins"/>
                <a:cs typeface="Calibri" panose="020F0502020204030204" pitchFamily="34" charset="0"/>
                <a:sym typeface="Poppins"/>
              </a:rPr>
              <a:t>Some types of activities may work for you more than others</a:t>
            </a:r>
          </a:p>
          <a:p>
            <a:pPr lvl="0"/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ea typeface="Poppins"/>
              <a:cs typeface="Calibri" panose="020F0502020204030204" pitchFamily="34" charset="0"/>
              <a:sym typeface="Poppins"/>
            </a:endParaRPr>
          </a:p>
          <a:p>
            <a:pPr lvl="0"/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ea typeface="Poppins"/>
                <a:cs typeface="Calibri" panose="020F0502020204030204" pitchFamily="34" charset="0"/>
                <a:sym typeface="Poppins"/>
              </a:rPr>
              <a:t>On average: </a:t>
            </a:r>
          </a:p>
          <a:p>
            <a:pPr marL="742950" lvl="1" indent="-285750">
              <a:buClr>
                <a:srgbClr val="AB7E15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Poppins"/>
                <a:cs typeface="Calibri" panose="020F0502020204030204" pitchFamily="34" charset="0"/>
                <a:sym typeface="Poppins"/>
              </a:rPr>
              <a:t>4 positive activities a day keeps the blues away</a:t>
            </a:r>
          </a:p>
        </p:txBody>
      </p:sp>
    </p:spTree>
    <p:extLst>
      <p:ext uri="{BB962C8B-B14F-4D97-AF65-F5344CB8AC3E}">
        <p14:creationId xmlns:p14="http://schemas.microsoft.com/office/powerpoint/2010/main" val="36600354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AB7E15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Take Away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D98D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314138-7E00-DA4D-84B2-FFCB4201FF61}"/>
              </a:ext>
            </a:extLst>
          </p:cNvPr>
          <p:cNvSpPr txBox="1"/>
          <p:nvPr/>
        </p:nvSpPr>
        <p:spPr>
          <a:xfrm>
            <a:off x="1146629" y="1909063"/>
            <a:ext cx="10058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D98D1D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Depressive symptoms are common during caregiving. Taking the time to enjoy yourself will help you feel less stressed and a better caregiver.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rtl="0">
              <a:spcBef>
                <a:spcPts val="1200"/>
              </a:spcBef>
              <a:spcAft>
                <a:spcPts val="0"/>
              </a:spcAft>
              <a:buClr>
                <a:srgbClr val="D98D1D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Scheduling and then doing positive activities can help to manage mood.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rtl="0">
              <a:spcBef>
                <a:spcPts val="1200"/>
              </a:spcBef>
              <a:spcAft>
                <a:spcPts val="0"/>
              </a:spcAft>
              <a:buClr>
                <a:srgbClr val="D98D1D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It is important to do the scheduled activity, even if you don’t feel like it. Make a plan and do the plan – trust in the process.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23CBC00-0BE0-6546-8A71-74112704D316}"/>
              </a:ext>
            </a:extLst>
          </p:cNvPr>
          <p:cNvCxnSpPr/>
          <p:nvPr/>
        </p:nvCxnSpPr>
        <p:spPr>
          <a:xfrm>
            <a:off x="722677" y="1371602"/>
            <a:ext cx="10058400" cy="0"/>
          </a:xfrm>
          <a:prstGeom prst="line">
            <a:avLst/>
          </a:prstGeom>
          <a:ln w="127000">
            <a:gradFill flip="none" rotWithShape="1">
              <a:gsLst>
                <a:gs pos="0">
                  <a:srgbClr val="D98D1D"/>
                </a:gs>
                <a:gs pos="93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69076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C07D-1835-0346-A1D0-CF7E1B04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97229"/>
            <a:ext cx="11871960" cy="640080"/>
          </a:xfrm>
          <a:noFill/>
        </p:spPr>
        <p:txBody>
          <a:bodyPr>
            <a:normAutofit/>
          </a:bodyPr>
          <a:lstStyle/>
          <a:p>
            <a:r>
              <a:rPr lang="en-US" sz="3600" b="1" cap="none" dirty="0">
                <a:solidFill>
                  <a:srgbClr val="AB7E15"/>
                </a:solidFill>
                <a:latin typeface="Goudy Old Style" panose="02020502050305020303" pitchFamily="18" charset="77"/>
                <a:cs typeface="Arial Narrow" panose="020B0604020202020204" pitchFamily="34" charset="0"/>
              </a:rPr>
              <a:t>Making This Work for You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EC4033-04AB-6748-B96C-5583860F50DE}"/>
              </a:ext>
            </a:extLst>
          </p:cNvPr>
          <p:cNvSpPr/>
          <p:nvPr/>
        </p:nvSpPr>
        <p:spPr>
          <a:xfrm>
            <a:off x="-320040" y="697229"/>
            <a:ext cx="640080" cy="640080"/>
          </a:xfrm>
          <a:prstGeom prst="ellipse">
            <a:avLst/>
          </a:prstGeom>
          <a:solidFill>
            <a:srgbClr val="D98D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1DED0C4-2322-C847-9D1D-F5149EF4C650}"/>
              </a:ext>
            </a:extLst>
          </p:cNvPr>
          <p:cNvSpPr/>
          <p:nvPr/>
        </p:nvSpPr>
        <p:spPr>
          <a:xfrm>
            <a:off x="1005107" y="1920811"/>
            <a:ext cx="5165103" cy="2235536"/>
          </a:xfrm>
          <a:prstGeom prst="rect">
            <a:avLst/>
          </a:prstGeom>
          <a:solidFill>
            <a:srgbClr val="D98D1D">
              <a:alpha val="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4288" algn="r">
              <a:buNone/>
            </a:pPr>
            <a:r>
              <a:rPr lang="en-US" sz="2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Pleasant</a:t>
            </a:r>
            <a:endParaRPr lang="en-US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22338" lvl="0" indent="-317500">
              <a:buClr>
                <a:srgbClr val="AB7E15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Create a list of positive activities</a:t>
            </a:r>
          </a:p>
          <a:p>
            <a:pPr marL="922338" lvl="0" indent="-317500">
              <a:buClr>
                <a:srgbClr val="AB7E15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Schedule 4 Positive Activities each day </a:t>
            </a:r>
          </a:p>
          <a:p>
            <a:pPr marL="922338" lvl="0" indent="-317500">
              <a:buClr>
                <a:srgbClr val="AB7E15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 the activities as scheduled</a:t>
            </a:r>
          </a:p>
          <a:p>
            <a:pPr marL="922338" indent="-317500">
              <a:buClr>
                <a:srgbClr val="AB7E15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 the end of each day note your </a:t>
            </a:r>
          </a:p>
          <a:p>
            <a:pPr marL="604838">
              <a:buClr>
                <a:srgbClr val="AB7E15"/>
              </a:buClr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mood rating for that day 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5E0FD5A-11A5-2240-AF5D-C62E95C5EA6B}"/>
              </a:ext>
            </a:extLst>
          </p:cNvPr>
          <p:cNvSpPr/>
          <p:nvPr/>
        </p:nvSpPr>
        <p:spPr>
          <a:xfrm>
            <a:off x="6159765" y="1922517"/>
            <a:ext cx="5052289" cy="2235536"/>
          </a:xfrm>
          <a:prstGeom prst="rect">
            <a:avLst/>
          </a:prstGeom>
          <a:solidFill>
            <a:srgbClr val="D98D1D">
              <a:alpha val="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4288">
              <a:buClr>
                <a:srgbClr val="AB7E15"/>
              </a:buClr>
            </a:pPr>
            <a:r>
              <a:rPr lang="en-US" sz="8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en-US" sz="1100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288">
              <a:buClr>
                <a:srgbClr val="AB7E15"/>
              </a:buClr>
            </a:pPr>
            <a:r>
              <a:rPr lang="en-US" sz="2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Activities </a:t>
            </a:r>
          </a:p>
          <a:p>
            <a:pPr marL="808038" indent="-317500">
              <a:buClr>
                <a:srgbClr val="AB7E15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Each week, revise your list until you have a solid 10 you can depend on</a:t>
            </a:r>
          </a:p>
          <a:p>
            <a:pPr marL="808038" indent="-317500">
              <a:buClr>
                <a:srgbClr val="AB7E15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 activities to your schedule whenever you are feeling down or notice you are getting very irritable</a:t>
            </a:r>
          </a:p>
          <a:p>
            <a:pPr marL="808038" indent="-317500">
              <a:buClr>
                <a:srgbClr val="AB7E15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90538">
              <a:buClr>
                <a:srgbClr val="AB7E15"/>
              </a:buClr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B46A68-B058-5A80-09A9-9306B6D8DC1D}"/>
              </a:ext>
            </a:extLst>
          </p:cNvPr>
          <p:cNvSpPr txBox="1"/>
          <p:nvPr/>
        </p:nvSpPr>
        <p:spPr>
          <a:xfrm>
            <a:off x="492262" y="4564623"/>
            <a:ext cx="1548577" cy="646331"/>
          </a:xfrm>
          <a:prstGeom prst="rect">
            <a:avLst/>
          </a:prstGeom>
          <a:noFill/>
          <a:ln>
            <a:solidFill>
              <a:srgbClr val="AB7E14"/>
            </a:solidFill>
          </a:ln>
        </p:spPr>
        <p:txBody>
          <a:bodyPr wrap="square" rtlCol="0" anchor="b">
            <a:spAutoFit/>
          </a:bodyPr>
          <a:lstStyle/>
          <a:p>
            <a:pPr algn="ctr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dirty="0">
                <a:solidFill>
                  <a:srgbClr val="AB7E1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Set a Deadline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8938D7-8BF6-B6D2-CC69-A456894ED49B}"/>
              </a:ext>
            </a:extLst>
          </p:cNvPr>
          <p:cNvSpPr txBox="1"/>
          <p:nvPr/>
        </p:nvSpPr>
        <p:spPr>
          <a:xfrm>
            <a:off x="2182694" y="4564623"/>
            <a:ext cx="1548577" cy="646331"/>
          </a:xfrm>
          <a:prstGeom prst="rect">
            <a:avLst/>
          </a:prstGeom>
          <a:noFill/>
          <a:ln>
            <a:solidFill>
              <a:srgbClr val="AB7E14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dirty="0">
              <a:solidFill>
                <a:srgbClr val="AB7E1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dirty="0">
                <a:solidFill>
                  <a:srgbClr val="AB7E1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Why this one?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BCABBB-4775-A436-1925-8B84F9B0C4E9}"/>
              </a:ext>
            </a:extLst>
          </p:cNvPr>
          <p:cNvSpPr txBox="1"/>
          <p:nvPr/>
        </p:nvSpPr>
        <p:spPr>
          <a:xfrm>
            <a:off x="3886362" y="4564622"/>
            <a:ext cx="1548577" cy="646331"/>
          </a:xfrm>
          <a:prstGeom prst="rect">
            <a:avLst/>
          </a:prstGeom>
          <a:noFill/>
          <a:ln>
            <a:solidFill>
              <a:srgbClr val="AB7E14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AB7E1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will you pair it with?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5DD646C-B746-9579-8F0B-D54003F991EC}"/>
              </a:ext>
            </a:extLst>
          </p:cNvPr>
          <p:cNvSpPr txBox="1"/>
          <p:nvPr/>
        </p:nvSpPr>
        <p:spPr>
          <a:xfrm>
            <a:off x="488038" y="5265404"/>
            <a:ext cx="1548577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b">
            <a:spAutoFit/>
          </a:bodyPr>
          <a:lstStyle/>
          <a:p>
            <a:pPr algn="ctr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Be realistic in your deadline.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A20E13D-627F-A6D7-7015-83E0686733DE}"/>
              </a:ext>
            </a:extLst>
          </p:cNvPr>
          <p:cNvSpPr txBox="1"/>
          <p:nvPr/>
        </p:nvSpPr>
        <p:spPr>
          <a:xfrm>
            <a:off x="2183987" y="5265404"/>
            <a:ext cx="1548577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b">
            <a:spAutoFit/>
          </a:bodyPr>
          <a:lstStyle/>
          <a:p>
            <a:pPr algn="ctr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How will this help you?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21140DF-7E25-F814-EE67-9EF14820889A}"/>
              </a:ext>
            </a:extLst>
          </p:cNvPr>
          <p:cNvSpPr txBox="1"/>
          <p:nvPr/>
        </p:nvSpPr>
        <p:spPr>
          <a:xfrm>
            <a:off x="3858671" y="5265404"/>
            <a:ext cx="1610813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b">
            <a:spAutoFit/>
          </a:bodyPr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Do it with something you already do.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30E3EDD-2E39-02C8-D222-AC45982F72F4}"/>
              </a:ext>
            </a:extLst>
          </p:cNvPr>
          <p:cNvSpPr txBox="1"/>
          <p:nvPr/>
        </p:nvSpPr>
        <p:spPr>
          <a:xfrm>
            <a:off x="5575885" y="5265404"/>
            <a:ext cx="1548577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b">
            <a:spAutoFit/>
          </a:bodyPr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Take a large task and break it into steps.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904CC37-3C84-D6CE-3490-A0A0519573C3}"/>
              </a:ext>
            </a:extLst>
          </p:cNvPr>
          <p:cNvSpPr txBox="1"/>
          <p:nvPr/>
        </p:nvSpPr>
        <p:spPr>
          <a:xfrm>
            <a:off x="5568165" y="4564623"/>
            <a:ext cx="1548577" cy="646331"/>
          </a:xfrm>
          <a:prstGeom prst="rect">
            <a:avLst/>
          </a:prstGeom>
          <a:noFill/>
          <a:ln>
            <a:solidFill>
              <a:srgbClr val="AB7E14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AB7E1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Optional</a:t>
            </a:r>
          </a:p>
          <a:p>
            <a:pPr algn="ctr"/>
            <a:r>
              <a:rPr lang="en-US" dirty="0">
                <a:solidFill>
                  <a:srgbClr val="AB7E1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Break it Down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13DAF3C-4012-98E6-6A41-6E4B86FE88F7}"/>
              </a:ext>
            </a:extLst>
          </p:cNvPr>
          <p:cNvSpPr txBox="1"/>
          <p:nvPr/>
        </p:nvSpPr>
        <p:spPr>
          <a:xfrm>
            <a:off x="8965211" y="4564623"/>
            <a:ext cx="2684081" cy="646331"/>
          </a:xfrm>
          <a:prstGeom prst="rect">
            <a:avLst/>
          </a:prstGeom>
          <a:noFill/>
          <a:ln>
            <a:solidFill>
              <a:srgbClr val="AB7E14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AB7E1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Run into Problems</a:t>
            </a:r>
          </a:p>
          <a:p>
            <a:pPr algn="ctr"/>
            <a:r>
              <a:rPr lang="en-US" dirty="0">
                <a:solidFill>
                  <a:srgbClr val="AB7E1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Getting it Done?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881378A-F5B3-797D-550C-96E88CFFEAD0}"/>
              </a:ext>
            </a:extLst>
          </p:cNvPr>
          <p:cNvSpPr txBox="1"/>
          <p:nvPr/>
        </p:nvSpPr>
        <p:spPr>
          <a:xfrm>
            <a:off x="7271833" y="4564623"/>
            <a:ext cx="1548577" cy="646331"/>
          </a:xfrm>
          <a:prstGeom prst="rect">
            <a:avLst/>
          </a:prstGeom>
          <a:noFill/>
          <a:ln>
            <a:solidFill>
              <a:srgbClr val="AB7E14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dirty="0">
              <a:solidFill>
                <a:srgbClr val="AB7E1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dirty="0">
                <a:solidFill>
                  <a:srgbClr val="AB7E1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Reminders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A1909AE-F55B-AFAE-7CD4-65D77856311B}"/>
              </a:ext>
            </a:extLst>
          </p:cNvPr>
          <p:cNvSpPr txBox="1"/>
          <p:nvPr/>
        </p:nvSpPr>
        <p:spPr>
          <a:xfrm>
            <a:off x="8967783" y="5265404"/>
            <a:ext cx="2684081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b">
            <a:spAutoFit/>
          </a:bodyPr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ID the issue</a:t>
            </a:r>
          </a:p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Brainstorm solutions</a:t>
            </a:r>
          </a:p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Try it out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679726C-1533-DB09-F4D8-49D2A3A5132E}"/>
              </a:ext>
            </a:extLst>
          </p:cNvPr>
          <p:cNvSpPr txBox="1"/>
          <p:nvPr/>
        </p:nvSpPr>
        <p:spPr>
          <a:xfrm>
            <a:off x="7271832" y="5265404"/>
            <a:ext cx="1548577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b">
            <a:spAutoFit/>
          </a:bodyPr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Phone Alarms</a:t>
            </a:r>
          </a:p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Post-Its</a:t>
            </a:r>
          </a:p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Make Visible</a:t>
            </a:r>
          </a:p>
        </p:txBody>
      </p:sp>
      <p:sp>
        <p:nvSpPr>
          <p:cNvPr id="32" name="Curved Right Arrow 31">
            <a:extLst>
              <a:ext uri="{FF2B5EF4-FFF2-40B4-BE49-F238E27FC236}">
                <a16:creationId xmlns:a16="http://schemas.microsoft.com/office/drawing/2014/main" id="{CCC4F429-6ACD-823B-B466-98BEA004DDAE}"/>
              </a:ext>
            </a:extLst>
          </p:cNvPr>
          <p:cNvSpPr/>
          <p:nvPr/>
        </p:nvSpPr>
        <p:spPr>
          <a:xfrm flipV="1">
            <a:off x="9173584" y="5364983"/>
            <a:ext cx="404340" cy="731520"/>
          </a:xfrm>
          <a:prstGeom prst="curvedRightArrow">
            <a:avLst/>
          </a:prstGeom>
          <a:solidFill>
            <a:srgbClr val="D98D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Google Shape;693;p39">
            <a:extLst>
              <a:ext uri="{FF2B5EF4-FFF2-40B4-BE49-F238E27FC236}">
                <a16:creationId xmlns:a16="http://schemas.microsoft.com/office/drawing/2014/main" id="{E7E6F4AF-AFAA-02CC-6275-CDE64061B255}"/>
              </a:ext>
            </a:extLst>
          </p:cNvPr>
          <p:cNvSpPr/>
          <p:nvPr/>
        </p:nvSpPr>
        <p:spPr>
          <a:xfrm>
            <a:off x="5490749" y="3271412"/>
            <a:ext cx="1143000" cy="1143000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rgbClr val="AB7E1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27" name="Google Shape;694;p39">
            <a:extLst>
              <a:ext uri="{FF2B5EF4-FFF2-40B4-BE49-F238E27FC236}">
                <a16:creationId xmlns:a16="http://schemas.microsoft.com/office/drawing/2014/main" id="{B1AD9A6A-2946-AD8A-BB23-86CE2EC37560}"/>
              </a:ext>
            </a:extLst>
          </p:cNvPr>
          <p:cNvGrpSpPr/>
          <p:nvPr/>
        </p:nvGrpSpPr>
        <p:grpSpPr>
          <a:xfrm>
            <a:off x="5490749" y="3259492"/>
            <a:ext cx="1133856" cy="1143000"/>
            <a:chOff x="5440233" y="3187524"/>
            <a:chExt cx="1311534" cy="1216295"/>
          </a:xfrm>
        </p:grpSpPr>
        <p:grpSp>
          <p:nvGrpSpPr>
            <p:cNvPr id="33" name="Google Shape;695;p39">
              <a:extLst>
                <a:ext uri="{FF2B5EF4-FFF2-40B4-BE49-F238E27FC236}">
                  <a16:creationId xmlns:a16="http://schemas.microsoft.com/office/drawing/2014/main" id="{6E575EE7-C8F5-94B9-36C2-C1C51FD66E3D}"/>
                </a:ext>
              </a:extLst>
            </p:cNvPr>
            <p:cNvGrpSpPr/>
            <p:nvPr/>
          </p:nvGrpSpPr>
          <p:grpSpPr>
            <a:xfrm>
              <a:off x="5440233" y="3187524"/>
              <a:ext cx="1311534" cy="1216295"/>
              <a:chOff x="4757223" y="2506979"/>
              <a:chExt cx="2477919" cy="2297981"/>
            </a:xfrm>
          </p:grpSpPr>
          <p:pic>
            <p:nvPicPr>
              <p:cNvPr id="35" name="Google Shape;696;p39" descr="Dance with solid fill">
                <a:extLst>
                  <a:ext uri="{FF2B5EF4-FFF2-40B4-BE49-F238E27FC236}">
                    <a16:creationId xmlns:a16="http://schemas.microsoft.com/office/drawing/2014/main" id="{082E5238-3F03-D512-77A1-D6764B7895E9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5648521" y="2506979"/>
                <a:ext cx="1586621" cy="158662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6" name="Google Shape;697;p39" descr="Watering Plant with solid fill">
                <a:extLst>
                  <a:ext uri="{FF2B5EF4-FFF2-40B4-BE49-F238E27FC236}">
                    <a16:creationId xmlns:a16="http://schemas.microsoft.com/office/drawing/2014/main" id="{82080A67-16A2-02D7-432F-EBB3D9B3B6C9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4757223" y="3429000"/>
                <a:ext cx="1375960" cy="137596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7" name="Google Shape;698;p39" descr="Alterations &amp; Tailoring with solid fill">
                <a:extLst>
                  <a:ext uri="{FF2B5EF4-FFF2-40B4-BE49-F238E27FC236}">
                    <a16:creationId xmlns:a16="http://schemas.microsoft.com/office/drawing/2014/main" id="{AA79EDA4-6F73-9C96-F6E1-611E67F0D6D1}"/>
                  </a:ext>
                </a:extLst>
              </p:cNvPr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6123980" y="3769657"/>
                <a:ext cx="914400" cy="9144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34" name="Google Shape;699;p39" descr="Music note with solid fill">
              <a:extLst>
                <a:ext uri="{FF2B5EF4-FFF2-40B4-BE49-F238E27FC236}">
                  <a16:creationId xmlns:a16="http://schemas.microsoft.com/office/drawing/2014/main" id="{5EB4008C-81B3-A828-E738-E2691055525C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5583058" y="3295433"/>
              <a:ext cx="372471" cy="37247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1743505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31BAD53-4E89-4F62-BBB7-26359763E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62756DA2-40EB-4C6F-B962-5822FFB54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3438" cy="6858000"/>
          </a:xfrm>
          <a:custGeom>
            <a:avLst/>
            <a:gdLst>
              <a:gd name="connsiteX0" fmla="*/ 0 w 6096000"/>
              <a:gd name="connsiteY0" fmla="*/ 0 h 6858000"/>
              <a:gd name="connsiteX1" fmla="*/ 5567517 w 6096000"/>
              <a:gd name="connsiteY1" fmla="*/ 0 h 6858000"/>
              <a:gd name="connsiteX2" fmla="*/ 5566938 w 6096000"/>
              <a:gd name="connsiteY2" fmla="*/ 1705 h 6858000"/>
              <a:gd name="connsiteX3" fmla="*/ 5551594 w 6096000"/>
              <a:gd name="connsiteY3" fmla="*/ 17287 h 6858000"/>
              <a:gd name="connsiteX4" fmla="*/ 5545641 w 6096000"/>
              <a:gd name="connsiteY4" fmla="*/ 130336 h 6858000"/>
              <a:gd name="connsiteX5" fmla="*/ 5538289 w 6096000"/>
              <a:gd name="connsiteY5" fmla="*/ 187093 h 6858000"/>
              <a:gd name="connsiteX6" fmla="*/ 5545790 w 6096000"/>
              <a:gd name="connsiteY6" fmla="*/ 265704 h 6858000"/>
              <a:gd name="connsiteX7" fmla="*/ 5542313 w 6096000"/>
              <a:gd name="connsiteY7" fmla="*/ 354566 h 6858000"/>
              <a:gd name="connsiteX8" fmla="*/ 5524126 w 6096000"/>
              <a:gd name="connsiteY8" fmla="*/ 472000 h 6858000"/>
              <a:gd name="connsiteX9" fmla="*/ 5522170 w 6096000"/>
              <a:gd name="connsiteY9" fmla="*/ 473782 h 6858000"/>
              <a:gd name="connsiteX10" fmla="*/ 5521798 w 6096000"/>
              <a:gd name="connsiteY10" fmla="*/ 491380 h 6858000"/>
              <a:gd name="connsiteX11" fmla="*/ 5536419 w 6096000"/>
              <a:gd name="connsiteY11" fmla="*/ 531675 h 6858000"/>
              <a:gd name="connsiteX12" fmla="*/ 5533435 w 6096000"/>
              <a:gd name="connsiteY12" fmla="*/ 536015 h 6858000"/>
              <a:gd name="connsiteX13" fmla="*/ 5538088 w 6096000"/>
              <a:gd name="connsiteY13" fmla="*/ 572092 h 6858000"/>
              <a:gd name="connsiteX14" fmla="*/ 5536061 w 6096000"/>
              <a:gd name="connsiteY14" fmla="*/ 572511 h 6858000"/>
              <a:gd name="connsiteX15" fmla="*/ 5528218 w 6096000"/>
              <a:gd name="connsiteY15" fmla="*/ 582332 h 6858000"/>
              <a:gd name="connsiteX16" fmla="*/ 5518011 w 6096000"/>
              <a:gd name="connsiteY16" fmla="*/ 601285 h 6858000"/>
              <a:gd name="connsiteX17" fmla="*/ 5473174 w 6096000"/>
              <a:gd name="connsiteY17" fmla="*/ 681608 h 6858000"/>
              <a:gd name="connsiteX18" fmla="*/ 5472963 w 6096000"/>
              <a:gd name="connsiteY18" fmla="*/ 689151 h 6858000"/>
              <a:gd name="connsiteX19" fmla="*/ 5472485 w 6096000"/>
              <a:gd name="connsiteY19" fmla="*/ 689289 h 6858000"/>
              <a:gd name="connsiteX20" fmla="*/ 5471326 w 6096000"/>
              <a:gd name="connsiteY20" fmla="*/ 697222 h 6858000"/>
              <a:gd name="connsiteX21" fmla="*/ 5472164 w 6096000"/>
              <a:gd name="connsiteY21" fmla="*/ 717531 h 6858000"/>
              <a:gd name="connsiteX22" fmla="*/ 5468891 w 6096000"/>
              <a:gd name="connsiteY22" fmla="*/ 722494 h 6858000"/>
              <a:gd name="connsiteX23" fmla="*/ 5463081 w 6096000"/>
              <a:gd name="connsiteY23" fmla="*/ 724368 h 6858000"/>
              <a:gd name="connsiteX24" fmla="*/ 5446981 w 6096000"/>
              <a:gd name="connsiteY24" fmla="*/ 752692 h 6858000"/>
              <a:gd name="connsiteX25" fmla="*/ 5417190 w 6096000"/>
              <a:gd name="connsiteY25" fmla="*/ 816346 h 6858000"/>
              <a:gd name="connsiteX26" fmla="*/ 5388958 w 6096000"/>
              <a:gd name="connsiteY26" fmla="*/ 889417 h 6858000"/>
              <a:gd name="connsiteX27" fmla="*/ 5307044 w 6096000"/>
              <a:gd name="connsiteY27" fmla="*/ 1063288 h 6858000"/>
              <a:gd name="connsiteX28" fmla="*/ 5303837 w 6096000"/>
              <a:gd name="connsiteY28" fmla="*/ 1157176 h 6858000"/>
              <a:gd name="connsiteX29" fmla="*/ 5286494 w 6096000"/>
              <a:gd name="connsiteY29" fmla="*/ 1210776 h 6858000"/>
              <a:gd name="connsiteX30" fmla="*/ 5282463 w 6096000"/>
              <a:gd name="connsiteY30" fmla="*/ 1301993 h 6858000"/>
              <a:gd name="connsiteX31" fmla="*/ 5252235 w 6096000"/>
              <a:gd name="connsiteY31" fmla="*/ 1360879 h 6858000"/>
              <a:gd name="connsiteX32" fmla="*/ 5244497 w 6096000"/>
              <a:gd name="connsiteY32" fmla="*/ 1404045 h 6858000"/>
              <a:gd name="connsiteX33" fmla="*/ 5223823 w 6096000"/>
              <a:gd name="connsiteY33" fmla="*/ 1429568 h 6858000"/>
              <a:gd name="connsiteX34" fmla="*/ 5224851 w 6096000"/>
              <a:gd name="connsiteY34" fmla="*/ 1430305 h 6858000"/>
              <a:gd name="connsiteX35" fmla="*/ 5212394 w 6096000"/>
              <a:gd name="connsiteY35" fmla="*/ 1463304 h 6858000"/>
              <a:gd name="connsiteX36" fmla="*/ 5209958 w 6096000"/>
              <a:gd name="connsiteY36" fmla="*/ 1514846 h 6858000"/>
              <a:gd name="connsiteX37" fmla="*/ 5206417 w 6096000"/>
              <a:gd name="connsiteY37" fmla="*/ 1519731 h 6858000"/>
              <a:gd name="connsiteX38" fmla="*/ 5206640 w 6096000"/>
              <a:gd name="connsiteY38" fmla="*/ 1519929 h 6858000"/>
              <a:gd name="connsiteX39" fmla="*/ 5207632 w 6096000"/>
              <a:gd name="connsiteY39" fmla="*/ 1546022 h 6858000"/>
              <a:gd name="connsiteX40" fmla="*/ 5212030 w 6096000"/>
              <a:gd name="connsiteY40" fmla="*/ 1578752 h 6858000"/>
              <a:gd name="connsiteX41" fmla="*/ 5203533 w 6096000"/>
              <a:gd name="connsiteY41" fmla="*/ 1647555 h 6858000"/>
              <a:gd name="connsiteX42" fmla="*/ 5190877 w 6096000"/>
              <a:gd name="connsiteY42" fmla="*/ 1715685 h 6858000"/>
              <a:gd name="connsiteX43" fmla="*/ 5184235 w 6096000"/>
              <a:gd name="connsiteY43" fmla="*/ 1740358 h 6858000"/>
              <a:gd name="connsiteX44" fmla="*/ 5181475 w 6096000"/>
              <a:gd name="connsiteY44" fmla="*/ 1784314 h 6858000"/>
              <a:gd name="connsiteX45" fmla="*/ 5185845 w 6096000"/>
              <a:gd name="connsiteY45" fmla="*/ 1804434 h 6858000"/>
              <a:gd name="connsiteX46" fmla="*/ 5185068 w 6096000"/>
              <a:gd name="connsiteY46" fmla="*/ 1805316 h 6858000"/>
              <a:gd name="connsiteX47" fmla="*/ 5188593 w 6096000"/>
              <a:gd name="connsiteY47" fmla="*/ 1807109 h 6858000"/>
              <a:gd name="connsiteX48" fmla="*/ 5185920 w 6096000"/>
              <a:gd name="connsiteY48" fmla="*/ 1821003 h 6858000"/>
              <a:gd name="connsiteX49" fmla="*/ 5183543 w 6096000"/>
              <a:gd name="connsiteY49" fmla="*/ 1824832 h 6858000"/>
              <a:gd name="connsiteX50" fmla="*/ 5182235 w 6096000"/>
              <a:gd name="connsiteY50" fmla="*/ 1830429 h 6858000"/>
              <a:gd name="connsiteX51" fmla="*/ 5182525 w 6096000"/>
              <a:gd name="connsiteY51" fmla="*/ 1830569 h 6858000"/>
              <a:gd name="connsiteX52" fmla="*/ 5180663 w 6096000"/>
              <a:gd name="connsiteY52" fmla="*/ 1835810 h 6858000"/>
              <a:gd name="connsiteX53" fmla="*/ 5167452 w 6096000"/>
              <a:gd name="connsiteY53" fmla="*/ 1861483 h 6858000"/>
              <a:gd name="connsiteX54" fmla="*/ 5174266 w 6096000"/>
              <a:gd name="connsiteY54" fmla="*/ 1892417 h 6858000"/>
              <a:gd name="connsiteX55" fmla="*/ 5189262 w 6096000"/>
              <a:gd name="connsiteY55" fmla="*/ 1895114 h 6858000"/>
              <a:gd name="connsiteX56" fmla="*/ 5187100 w 6096000"/>
              <a:gd name="connsiteY56" fmla="*/ 1899379 h 6858000"/>
              <a:gd name="connsiteX57" fmla="*/ 5180471 w 6096000"/>
              <a:gd name="connsiteY57" fmla="*/ 1907867 h 6858000"/>
              <a:gd name="connsiteX58" fmla="*/ 5181361 w 6096000"/>
              <a:gd name="connsiteY58" fmla="*/ 1910265 h 6858000"/>
              <a:gd name="connsiteX59" fmla="*/ 5178268 w 6096000"/>
              <a:gd name="connsiteY59" fmla="*/ 1935584 h 6858000"/>
              <a:gd name="connsiteX60" fmla="*/ 5183619 w 6096000"/>
              <a:gd name="connsiteY60" fmla="*/ 1942021 h 6858000"/>
              <a:gd name="connsiteX61" fmla="*/ 5184480 w 6096000"/>
              <a:gd name="connsiteY61" fmla="*/ 1945112 h 6858000"/>
              <a:gd name="connsiteX62" fmla="*/ 5172776 w 6096000"/>
              <a:gd name="connsiteY62" fmla="*/ 1961162 h 6858000"/>
              <a:gd name="connsiteX63" fmla="*/ 5168513 w 6096000"/>
              <a:gd name="connsiteY63" fmla="*/ 1969445 h 6858000"/>
              <a:gd name="connsiteX64" fmla="*/ 5126597 w 6096000"/>
              <a:gd name="connsiteY64" fmla="*/ 2024270 h 6858000"/>
              <a:gd name="connsiteX65" fmla="*/ 5119528 w 6096000"/>
              <a:gd name="connsiteY65" fmla="*/ 2107942 h 6858000"/>
              <a:gd name="connsiteX66" fmla="*/ 5110356 w 6096000"/>
              <a:gd name="connsiteY66" fmla="*/ 2193455 h 6858000"/>
              <a:gd name="connsiteX67" fmla="*/ 5104992 w 6096000"/>
              <a:gd name="connsiteY67" fmla="*/ 2260088 h 6858000"/>
              <a:gd name="connsiteX68" fmla="*/ 5059439 w 6096000"/>
              <a:gd name="connsiteY68" fmla="*/ 2335735 h 6858000"/>
              <a:gd name="connsiteX69" fmla="*/ 5022061 w 6096000"/>
              <a:gd name="connsiteY69" fmla="*/ 2408995 h 6858000"/>
              <a:gd name="connsiteX70" fmla="*/ 5022253 w 6096000"/>
              <a:gd name="connsiteY70" fmla="*/ 2445869 h 6858000"/>
              <a:gd name="connsiteX71" fmla="*/ 5011426 w 6096000"/>
              <a:gd name="connsiteY71" fmla="*/ 2496499 h 6858000"/>
              <a:gd name="connsiteX72" fmla="*/ 4994224 w 6096000"/>
              <a:gd name="connsiteY72" fmla="*/ 2549900 h 6858000"/>
              <a:gd name="connsiteX73" fmla="*/ 4995245 w 6096000"/>
              <a:gd name="connsiteY73" fmla="*/ 2596456 h 6858000"/>
              <a:gd name="connsiteX74" fmla="*/ 4988570 w 6096000"/>
              <a:gd name="connsiteY74" fmla="*/ 2606088 h 6858000"/>
              <a:gd name="connsiteX75" fmla="*/ 4988371 w 6096000"/>
              <a:gd name="connsiteY75" fmla="*/ 2635351 h 6858000"/>
              <a:gd name="connsiteX76" fmla="*/ 4983212 w 6096000"/>
              <a:gd name="connsiteY76" fmla="*/ 2665666 h 6858000"/>
              <a:gd name="connsiteX77" fmla="*/ 4968234 w 6096000"/>
              <a:gd name="connsiteY77" fmla="*/ 2715895 h 6858000"/>
              <a:gd name="connsiteX78" fmla="*/ 4975888 w 6096000"/>
              <a:gd name="connsiteY78" fmla="*/ 2725052 h 6858000"/>
              <a:gd name="connsiteX79" fmla="*/ 4980195 w 6096000"/>
              <a:gd name="connsiteY79" fmla="*/ 2726489 h 6858000"/>
              <a:gd name="connsiteX80" fmla="*/ 4976218 w 6096000"/>
              <a:gd name="connsiteY80" fmla="*/ 2740278 h 6858000"/>
              <a:gd name="connsiteX81" fmla="*/ 4980571 w 6096000"/>
              <a:gd name="connsiteY81" fmla="*/ 2751112 h 6858000"/>
              <a:gd name="connsiteX82" fmla="*/ 4973893 w 6096000"/>
              <a:gd name="connsiteY82" fmla="*/ 2760208 h 6858000"/>
              <a:gd name="connsiteX83" fmla="*/ 4979005 w 6096000"/>
              <a:gd name="connsiteY83" fmla="*/ 2790136 h 6858000"/>
              <a:gd name="connsiteX84" fmla="*/ 4986137 w 6096000"/>
              <a:gd name="connsiteY84" fmla="*/ 2804183 h 6858000"/>
              <a:gd name="connsiteX85" fmla="*/ 4986175 w 6096000"/>
              <a:gd name="connsiteY85" fmla="*/ 2825860 h 6858000"/>
              <a:gd name="connsiteX86" fmla="*/ 4993936 w 6096000"/>
              <a:gd name="connsiteY86" fmla="*/ 2911749 h 6858000"/>
              <a:gd name="connsiteX87" fmla="*/ 4992563 w 6096000"/>
              <a:gd name="connsiteY87" fmla="*/ 2977278 h 6858000"/>
              <a:gd name="connsiteX88" fmla="*/ 4980516 w 6096000"/>
              <a:gd name="connsiteY88" fmla="*/ 2991092 h 6858000"/>
              <a:gd name="connsiteX89" fmla="*/ 4992801 w 6096000"/>
              <a:gd name="connsiteY89" fmla="*/ 3020247 h 6858000"/>
              <a:gd name="connsiteX90" fmla="*/ 5014805 w 6096000"/>
              <a:gd name="connsiteY90" fmla="*/ 3065434 h 6858000"/>
              <a:gd name="connsiteX91" fmla="*/ 5002733 w 6096000"/>
              <a:gd name="connsiteY91" fmla="*/ 3103777 h 6858000"/>
              <a:gd name="connsiteX92" fmla="*/ 5002941 w 6096000"/>
              <a:gd name="connsiteY92" fmla="*/ 3151828 h 6858000"/>
              <a:gd name="connsiteX93" fmla="*/ 5002883 w 6096000"/>
              <a:gd name="connsiteY93" fmla="*/ 3180546 h 6858000"/>
              <a:gd name="connsiteX94" fmla="*/ 5016711 w 6096000"/>
              <a:gd name="connsiteY94" fmla="*/ 3258677 h 6858000"/>
              <a:gd name="connsiteX95" fmla="*/ 5017918 w 6096000"/>
              <a:gd name="connsiteY95" fmla="*/ 3262610 h 6858000"/>
              <a:gd name="connsiteX96" fmla="*/ 5011672 w 6096000"/>
              <a:gd name="connsiteY96" fmla="*/ 3277179 h 6858000"/>
              <a:gd name="connsiteX97" fmla="*/ 5009344 w 6096000"/>
              <a:gd name="connsiteY97" fmla="*/ 3278130 h 6858000"/>
              <a:gd name="connsiteX98" fmla="*/ 5026770 w 6096000"/>
              <a:gd name="connsiteY98" fmla="*/ 3325671 h 6858000"/>
              <a:gd name="connsiteX99" fmla="*/ 5024571 w 6096000"/>
              <a:gd name="connsiteY99" fmla="*/ 3332072 h 6858000"/>
              <a:gd name="connsiteX100" fmla="*/ 5041705 w 6096000"/>
              <a:gd name="connsiteY100" fmla="*/ 3362948 h 6858000"/>
              <a:gd name="connsiteX101" fmla="*/ 5047477 w 6096000"/>
              <a:gd name="connsiteY101" fmla="*/ 3378959 h 6858000"/>
              <a:gd name="connsiteX102" fmla="*/ 5060758 w 6096000"/>
              <a:gd name="connsiteY102" fmla="*/ 3407057 h 6858000"/>
              <a:gd name="connsiteX103" fmla="*/ 5058968 w 6096000"/>
              <a:gd name="connsiteY103" fmla="*/ 3409825 h 6858000"/>
              <a:gd name="connsiteX104" fmla="*/ 5062667 w 6096000"/>
              <a:gd name="connsiteY104" fmla="*/ 3415218 h 6858000"/>
              <a:gd name="connsiteX105" fmla="*/ 5060928 w 6096000"/>
              <a:gd name="connsiteY105" fmla="*/ 3419880 h 6858000"/>
              <a:gd name="connsiteX106" fmla="*/ 5062923 w 6096000"/>
              <a:gd name="connsiteY106" fmla="*/ 3424545 h 6858000"/>
              <a:gd name="connsiteX107" fmla="*/ 5064623 w 6096000"/>
              <a:gd name="connsiteY107" fmla="*/ 3476412 h 6858000"/>
              <a:gd name="connsiteX108" fmla="*/ 5069684 w 6096000"/>
              <a:gd name="connsiteY108" fmla="*/ 3486850 h 6858000"/>
              <a:gd name="connsiteX109" fmla="*/ 5063339 w 6096000"/>
              <a:gd name="connsiteY109" fmla="*/ 3496391 h 6858000"/>
              <a:gd name="connsiteX110" fmla="*/ 5070139 w 6096000"/>
              <a:gd name="connsiteY110" fmla="*/ 3531201 h 6858000"/>
              <a:gd name="connsiteX111" fmla="*/ 5079896 w 6096000"/>
              <a:gd name="connsiteY111" fmla="*/ 3542019 h 6858000"/>
              <a:gd name="connsiteX112" fmla="*/ 5087540 w 6096000"/>
              <a:gd name="connsiteY112" fmla="*/ 3552249 h 6858000"/>
              <a:gd name="connsiteX113" fmla="*/ 5087902 w 6096000"/>
              <a:gd name="connsiteY113" fmla="*/ 3553678 h 6858000"/>
              <a:gd name="connsiteX114" fmla="*/ 5091509 w 6096000"/>
              <a:gd name="connsiteY114" fmla="*/ 3568021 h 6858000"/>
              <a:gd name="connsiteX115" fmla="*/ 5091934 w 6096000"/>
              <a:gd name="connsiteY115" fmla="*/ 3569719 h 6858000"/>
              <a:gd name="connsiteX116" fmla="*/ 5089362 w 6096000"/>
              <a:gd name="connsiteY116" fmla="*/ 3586412 h 6858000"/>
              <a:gd name="connsiteX117" fmla="*/ 5092358 w 6096000"/>
              <a:gd name="connsiteY117" fmla="*/ 3597336 h 6858000"/>
              <a:gd name="connsiteX118" fmla="*/ 5084254 w 6096000"/>
              <a:gd name="connsiteY118" fmla="*/ 3606007 h 6858000"/>
              <a:gd name="connsiteX119" fmla="*/ 5084281 w 6096000"/>
              <a:gd name="connsiteY119" fmla="*/ 3641228 h 6858000"/>
              <a:gd name="connsiteX120" fmla="*/ 5091848 w 6096000"/>
              <a:gd name="connsiteY120" fmla="*/ 3653088 h 6858000"/>
              <a:gd name="connsiteX121" fmla="*/ 5097436 w 6096000"/>
              <a:gd name="connsiteY121" fmla="*/ 3664114 h 6858000"/>
              <a:gd name="connsiteX122" fmla="*/ 5097518 w 6096000"/>
              <a:gd name="connsiteY122" fmla="*/ 3665569 h 6858000"/>
              <a:gd name="connsiteX123" fmla="*/ 5099829 w 6096000"/>
              <a:gd name="connsiteY123" fmla="*/ 3707357 h 6858000"/>
              <a:gd name="connsiteX124" fmla="*/ 5114696 w 6096000"/>
              <a:gd name="connsiteY124" fmla="*/ 3778166 h 6858000"/>
              <a:gd name="connsiteX125" fmla="*/ 5135379 w 6096000"/>
              <a:gd name="connsiteY125" fmla="*/ 3878222 h 6858000"/>
              <a:gd name="connsiteX126" fmla="*/ 5130138 w 6096000"/>
              <a:gd name="connsiteY126" fmla="*/ 4048117 h 6858000"/>
              <a:gd name="connsiteX127" fmla="*/ 5090040 w 6096000"/>
              <a:gd name="connsiteY127" fmla="*/ 4219510 h 6858000"/>
              <a:gd name="connsiteX128" fmla="*/ 5092812 w 6096000"/>
              <a:gd name="connsiteY128" fmla="*/ 4411258 h 6858000"/>
              <a:gd name="connsiteX129" fmla="*/ 5084599 w 6096000"/>
              <a:gd name="connsiteY129" fmla="*/ 4488531 h 6858000"/>
              <a:gd name="connsiteX130" fmla="*/ 5084072 w 6096000"/>
              <a:gd name="connsiteY130" fmla="*/ 4539168 h 6858000"/>
              <a:gd name="connsiteX131" fmla="*/ 5068936 w 6096000"/>
              <a:gd name="connsiteY131" fmla="*/ 4625153 h 6858000"/>
              <a:gd name="connsiteX132" fmla="*/ 5059114 w 6096000"/>
              <a:gd name="connsiteY132" fmla="*/ 4733115 h 6858000"/>
              <a:gd name="connsiteX133" fmla="*/ 5037209 w 6096000"/>
              <a:gd name="connsiteY133" fmla="*/ 4844323 h 6858000"/>
              <a:gd name="connsiteX134" fmla="*/ 5020638 w 6096000"/>
              <a:gd name="connsiteY134" fmla="*/ 4877992 h 6858000"/>
              <a:gd name="connsiteX135" fmla="*/ 5006413 w 6096000"/>
              <a:gd name="connsiteY135" fmla="*/ 4925805 h 6858000"/>
              <a:gd name="connsiteX136" fmla="*/ 4971037 w 6096000"/>
              <a:gd name="connsiteY136" fmla="*/ 5009272 h 6858000"/>
              <a:gd name="connsiteX137" fmla="*/ 4963105 w 6096000"/>
              <a:gd name="connsiteY137" fmla="*/ 5111369 h 6858000"/>
              <a:gd name="connsiteX138" fmla="*/ 4976341 w 6096000"/>
              <a:gd name="connsiteY138" fmla="*/ 5210876 h 6858000"/>
              <a:gd name="connsiteX139" fmla="*/ 4980617 w 6096000"/>
              <a:gd name="connsiteY139" fmla="*/ 5269726 h 6858000"/>
              <a:gd name="connsiteX140" fmla="*/ 4997733 w 6096000"/>
              <a:gd name="connsiteY140" fmla="*/ 5464225 h 6858000"/>
              <a:gd name="connsiteX141" fmla="*/ 5001400 w 6096000"/>
              <a:gd name="connsiteY141" fmla="*/ 5594585 h 6858000"/>
              <a:gd name="connsiteX142" fmla="*/ 4983700 w 6096000"/>
              <a:gd name="connsiteY142" fmla="*/ 5667896 h 6858000"/>
              <a:gd name="connsiteX143" fmla="*/ 4968506 w 6096000"/>
              <a:gd name="connsiteY143" fmla="*/ 5769225 h 6858000"/>
              <a:gd name="connsiteX144" fmla="*/ 4969765 w 6096000"/>
              <a:gd name="connsiteY144" fmla="*/ 5823324 h 6858000"/>
              <a:gd name="connsiteX145" fmla="*/ 4966129 w 6096000"/>
              <a:gd name="connsiteY145" fmla="*/ 5862699 h 6858000"/>
              <a:gd name="connsiteX146" fmla="*/ 4970695 w 6096000"/>
              <a:gd name="connsiteY146" fmla="*/ 5906467 h 6858000"/>
              <a:gd name="connsiteX147" fmla="*/ 4991568 w 6096000"/>
              <a:gd name="connsiteY147" fmla="*/ 5939847 h 6858000"/>
              <a:gd name="connsiteX148" fmla="*/ 4986815 w 6096000"/>
              <a:gd name="connsiteY148" fmla="*/ 5973994 h 6858000"/>
              <a:gd name="connsiteX149" fmla="*/ 4987776 w 6096000"/>
              <a:gd name="connsiteY149" fmla="*/ 6089693 h 6858000"/>
              <a:gd name="connsiteX150" fmla="*/ 4991621 w 6096000"/>
              <a:gd name="connsiteY150" fmla="*/ 6224938 h 6858000"/>
              <a:gd name="connsiteX151" fmla="*/ 5017157 w 6096000"/>
              <a:gd name="connsiteY151" fmla="*/ 6370251 h 6858000"/>
              <a:gd name="connsiteX152" fmla="*/ 5040797 w 6096000"/>
              <a:gd name="connsiteY152" fmla="*/ 6541313 h 6858000"/>
              <a:gd name="connsiteX153" fmla="*/ 5045375 w 6096000"/>
              <a:gd name="connsiteY153" fmla="*/ 6640957 h 6858000"/>
              <a:gd name="connsiteX154" fmla="*/ 5058442 w 6096000"/>
              <a:gd name="connsiteY154" fmla="*/ 6705297 h 6858000"/>
              <a:gd name="connsiteX155" fmla="*/ 5071125 w 6096000"/>
              <a:gd name="connsiteY155" fmla="*/ 6759582 h 6858000"/>
              <a:gd name="connsiteX156" fmla="*/ 5069172 w 6096000"/>
              <a:gd name="connsiteY156" fmla="*/ 6817746 h 6858000"/>
              <a:gd name="connsiteX157" fmla="*/ 5072322 w 6096000"/>
              <a:gd name="connsiteY157" fmla="*/ 6843646 h 6858000"/>
              <a:gd name="connsiteX158" fmla="*/ 5091388 w 6096000"/>
              <a:gd name="connsiteY158" fmla="*/ 6857998 h 6858000"/>
              <a:gd name="connsiteX159" fmla="*/ 6096000 w 6096000"/>
              <a:gd name="connsiteY159" fmla="*/ 6857998 h 6858000"/>
              <a:gd name="connsiteX160" fmla="*/ 6096000 w 6096000"/>
              <a:gd name="connsiteY160" fmla="*/ 6858000 h 6858000"/>
              <a:gd name="connsiteX161" fmla="*/ 0 w 6096000"/>
              <a:gd name="connsiteY16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D038F3-FA48-3F45-9CCB-8CE03529F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91" y="609600"/>
            <a:ext cx="3597966" cy="56856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Before </a:t>
            </a:r>
            <a:br>
              <a:rPr lang="en-US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leave, </a:t>
            </a:r>
            <a:br>
              <a:rPr lang="en-US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Please complete </a:t>
            </a:r>
            <a:br>
              <a:rPr lang="en-US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our poll.</a:t>
            </a:r>
          </a:p>
        </p:txBody>
      </p:sp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0D709CBE-5AD0-2148-9819-5ED4430803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3438" y="1087074"/>
            <a:ext cx="5676783" cy="4730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6234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664;p45">
            <a:extLst>
              <a:ext uri="{FF2B5EF4-FFF2-40B4-BE49-F238E27FC236}">
                <a16:creationId xmlns:a16="http://schemas.microsoft.com/office/drawing/2014/main" id="{B9F350EA-3C8A-B34B-A6BD-B57D69E29EDC}"/>
              </a:ext>
            </a:extLst>
          </p:cNvPr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579362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665;p45">
            <a:extLst>
              <a:ext uri="{FF2B5EF4-FFF2-40B4-BE49-F238E27FC236}">
                <a16:creationId xmlns:a16="http://schemas.microsoft.com/office/drawing/2014/main" id="{DE5D00C7-DF2F-F544-8A45-F0666A409BDB}"/>
              </a:ext>
            </a:extLst>
          </p:cNvPr>
          <p:cNvSpPr txBox="1">
            <a:spLocks/>
          </p:cNvSpPr>
          <p:nvPr/>
        </p:nvSpPr>
        <p:spPr>
          <a:xfrm>
            <a:off x="6600566" y="2302890"/>
            <a:ext cx="4464976" cy="2311211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oudy Old Style"/>
                <a:ea typeface="+mn-ea"/>
                <a:cs typeface="+mn-cs"/>
              </a:rPr>
              <a:t>Do you have any questions?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>
                <a:noFill/>
              </a:uFill>
              <a:latin typeface="Goudy Old Style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41243D"/>
              </a:solidFill>
              <a:effectLst/>
              <a:uLnTx/>
              <a:uFill>
                <a:noFill/>
              </a:uFill>
              <a:latin typeface="Goudy Old Style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noFill/>
                </a:uFill>
                <a:latin typeface="Goudy Old Style"/>
                <a:ea typeface="+mn-ea"/>
                <a:cs typeface="+mn-cs"/>
              </a:rPr>
              <a:t>Ann Choryan Bilbrey, PhD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1243D"/>
                </a:solidFill>
                <a:effectLst/>
                <a:uLnTx/>
                <a:uFillTx/>
                <a:latin typeface="Goudy Old Style"/>
                <a:ea typeface="+mn-ea"/>
                <a:cs typeface="+mn-cs"/>
              </a:rPr>
              <a:t>ann@optimalagingcenter.com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1243D"/>
              </a:solidFill>
              <a:effectLst/>
              <a:uLnTx/>
              <a:uFillTx/>
              <a:latin typeface="Goudy Old Style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1243D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41243D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77972D-28C5-1648-AA66-59E3D678B119}"/>
              </a:ext>
            </a:extLst>
          </p:cNvPr>
          <p:cNvSpPr txBox="1"/>
          <p:nvPr/>
        </p:nvSpPr>
        <p:spPr>
          <a:xfrm>
            <a:off x="6984631" y="1212838"/>
            <a:ext cx="369684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omemade Apple" panose="02000000000000000000" pitchFamily="2" charset="0"/>
                <a:ea typeface="Homemade Apple" panose="02000000000000000000" pitchFamily="2" charset="0"/>
                <a:cs typeface="+mn-cs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138530508"/>
      </p:ext>
    </p:extLst>
  </p:cSld>
  <p:clrMapOvr>
    <a:masterClrMapping/>
  </p:clrMapOvr>
</p:sld>
</file>

<file path=ppt/theme/theme1.xml><?xml version="1.0" encoding="utf-8"?>
<a:theme xmlns:a="http://schemas.openxmlformats.org/drawingml/2006/main" name="ClassicFrameVTI">
  <a:themeElements>
    <a:clrScheme name="AnalogousFromRegularSeed_2SEEDS">
      <a:dk1>
        <a:srgbClr val="000000"/>
      </a:dk1>
      <a:lt1>
        <a:srgbClr val="FFFFFF"/>
      </a:lt1>
      <a:dk2>
        <a:srgbClr val="41243D"/>
      </a:dk2>
      <a:lt2>
        <a:srgbClr val="E2E7E8"/>
      </a:lt2>
      <a:accent1>
        <a:srgbClr val="B94433"/>
      </a:accent1>
      <a:accent2>
        <a:srgbClr val="CB456C"/>
      </a:accent2>
      <a:accent3>
        <a:srgbClr val="CB8D45"/>
      </a:accent3>
      <a:accent4>
        <a:srgbClr val="32B6A0"/>
      </a:accent4>
      <a:accent5>
        <a:srgbClr val="45AACB"/>
      </a:accent5>
      <a:accent6>
        <a:srgbClr val="3360B9"/>
      </a:accent6>
      <a:hlink>
        <a:srgbClr val="348F9C"/>
      </a:hlink>
      <a:folHlink>
        <a:srgbClr val="7F7F7F"/>
      </a:folHlink>
    </a:clrScheme>
    <a:fontScheme name="Goudy and Gill Sans">
      <a:majorFont>
        <a:latin typeface="Goudy Old Style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assicFrameVTI" id="{4FA2A165-EC65-4FB0-B019-8C8876A1D8E3}" vid="{9D78F1F1-8226-42FD-A1A3-975EDF6D60F8}"/>
    </a:ext>
  </a:extLst>
</a:theme>
</file>

<file path=ppt/theme/theme2.xml><?xml version="1.0" encoding="utf-8"?>
<a:theme xmlns:a="http://schemas.openxmlformats.org/drawingml/2006/main" name="Office Theme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711</TotalTime>
  <Words>1240</Words>
  <Application>Microsoft Macintosh PowerPoint</Application>
  <PresentationFormat>Widescreen</PresentationFormat>
  <Paragraphs>232</Paragraphs>
  <Slides>18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Arial</vt:lpstr>
      <vt:lpstr>Calibri</vt:lpstr>
      <vt:lpstr>Calibri Light</vt:lpstr>
      <vt:lpstr>Gill Sans</vt:lpstr>
      <vt:lpstr>Gill Sans MT</vt:lpstr>
      <vt:lpstr>Goudy Old Style</vt:lpstr>
      <vt:lpstr>Homemade Apple</vt:lpstr>
      <vt:lpstr>ClassicFrameVTI</vt:lpstr>
      <vt:lpstr>Office Theme</vt:lpstr>
      <vt:lpstr>Coping with caregiving 2.0 Suite</vt:lpstr>
      <vt:lpstr>Ground Rules</vt:lpstr>
      <vt:lpstr>Introductions</vt:lpstr>
      <vt:lpstr>Today’s Topics</vt:lpstr>
      <vt:lpstr>Caregiving and Your Mood</vt:lpstr>
      <vt:lpstr>When to be Concerned</vt:lpstr>
      <vt:lpstr>Taking Back Control with Positive Activities</vt:lpstr>
      <vt:lpstr>What are Positive Activities?</vt:lpstr>
      <vt:lpstr>Making the List</vt:lpstr>
      <vt:lpstr>Importance of Staying Active</vt:lpstr>
      <vt:lpstr>PAL:  Positive Activities Log</vt:lpstr>
      <vt:lpstr>Using this Skill</vt:lpstr>
      <vt:lpstr>Going Forward</vt:lpstr>
      <vt:lpstr>Going Forward</vt:lpstr>
      <vt:lpstr>Take Away</vt:lpstr>
      <vt:lpstr>Making This Work for You</vt:lpstr>
      <vt:lpstr>Before  you leave,  Please complete  our poll.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Coping with caregiving 2.0 Suite</dc:title>
  <dc:creator>Ann Bilbrey</dc:creator>
  <cp:lastModifiedBy>Ann Bilbrey</cp:lastModifiedBy>
  <cp:revision>51</cp:revision>
  <cp:lastPrinted>2023-08-03T22:41:30Z</cp:lastPrinted>
  <dcterms:created xsi:type="dcterms:W3CDTF">2020-09-01T21:53:41Z</dcterms:created>
  <dcterms:modified xsi:type="dcterms:W3CDTF">2023-08-03T22:41:36Z</dcterms:modified>
</cp:coreProperties>
</file>