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1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gCFwJmUJYWXw2wni8lKimJtCaN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D68B"/>
    <a:srgbClr val="D1C11B"/>
    <a:srgbClr val="716F10"/>
    <a:srgbClr val="E7D766"/>
    <a:srgbClr val="E9D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68"/>
    <p:restoredTop sz="78095"/>
  </p:normalViewPr>
  <p:slideViewPr>
    <p:cSldViewPr snapToGrid="0">
      <p:cViewPr varScale="1">
        <p:scale>
          <a:sx n="98" d="100"/>
          <a:sy n="98" d="100"/>
        </p:scale>
        <p:origin x="1224" y="200"/>
      </p:cViewPr>
      <p:guideLst/>
    </p:cSldViewPr>
  </p:slideViewPr>
  <p:outlineViewPr>
    <p:cViewPr>
      <p:scale>
        <a:sx n="33" d="100"/>
        <a:sy n="33" d="100"/>
      </p:scale>
      <p:origin x="0" y="-1452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Handouts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ALZ San Diego: 9 cognitively stimulating activities you can do at home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GeriPal: Staying Connected:  Things to Do </a:t>
            </a:r>
            <a:endParaRPr sz="12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Rev 5.1.23 AB</a:t>
            </a:r>
            <a:endParaRPr dirty="0"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79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" name="Google Shape;20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0" name="Google Shape;23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2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5" name="Google Shape;25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7" name="Google Shape;26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2" name="Google Shape;28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9" name="Google Shape;29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0" name="Google Shape;31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9" name="Google Shape;31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6" name="Google Shape;33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7" name="Google Shape;34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6" name="Google Shape;35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4" name="Google Shape;364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9" name="Google Shape;38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7" name="Google Shape;40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7" name="Google Shape;41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4" name="Google Shape;43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9" name="Google Shape;449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" name="Google Shape;45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8" name="Google Shape;45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cap="none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8"/>
          <p:cNvSpPr txBox="1"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0" i="0">
                <a:latin typeface="Goudy Old Style" panose="02020502050305020303" pitchFamily="18" charset="77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2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b="0" i="0" cap="none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29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2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2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2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Sorts Mill Goudy"/>
              <a:buNone/>
              <a:defRPr sz="5400" b="0" i="0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33"/>
          <p:cNvSpPr txBox="1"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2400" b="0" i="0">
                <a:solidFill>
                  <a:srgbClr val="888888"/>
                </a:solidFill>
                <a:latin typeface="Goudy Old Style" panose="02020502050305020303" pitchFamily="18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3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3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3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"/>
          <p:cNvSpPr txBox="1"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b="0" i="0" cap="none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34"/>
          <p:cNvSpPr txBox="1">
            <a:spLocks noGrp="1"/>
          </p:cNvSpPr>
          <p:nvPr>
            <p:ph type="body" idx="1"/>
          </p:nvPr>
        </p:nvSpPr>
        <p:spPr>
          <a:xfrm>
            <a:off x="909758" y="2057400"/>
            <a:ext cx="5031521" cy="411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34"/>
          <p:cNvSpPr txBox="1">
            <a:spLocks noGrp="1"/>
          </p:cNvSpPr>
          <p:nvPr>
            <p:ph type="body" idx="2"/>
          </p:nvPr>
        </p:nvSpPr>
        <p:spPr>
          <a:xfrm>
            <a:off x="6265408" y="2057401"/>
            <a:ext cx="5016834" cy="411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3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3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5"/>
          <p:cNvSpPr txBox="1"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b="0" i="0" cap="none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0" i="0">
                <a:latin typeface="Goudy Old Style" panose="02020502050305020303" pitchFamily="18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0" i="0">
                <a:latin typeface="Goudy Old Style" panose="02020502050305020303" pitchFamily="18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3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3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3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i="0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b="0" i="0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40"/>
              <a:buChar char="•"/>
              <a:defRPr sz="3200" b="0" i="0">
                <a:latin typeface="Goudy Old Style" panose="02020502050305020303" pitchFamily="18" charset="77"/>
              </a:defRPr>
            </a:lvl1pPr>
            <a:lvl2pPr marL="914400" lvl="1" indent="-3530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960"/>
              <a:buChar char="•"/>
              <a:defRPr sz="2800"/>
            </a:lvl2pPr>
            <a:lvl3pPr marL="1371600" lvl="2" indent="-3352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80"/>
              <a:buChar char="•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0" i="0">
                <a:latin typeface="Goudy Old Style" panose="02020502050305020303" pitchFamily="18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4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b="0" i="0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0" i="0">
                <a:latin typeface="Goudy Old Style" panose="02020502050305020303" pitchFamily="18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4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i="0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4156001" y="-530298"/>
            <a:ext cx="3918098" cy="948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i="0">
                <a:latin typeface="Goudy Old Style" panose="02020502050305020303" pitchFamily="18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b="0" i="0">
                <a:latin typeface="Goudy Old Style" panose="02020502050305020303" pitchFamily="18" charset="77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 dirty="0"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148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148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 lang="en-US" dirty="0"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oudy Old Style" panose="02020502050305020303" pitchFamily="18" charset="77"/>
          <a:ea typeface="Goudy Old Style" panose="02020502050305020303" pitchFamily="18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oudy Old Style" panose="02020502050305020303" pitchFamily="18" charset="77"/>
          <a:ea typeface="Goudy Old Style" panose="02020502050305020303" pitchFamily="18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hyperlink" Target="https://www.si.edu/cares" TargetMode="External"/><Relationship Id="rId7" Type="http://schemas.openxmlformats.org/officeDocument/2006/relationships/hyperlink" Target="https://www.louvre.fr/en/what-s-on/life-at-the-museum/the-mona-lisa-in-virtual-reality-in-your-own-home" TargetMode="External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hyperlink" Target="https://www.museivaticani.va/content/museivaticani/en/collezioni/musei.html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pic>
        <p:nvPicPr>
          <p:cNvPr id="165" name="Google Shape;165;p1"/>
          <p:cNvPicPr preferRelativeResize="0"/>
          <p:nvPr/>
        </p:nvPicPr>
        <p:blipFill rotWithShape="1">
          <a:blip r:embed="rId3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200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"/>
          <p:cNvSpPr/>
          <p:nvPr/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7000">
                <a:srgbClr val="000000">
                  <a:alpha val="22745"/>
                </a:srgbClr>
              </a:gs>
              <a:gs pos="100000">
                <a:srgbClr val="000000">
                  <a:alpha val="2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3810000" y="769118"/>
            <a:ext cx="4572000" cy="4572000"/>
          </a:xfrm>
          <a:prstGeom prst="ellipse">
            <a:avLst/>
          </a:prstGeom>
          <a:solidFill>
            <a:srgbClr val="E2CB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3809999" y="769118"/>
            <a:ext cx="4572000" cy="4572000"/>
          </a:xfrm>
          <a:prstGeom prst="ellipse">
            <a:avLst/>
          </a:prstGeom>
          <a:solidFill>
            <a:srgbClr val="B2A713">
              <a:alpha val="3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0" y="2125980"/>
            <a:ext cx="12192000" cy="4475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170" name="Google Shape;170;p1"/>
          <p:cNvSpPr txBox="1">
            <a:spLocks noGrp="1"/>
          </p:cNvSpPr>
          <p:nvPr>
            <p:ph type="ctrTitle"/>
          </p:nvPr>
        </p:nvSpPr>
        <p:spPr>
          <a:xfrm>
            <a:off x="1" y="2125980"/>
            <a:ext cx="12191999" cy="447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ts Mill Goudy"/>
              <a:buNone/>
            </a:pPr>
            <a:r>
              <a:rPr kumimoji="0" lang="en-US" sz="2400" u="none" strike="noStrike" kern="1200" cap="all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udy Old Style"/>
                <a:ea typeface="+mj-ea"/>
                <a:cs typeface="+mj-cs"/>
              </a:rPr>
              <a:t>Coping with caregiving 2.0 Suite</a:t>
            </a:r>
            <a:endParaRPr dirty="0"/>
          </a:p>
        </p:txBody>
      </p:sp>
      <p:pic>
        <p:nvPicPr>
          <p:cNvPr id="171" name="Google Shape;171;p1" descr="A picture containing drawing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9384" y="6257472"/>
            <a:ext cx="1016000" cy="44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"/>
          <p:cNvSpPr txBox="1"/>
          <p:nvPr/>
        </p:nvSpPr>
        <p:spPr>
          <a:xfrm>
            <a:off x="4663364" y="2978062"/>
            <a:ext cx="286527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1200" dirty="0">
                <a:solidFill>
                  <a:srgbClr val="FFFFFF"/>
                </a:solidFill>
                <a:latin typeface="Goudy Old Style" panose="02020502050305020303" pitchFamily="18" charset="77"/>
                <a:ea typeface="+mn-ea"/>
                <a:cs typeface="+mn-cs"/>
              </a:rPr>
              <a:t>All By Myself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 panose="02020502050305020303" pitchFamily="18" charset="77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E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E"/>
                </a:solidFill>
                <a:latin typeface="Goudy Old Style" panose="02020502050305020303" pitchFamily="18" charset="77"/>
                <a:cs typeface="Times New Roman" panose="02020603050405020304" pitchFamily="18" charset="0"/>
                <a:sym typeface="Sorts Mill Goudy"/>
              </a:rPr>
              <a:t>Ground Rules</a:t>
            </a:r>
            <a:endParaRPr b="1" dirty="0">
              <a:latin typeface="Goudy Old Style" panose="02020502050305020303" pitchFamily="18" charset="77"/>
              <a:cs typeface="Times New Roman" panose="02020603050405020304" pitchFamily="18" charset="0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grpSp>
        <p:nvGrpSpPr>
          <p:cNvPr id="180" name="Google Shape;180;p2"/>
          <p:cNvGrpSpPr/>
          <p:nvPr/>
        </p:nvGrpSpPr>
        <p:grpSpPr>
          <a:xfrm>
            <a:off x="2027752" y="2371747"/>
            <a:ext cx="2301649" cy="1034125"/>
            <a:chOff x="1859803" y="1793250"/>
            <a:chExt cx="2301649" cy="1034125"/>
          </a:xfrm>
        </p:grpSpPr>
        <p:sp>
          <p:nvSpPr>
            <p:cNvPr id="181" name="Google Shape;181;p2"/>
            <p:cNvSpPr txBox="1"/>
            <p:nvPr/>
          </p:nvSpPr>
          <p:spPr>
            <a:xfrm>
              <a:off x="2120377" y="1793250"/>
              <a:ext cx="1780500" cy="5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Sorts Mill Goudy"/>
                <a:buNone/>
              </a:pPr>
              <a:r>
                <a:rPr lang="en-US" sz="2400" b="1" cap="none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TIME</a:t>
              </a:r>
              <a:endParaRPr b="1" dirty="0">
                <a:latin typeface="Goudy Old Style" panose="02020502050305020303" pitchFamily="18" charset="77"/>
              </a:endParaRPr>
            </a:p>
          </p:txBody>
        </p:sp>
        <p:sp>
          <p:nvSpPr>
            <p:cNvPr id="182" name="Google Shape;182;p2"/>
            <p:cNvSpPr txBox="1"/>
            <p:nvPr/>
          </p:nvSpPr>
          <p:spPr>
            <a:xfrm>
              <a:off x="1859803" y="2179675"/>
              <a:ext cx="2301649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90 minutes long</a:t>
              </a:r>
              <a:endParaRPr dirty="0">
                <a:latin typeface="Goudy Old Style" panose="02020502050305020303" pitchFamily="18" charset="77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May need to interrupt</a:t>
              </a:r>
              <a:endParaRPr dirty="0">
                <a:latin typeface="Goudy Old Style" panose="02020502050305020303" pitchFamily="18" charset="77"/>
              </a:endParaRPr>
            </a:p>
          </p:txBody>
        </p:sp>
      </p:grpSp>
      <p:grpSp>
        <p:nvGrpSpPr>
          <p:cNvPr id="183" name="Google Shape;183;p2"/>
          <p:cNvGrpSpPr/>
          <p:nvPr/>
        </p:nvGrpSpPr>
        <p:grpSpPr>
          <a:xfrm>
            <a:off x="6852619" y="2426573"/>
            <a:ext cx="3075856" cy="1034125"/>
            <a:chOff x="7073346" y="1850567"/>
            <a:chExt cx="2687524" cy="1034125"/>
          </a:xfrm>
        </p:grpSpPr>
        <p:sp>
          <p:nvSpPr>
            <p:cNvPr id="184" name="Google Shape;184;p2"/>
            <p:cNvSpPr txBox="1"/>
            <p:nvPr/>
          </p:nvSpPr>
          <p:spPr>
            <a:xfrm>
              <a:off x="7073346" y="1850567"/>
              <a:ext cx="2687524" cy="5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Sorts Mill Goudy"/>
                <a:buNone/>
              </a:pPr>
              <a:r>
                <a:rPr lang="en-US" sz="2400" b="1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PARTICIPATION</a:t>
              </a:r>
              <a:endParaRPr b="1" dirty="0"/>
            </a:p>
          </p:txBody>
        </p:sp>
        <p:sp>
          <p:nvSpPr>
            <p:cNvPr id="185" name="Google Shape;185;p2"/>
            <p:cNvSpPr txBox="1"/>
            <p:nvPr/>
          </p:nvSpPr>
          <p:spPr>
            <a:xfrm>
              <a:off x="7407018" y="2236992"/>
              <a:ext cx="2020180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Is voluntary but,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Best way to learn </a:t>
              </a:r>
              <a:endParaRPr dirty="0"/>
            </a:p>
          </p:txBody>
        </p:sp>
      </p:grpSp>
      <p:grpSp>
        <p:nvGrpSpPr>
          <p:cNvPr id="186" name="Google Shape;186;p2"/>
          <p:cNvGrpSpPr/>
          <p:nvPr/>
        </p:nvGrpSpPr>
        <p:grpSpPr>
          <a:xfrm>
            <a:off x="2091701" y="3953994"/>
            <a:ext cx="2040351" cy="1034125"/>
            <a:chOff x="2380951" y="3876941"/>
            <a:chExt cx="2040351" cy="1034125"/>
          </a:xfrm>
        </p:grpSpPr>
        <p:sp>
          <p:nvSpPr>
            <p:cNvPr id="187" name="Google Shape;187;p2"/>
            <p:cNvSpPr txBox="1"/>
            <p:nvPr/>
          </p:nvSpPr>
          <p:spPr>
            <a:xfrm>
              <a:off x="2510876" y="3876941"/>
              <a:ext cx="1780500" cy="5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Sorts Mill Goudy"/>
                <a:buNone/>
              </a:pPr>
              <a:r>
                <a:rPr lang="en-US" sz="2400" b="1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PRIVACY</a:t>
              </a:r>
              <a:endParaRPr b="1" dirty="0"/>
            </a:p>
          </p:txBody>
        </p:sp>
        <p:sp>
          <p:nvSpPr>
            <p:cNvPr id="188" name="Google Shape;188;p2"/>
            <p:cNvSpPr txBox="1"/>
            <p:nvPr/>
          </p:nvSpPr>
          <p:spPr>
            <a:xfrm>
              <a:off x="2380951" y="4263366"/>
              <a:ext cx="2040351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Said in the group,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Stays in the group</a:t>
              </a:r>
              <a:endParaRPr dirty="0"/>
            </a:p>
          </p:txBody>
        </p:sp>
      </p:grpSp>
      <p:grpSp>
        <p:nvGrpSpPr>
          <p:cNvPr id="189" name="Google Shape;189;p2"/>
          <p:cNvGrpSpPr/>
          <p:nvPr/>
        </p:nvGrpSpPr>
        <p:grpSpPr>
          <a:xfrm>
            <a:off x="6879419" y="3971400"/>
            <a:ext cx="3290642" cy="1097616"/>
            <a:chOff x="5898941" y="3678875"/>
            <a:chExt cx="2687523" cy="1097616"/>
          </a:xfrm>
        </p:grpSpPr>
        <p:sp>
          <p:nvSpPr>
            <p:cNvPr id="190" name="Google Shape;190;p2"/>
            <p:cNvSpPr txBox="1"/>
            <p:nvPr/>
          </p:nvSpPr>
          <p:spPr>
            <a:xfrm>
              <a:off x="5898941" y="3678875"/>
              <a:ext cx="2687523" cy="5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Sorts Mill Goudy"/>
                <a:buNone/>
              </a:pPr>
              <a:r>
                <a:rPr lang="en-US" sz="2400" b="1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SURROUNDINGS</a:t>
              </a:r>
              <a:endParaRPr b="1" dirty="0"/>
            </a:p>
          </p:txBody>
        </p:sp>
        <p:sp>
          <p:nvSpPr>
            <p:cNvPr id="191" name="Google Shape;191;p2"/>
            <p:cNvSpPr txBox="1"/>
            <p:nvPr/>
          </p:nvSpPr>
          <p:spPr>
            <a:xfrm>
              <a:off x="5990653" y="4128791"/>
              <a:ext cx="2504099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Check screen visibility,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Reduce noise</a:t>
              </a:r>
              <a:endParaRPr dirty="0"/>
            </a:p>
          </p:txBody>
        </p:sp>
      </p:grpSp>
      <p:pic>
        <p:nvPicPr>
          <p:cNvPr id="192" name="Google Shape;192;p2" descr="Watch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36" y="242657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" descr="Person eating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5021" y="40528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 descr="Chat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2264" y="40528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" descr="Customer review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16" y="237174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"/>
          <p:cNvSpPr/>
          <p:nvPr/>
        </p:nvSpPr>
        <p:spPr>
          <a:xfrm>
            <a:off x="9601200" y="-21771"/>
            <a:ext cx="2590800" cy="6901542"/>
          </a:xfrm>
          <a:custGeom>
            <a:avLst/>
            <a:gdLst/>
            <a:ahLst/>
            <a:cxnLst/>
            <a:rect l="l" t="t" r="r" b="b"/>
            <a:pathLst>
              <a:path w="2590800" h="6901542" extrusionOk="0">
                <a:moveTo>
                  <a:pt x="0" y="0"/>
                </a:moveTo>
                <a:lnTo>
                  <a:pt x="1937657" y="6901542"/>
                </a:lnTo>
                <a:lnTo>
                  <a:pt x="2590800" y="6879771"/>
                </a:lnTo>
                <a:lnTo>
                  <a:pt x="2590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D6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grpSp>
        <p:nvGrpSpPr>
          <p:cNvPr id="197" name="Google Shape;197;p2"/>
          <p:cNvGrpSpPr/>
          <p:nvPr/>
        </p:nvGrpSpPr>
        <p:grpSpPr>
          <a:xfrm>
            <a:off x="3943345" y="5248119"/>
            <a:ext cx="3108427" cy="1034125"/>
            <a:chOff x="2380951" y="3876941"/>
            <a:chExt cx="2040351" cy="1034125"/>
          </a:xfrm>
        </p:grpSpPr>
        <p:sp>
          <p:nvSpPr>
            <p:cNvPr id="198" name="Google Shape;198;p2"/>
            <p:cNvSpPr txBox="1"/>
            <p:nvPr/>
          </p:nvSpPr>
          <p:spPr>
            <a:xfrm>
              <a:off x="2510876" y="3876941"/>
              <a:ext cx="1780500" cy="5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Sorts Mill Goudy"/>
                <a:buNone/>
              </a:pPr>
              <a:r>
                <a:rPr lang="en-US" sz="2400" b="1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IF DUTY CALLS</a:t>
              </a:r>
              <a:endParaRPr b="1" dirty="0"/>
            </a:p>
          </p:txBody>
        </p:sp>
        <p:sp>
          <p:nvSpPr>
            <p:cNvPr id="199" name="Google Shape;199;p2"/>
            <p:cNvSpPr txBox="1"/>
            <p:nvPr/>
          </p:nvSpPr>
          <p:spPr>
            <a:xfrm>
              <a:off x="2380951" y="4263366"/>
              <a:ext cx="2040351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Leave to do what you need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60"/>
                <a:buFont typeface="Arial"/>
                <a:buNone/>
              </a:pPr>
              <a:r>
                <a:rPr lang="en-US" sz="1800" dirty="0">
                  <a:solidFill>
                    <a:schemeClr val="dk2"/>
                  </a:solidFill>
                  <a:latin typeface="Goudy Old Style" panose="02020502050305020303" pitchFamily="18" charset="77"/>
                  <a:ea typeface="Sorts Mill Goudy"/>
                  <a:cs typeface="Sorts Mill Goudy"/>
                  <a:sym typeface="Sorts Mill Goudy"/>
                </a:rPr>
                <a:t>Come back when you can</a:t>
              </a:r>
              <a:endParaRPr dirty="0"/>
            </a:p>
          </p:txBody>
        </p:sp>
      </p:grpSp>
      <p:pic>
        <p:nvPicPr>
          <p:cNvPr id="200" name="Google Shape;200;p2" descr="Run with solid fill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8128" y="532808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2">
            <a:extLst>
              <a:ext uri="{FF2B5EF4-FFF2-40B4-BE49-F238E27FC236}">
                <a16:creationId xmlns:a16="http://schemas.microsoft.com/office/drawing/2014/main" id="{B3593789-A955-4F41-B00F-07E0775AF559}"/>
              </a:ext>
            </a:extLst>
          </p:cNvPr>
          <p:cNvSpPr/>
          <p:nvPr/>
        </p:nvSpPr>
        <p:spPr>
          <a:xfrm>
            <a:off x="556415" y="0"/>
            <a:ext cx="11399209" cy="6858001"/>
          </a:xfrm>
          <a:prstGeom prst="trapezoid">
            <a:avLst/>
          </a:prstGeom>
          <a:solidFill>
            <a:srgbClr val="E0D68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57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716F10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Introductions</a:t>
            </a:r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ADF2F099-2406-A441-86FC-CFB7D7AAEC43}"/>
              </a:ext>
            </a:extLst>
          </p:cNvPr>
          <p:cNvSpPr/>
          <p:nvPr/>
        </p:nvSpPr>
        <p:spPr>
          <a:xfrm>
            <a:off x="3694923" y="0"/>
            <a:ext cx="4744460" cy="6858000"/>
          </a:xfrm>
          <a:prstGeom prst="trapezoid">
            <a:avLst/>
          </a:prstGeom>
          <a:solidFill>
            <a:srgbClr val="E0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F70E3-EBA9-4947-A02E-E50C3915F1BC}"/>
              </a:ext>
            </a:extLst>
          </p:cNvPr>
          <p:cNvSpPr txBox="1"/>
          <p:nvPr/>
        </p:nvSpPr>
        <p:spPr>
          <a:xfrm>
            <a:off x="2034344" y="3549403"/>
            <a:ext cx="1309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oudy Old Style" panose="02020502050305020303" pitchFamily="18" charset="77"/>
                <a:cs typeface="Arial" panose="020B0604020202020204" pitchFamily="34" charset="0"/>
              </a:rPr>
              <a:t>Your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5C793-C81A-264A-904E-DB52C53B7029}"/>
              </a:ext>
            </a:extLst>
          </p:cNvPr>
          <p:cNvSpPr txBox="1"/>
          <p:nvPr/>
        </p:nvSpPr>
        <p:spPr>
          <a:xfrm>
            <a:off x="4753791" y="4116721"/>
            <a:ext cx="280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oudy Old Style" panose="02020502050305020303" pitchFamily="18" charset="77"/>
                <a:cs typeface="Arial" panose="020B0604020202020204" pitchFamily="34" charset="0"/>
              </a:rPr>
              <a:t>Who you are caring for and their diagnosis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C4899-EC51-BE4C-BE97-ED59CDC8738E}"/>
              </a:ext>
            </a:extLst>
          </p:cNvPr>
          <p:cNvSpPr txBox="1"/>
          <p:nvPr/>
        </p:nvSpPr>
        <p:spPr>
          <a:xfrm>
            <a:off x="8263141" y="3549403"/>
            <a:ext cx="28081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oudy Old Style" panose="02020502050305020303" pitchFamily="18" charset="77"/>
                <a:cs typeface="Arial" panose="020B0604020202020204" pitchFamily="34" charset="0"/>
              </a:rPr>
              <a:t>One thing you hope to learn from this workshop</a:t>
            </a:r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44355860-BF70-A44B-A820-0D5792DCE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5696" y="287090"/>
            <a:ext cx="4380607" cy="4380607"/>
          </a:xfrm>
          <a:prstGeom prst="rect">
            <a:avLst/>
          </a:prstGeom>
        </p:spPr>
      </p:pic>
      <p:sp>
        <p:nvSpPr>
          <p:cNvPr id="10" name="Google Shape;179;p2">
            <a:extLst>
              <a:ext uri="{FF2B5EF4-FFF2-40B4-BE49-F238E27FC236}">
                <a16:creationId xmlns:a16="http://schemas.microsoft.com/office/drawing/2014/main" id="{0295B3CA-6C59-1FC9-BF27-1351929D80A5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3720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Today’s </a:t>
            </a: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Topics</a:t>
            </a:r>
            <a:endParaRPr b="1" dirty="0"/>
          </a:p>
        </p:txBody>
      </p:sp>
      <p:sp>
        <p:nvSpPr>
          <p:cNvPr id="208" name="Google Shape;208;p3"/>
          <p:cNvSpPr/>
          <p:nvPr/>
        </p:nvSpPr>
        <p:spPr>
          <a:xfrm>
            <a:off x="2136418" y="2057400"/>
            <a:ext cx="1371600" cy="137160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5432196" y="2057400"/>
            <a:ext cx="1371600" cy="137160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537218" y="2057400"/>
            <a:ext cx="1371600" cy="137160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211" name="Google Shape;211;p3"/>
          <p:cNvSpPr txBox="1"/>
          <p:nvPr/>
        </p:nvSpPr>
        <p:spPr>
          <a:xfrm>
            <a:off x="2016372" y="3752945"/>
            <a:ext cx="16116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Goudy Old Style" panose="02020502050305020303" pitchFamily="18" charset="77"/>
                <a:sym typeface="Arial"/>
              </a:rPr>
              <a:t>Isolation</a:t>
            </a:r>
            <a:endParaRPr sz="1800" dirty="0">
              <a:latin typeface="Goudy Old Style" panose="02020502050305020303" pitchFamily="18" charset="77"/>
            </a:endParaRPr>
          </a:p>
        </p:txBody>
      </p:sp>
      <p:sp>
        <p:nvSpPr>
          <p:cNvPr id="212" name="Google Shape;212;p3"/>
          <p:cNvSpPr txBox="1"/>
          <p:nvPr/>
        </p:nvSpPr>
        <p:spPr>
          <a:xfrm>
            <a:off x="5298430" y="3680698"/>
            <a:ext cx="161169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Goudy Old Style" panose="02020502050305020303" pitchFamily="18" charset="77"/>
                <a:sym typeface="Arial"/>
              </a:rPr>
              <a:t>Staying</a:t>
            </a:r>
            <a:endParaRPr sz="3200" dirty="0">
              <a:latin typeface="Goudy Old Style" panose="02020502050305020303" pitchFamily="18" charset="77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Goudy Old Style" panose="02020502050305020303" pitchFamily="18" charset="77"/>
                <a:sym typeface="Arial"/>
              </a:rPr>
              <a:t>Engaged</a:t>
            </a:r>
            <a:endParaRPr sz="3200" dirty="0">
              <a:latin typeface="Goudy Old Style" panose="02020502050305020303" pitchFamily="18" charset="77"/>
            </a:endParaRPr>
          </a:p>
        </p:txBody>
      </p:sp>
      <p:sp>
        <p:nvSpPr>
          <p:cNvPr id="213" name="Google Shape;213;p3"/>
          <p:cNvSpPr txBox="1"/>
          <p:nvPr/>
        </p:nvSpPr>
        <p:spPr>
          <a:xfrm>
            <a:off x="8503426" y="3752945"/>
            <a:ext cx="15322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Goudy Old Style" panose="02020502050305020303" pitchFamily="18" charset="77"/>
                <a:sym typeface="Arial"/>
              </a:rPr>
              <a:t>Support</a:t>
            </a:r>
            <a:endParaRPr sz="1800" dirty="0">
              <a:latin typeface="Goudy Old Style" panose="02020502050305020303" pitchFamily="18" charset="77"/>
            </a:endParaRPr>
          </a:p>
        </p:txBody>
      </p:sp>
      <p:pic>
        <p:nvPicPr>
          <p:cNvPr id="214" name="Google Shape;214;p3" descr="User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5018" y="22860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" descr="Group of men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5818" y="22860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" descr="Connections with solid fill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0796" y="22860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9;p2">
            <a:extLst>
              <a:ext uri="{FF2B5EF4-FFF2-40B4-BE49-F238E27FC236}">
                <a16:creationId xmlns:a16="http://schemas.microsoft.com/office/drawing/2014/main" id="{27082997-FFDF-4535-5FE7-22A7ED281BE2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"/>
          <p:cNvSpPr/>
          <p:nvPr/>
        </p:nvSpPr>
        <p:spPr>
          <a:xfrm>
            <a:off x="7440797" y="2600444"/>
            <a:ext cx="5233212" cy="5233212"/>
          </a:xfrm>
          <a:prstGeom prst="ellipse">
            <a:avLst/>
          </a:prstGeom>
          <a:solidFill>
            <a:srgbClr val="F9F2CF">
              <a:alpha val="5058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223" name="Google Shape;223;p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Isolation</a:t>
            </a:r>
            <a:endParaRPr b="1" dirty="0"/>
          </a:p>
        </p:txBody>
      </p:sp>
      <p:sp>
        <p:nvSpPr>
          <p:cNvPr id="225" name="Google Shape;225;p4"/>
          <p:cNvSpPr txBox="1"/>
          <p:nvPr/>
        </p:nvSpPr>
        <p:spPr>
          <a:xfrm>
            <a:off x="1173902" y="1631483"/>
            <a:ext cx="6024154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Even before the pandemic, social isolation was a threat to the well-being of older adults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Social isolation and loneliness are considered a “serious public health risks”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Pandemic has made this worse as places where people were able to connect have slowly dwindled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6" name="Google Shape;226;p4"/>
          <p:cNvSpPr txBox="1"/>
          <p:nvPr/>
        </p:nvSpPr>
        <p:spPr>
          <a:xfrm>
            <a:off x="7939315" y="3818063"/>
            <a:ext cx="4218088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Loneliness is a key risk factor for: </a:t>
            </a:r>
            <a:endParaRPr dirty="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Alcoholism and drug use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Alzheimer's disease progression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Antisocial behavior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Cardiovascular disease &amp; stroke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Decreased memory and learning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Depression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Increased stress levels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	Poor decision-making</a:t>
            </a:r>
            <a:endParaRPr dirty="0"/>
          </a:p>
        </p:txBody>
      </p:sp>
      <p:sp>
        <p:nvSpPr>
          <p:cNvPr id="3" name="Google Shape;179;p2">
            <a:extLst>
              <a:ext uri="{FF2B5EF4-FFF2-40B4-BE49-F238E27FC236}">
                <a16:creationId xmlns:a16="http://schemas.microsoft.com/office/drawing/2014/main" id="{CD43ED12-5F16-A5C2-5A3F-A26C96F86B93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5" descr="A picture containing indoor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5732" y="4040372"/>
            <a:ext cx="2817628" cy="2817628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5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Loneliness and Isolation</a:t>
            </a:r>
            <a:endParaRPr b="1" dirty="0"/>
          </a:p>
        </p:txBody>
      </p:sp>
      <p:sp>
        <p:nvSpPr>
          <p:cNvPr id="235" name="Google Shape;235;p5"/>
          <p:cNvSpPr txBox="1"/>
          <p:nvPr/>
        </p:nvSpPr>
        <p:spPr>
          <a:xfrm>
            <a:off x="1174080" y="1636349"/>
            <a:ext cx="8205012" cy="372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Loneliness and Isolation are different, although they are often used instead of the other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rgbClr val="716F0F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Social isolation is the absence of social contact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rgbClr val="716F0F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Loneliness is feeling sadness or unease because you’re alone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Loneliness, according to many experts, is not necessarily about being alone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Instead, you can feel alone and isolated, even when surrounded by lots of people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Loneliness is both complex and unique to each person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CB287A3D-38D5-2854-9F9B-225C48EB6CC4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</a:rPr>
              <a:t>What is Social Connectedness?</a:t>
            </a:r>
            <a:endParaRPr sz="3600" b="1" cap="none" dirty="0">
              <a:solidFill>
                <a:srgbClr val="716F0F"/>
              </a:solidFill>
              <a:sym typeface="Sorts Mill Goudy"/>
            </a:endParaRPr>
          </a:p>
        </p:txBody>
      </p:sp>
      <p:sp>
        <p:nvSpPr>
          <p:cNvPr id="242" name="Google Shape;242;p6"/>
          <p:cNvSpPr txBox="1">
            <a:spLocks noGrp="1"/>
          </p:cNvSpPr>
          <p:nvPr>
            <p:ph type="body" idx="1"/>
          </p:nvPr>
        </p:nvSpPr>
        <p:spPr>
          <a:xfrm>
            <a:off x="1177798" y="1618202"/>
            <a:ext cx="9611815" cy="406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</a:pPr>
            <a:r>
              <a:rPr lang="en-US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Social connection is when you connect with other people, either in person or remotely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</a:pPr>
            <a:r>
              <a:rPr lang="en-US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There are three important parts to social connection: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6F0F"/>
              </a:buClr>
              <a:buSzPts val="2000"/>
              <a:buChar char="•"/>
            </a:pPr>
            <a:r>
              <a:rPr lang="en-US" sz="24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How often and who you connect with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6F0F"/>
              </a:buClr>
              <a:buSzPts val="2000"/>
              <a:buChar char="•"/>
            </a:pPr>
            <a:r>
              <a:rPr lang="en-US" sz="24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The physical or emotional support you get from your connections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6F0F"/>
              </a:buClr>
              <a:buSzPts val="2000"/>
              <a:buChar char="•"/>
            </a:pPr>
            <a:r>
              <a:rPr lang="en-US" sz="24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How you feel about your connections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6F0F"/>
              </a:buClr>
              <a:buSzPts val="2000"/>
              <a:buChar char="•"/>
            </a:pPr>
            <a:r>
              <a:rPr lang="en-US" sz="24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Whether you feel lonely or a sense of belonging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E01C448A-6EEF-D2A3-9429-8864016DAE22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Creating Social Connectedness</a:t>
            </a:r>
            <a:endParaRPr b="1" dirty="0"/>
          </a:p>
        </p:txBody>
      </p:sp>
      <p:sp>
        <p:nvSpPr>
          <p:cNvPr id="250" name="Google Shape;250;p7"/>
          <p:cNvSpPr txBox="1"/>
          <p:nvPr/>
        </p:nvSpPr>
        <p:spPr>
          <a:xfrm>
            <a:off x="1175678" y="1614144"/>
            <a:ext cx="9419312" cy="39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Create a Support Network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Friends, family, peers, professionals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WHY: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This network helps you to feel connected and less on your own</a:t>
            </a: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CAUTION: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Diversify!  Don’t depend on just one connection point.  The more connection points you have the better it can weather any disruptions.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1905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51" name="Google Shape;251;p7" descr="Connection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9886" y="323811"/>
            <a:ext cx="3328219" cy="33282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5B9C5857-1173-5750-D2F2-337FCF94113F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Staying Engaged: Your Local Library</a:t>
            </a:r>
            <a:endParaRPr b="1" dirty="0"/>
          </a:p>
        </p:txBody>
      </p:sp>
      <p:sp>
        <p:nvSpPr>
          <p:cNvPr id="259" name="Google Shape;259;p8"/>
          <p:cNvSpPr txBox="1"/>
          <p:nvPr/>
        </p:nvSpPr>
        <p:spPr>
          <a:xfrm>
            <a:off x="1168465" y="1623331"/>
            <a:ext cx="7403823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Local libraries have a variety of online offerings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Book clubs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Lectures on a variety of topics from science and literature to the practical like navigating Medicare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Music: hosting a concert to record clubs exploring different artists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Virtual  tours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Many have offerings in other languages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0" name="Google Shape;260;p8" descr="Graphical user interface, text, application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7599" y="-50800"/>
            <a:ext cx="4660900" cy="23540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1" name="Google Shape;261;p8" descr="Graphical user interface, text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8775" y="1588013"/>
            <a:ext cx="6130614" cy="41239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2" name="Google Shape;262;p8" descr="Graphical user interface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0" y="3153428"/>
            <a:ext cx="5295900" cy="18216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1500" y="4733291"/>
            <a:ext cx="4965700" cy="21997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D9E534D8-D1D0-F912-D3A6-E87029ED3445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Staying Engaged:  Senior Planet &amp; Well Connected</a:t>
            </a:r>
            <a:endParaRPr b="1" dirty="0"/>
          </a:p>
        </p:txBody>
      </p:sp>
      <p:sp>
        <p:nvSpPr>
          <p:cNvPr id="271" name="Google Shape;271;p9"/>
          <p:cNvSpPr txBox="1"/>
          <p:nvPr/>
        </p:nvSpPr>
        <p:spPr>
          <a:xfrm>
            <a:off x="762000" y="1624855"/>
            <a:ext cx="549402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Senior Planet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by AARP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81E24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81E24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For more information: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https://seniorplanet.org/locations/palo-alto/events/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6489700" y="1614630"/>
            <a:ext cx="5236973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Well Connected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by Covia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To download catalog or to check it out:  https://covia.org/programs/well-connected/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3" name="Google Shape;273;p9" descr="A picture containing text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6900" y="3337055"/>
            <a:ext cx="3333173" cy="11760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" name="Google Shape;274;p9"/>
          <p:cNvGrpSpPr/>
          <p:nvPr/>
        </p:nvGrpSpPr>
        <p:grpSpPr>
          <a:xfrm>
            <a:off x="1282960" y="3378839"/>
            <a:ext cx="3612571" cy="1056409"/>
            <a:chOff x="1289050" y="5257800"/>
            <a:chExt cx="4102100" cy="1199560"/>
          </a:xfrm>
        </p:grpSpPr>
        <p:pic>
          <p:nvPicPr>
            <p:cNvPr id="275" name="Google Shape;275;p9" descr="Logo, company name&#10;&#10;Description automatically generated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9050" y="5257800"/>
              <a:ext cx="4102100" cy="76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9" descr="Logo, company name&#10;&#10;Description automatically generated with medium confidence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68450" y="5864182"/>
              <a:ext cx="2457450" cy="5931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7" name="Google Shape;277;p9" descr="A picture containing posing, picture frame&#10;&#10;Description automatically generated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9246" y="4901406"/>
            <a:ext cx="2761190" cy="170721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9"/>
          <p:cNvSpPr txBox="1"/>
          <p:nvPr/>
        </p:nvSpPr>
        <p:spPr>
          <a:xfrm>
            <a:off x="6096000" y="4901406"/>
            <a:ext cx="369605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Televisit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(not-for-profit)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81E24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81E24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For more information: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http://www.televisit.org/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F2AEA18E-5162-5572-1557-41C1EABB306B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Staying Engaged:  Virtual Tours</a:t>
            </a:r>
            <a:endParaRPr b="1" dirty="0"/>
          </a:p>
        </p:txBody>
      </p:sp>
      <p:sp>
        <p:nvSpPr>
          <p:cNvPr id="286" name="Google Shape;286;p10"/>
          <p:cNvSpPr txBox="1"/>
          <p:nvPr/>
        </p:nvSpPr>
        <p:spPr>
          <a:xfrm>
            <a:off x="595042" y="1667399"/>
            <a:ext cx="11252159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Come and tour places you’ve never thought you would get a chance to see!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Grab a friend and go for a tour each from your own computer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https://teambuilding.com/blog/virtual-tours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7" name="Google Shape;287;p10"/>
          <p:cNvGrpSpPr/>
          <p:nvPr/>
        </p:nvGrpSpPr>
        <p:grpSpPr>
          <a:xfrm>
            <a:off x="595042" y="4126550"/>
            <a:ext cx="3087213" cy="2441180"/>
            <a:chOff x="595042" y="4126550"/>
            <a:chExt cx="3087213" cy="2441180"/>
          </a:xfrm>
        </p:grpSpPr>
        <p:pic>
          <p:nvPicPr>
            <p:cNvPr id="288" name="Google Shape;288;p10" descr="A picture containing text&#10;&#10;Description automatically generated">
              <a:hlinkClick r:id="rId3"/>
            </p:cNvPr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5042" y="4126550"/>
              <a:ext cx="3081528" cy="805025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89" name="Google Shape;289;p10" descr="Icon&#10;&#10;Description automatically generated">
              <a:hlinkClick r:id="rId5"/>
            </p:cNvPr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13655" y="5002106"/>
              <a:ext cx="1168600" cy="1565624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90" name="Google Shape;290;p10" descr="Graphical user interface&#10;&#10;Description automatically generated">
              <a:hlinkClick r:id="rId7"/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5042" y="4998068"/>
              <a:ext cx="1845077" cy="1569661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pic>
        <p:nvPicPr>
          <p:cNvPr id="291" name="Google Shape;291;p10" descr="Text&#10;&#10;Description automatically generated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8851" y="4608234"/>
            <a:ext cx="3830704" cy="15648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2" name="Google Shape;292;p10" descr="A screenshot of a video game&#10;&#10;Description automatically generated with medium confidence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8850" y="3379858"/>
            <a:ext cx="1717643" cy="117403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3" name="Google Shape;293;p10" descr="A picture containing mountain, outdoor, nature, sky&#10;&#10;Description automatically generated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0212" y="3378014"/>
            <a:ext cx="2029343" cy="117403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4" name="Google Shape;294;p10" descr="A picture containing text&#10;&#10;Description automatically generated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4001" y="4084396"/>
            <a:ext cx="2743200" cy="148132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5" name="Google Shape;295;p10" descr="A picture containing sky, invertebrate, outdoor, coelenterate&#10;&#10;Description automatically generated"/>
          <p:cNvPicPr preferRelativeResize="0"/>
          <p:nvPr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4001" y="5607647"/>
            <a:ext cx="2743200" cy="96008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231EFCE3-8675-B156-0D80-D8C4A3A851E0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Making Connections Online </a:t>
            </a:r>
            <a:endParaRPr b="1" dirty="0"/>
          </a:p>
        </p:txBody>
      </p:sp>
      <p:sp>
        <p:nvSpPr>
          <p:cNvPr id="303" name="Google Shape;303;p11"/>
          <p:cNvSpPr txBox="1"/>
          <p:nvPr/>
        </p:nvSpPr>
        <p:spPr>
          <a:xfrm>
            <a:off x="1165873" y="1620307"/>
            <a:ext cx="4649329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Helplines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3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Online Support Groups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3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Message Boards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3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Social Media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4" name="Google Shape;304;p11"/>
          <p:cNvGrpSpPr/>
          <p:nvPr/>
        </p:nvGrpSpPr>
        <p:grpSpPr>
          <a:xfrm>
            <a:off x="6256020" y="2537992"/>
            <a:ext cx="4172942" cy="4172942"/>
            <a:chOff x="6629400" y="2088158"/>
            <a:chExt cx="4172942" cy="4172942"/>
          </a:xfrm>
        </p:grpSpPr>
        <p:pic>
          <p:nvPicPr>
            <p:cNvPr id="305" name="Google Shape;305;p11" descr="Monitor outlin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29400" y="2088158"/>
              <a:ext cx="4172942" cy="41729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11" descr="Users outline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37970" y="2926223"/>
              <a:ext cx="2028329" cy="20283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62F785CC-3C68-FCB2-F66D-A7D74D0B2854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Where to go in a Crisis: Helplines / Hotlines</a:t>
            </a:r>
            <a:endParaRPr b="1" dirty="0"/>
          </a:p>
        </p:txBody>
      </p:sp>
      <p:pic>
        <p:nvPicPr>
          <p:cNvPr id="314" name="Google Shape;314;p1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11608" y="3891516"/>
            <a:ext cx="1967330" cy="285388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2"/>
          <p:cNvSpPr txBox="1"/>
          <p:nvPr/>
        </p:nvSpPr>
        <p:spPr>
          <a:xfrm>
            <a:off x="1166114" y="1620254"/>
            <a:ext cx="9419312" cy="461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WHAT: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Non-judgmental listening services for people in crisis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Offered by telephone, may also be email, web or text support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Can also offer access to information, services, and advice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WHY: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Sometimes it can be very freeing to talk with someone who is completely objective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Most are 24/7, so in the dead of the night when you are laying awake worrying it is nice to have someone to talk with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CAUTION: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You are not guaranteed to talk to the same person every time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07B1529B-3DEE-67FF-BBE6-3550DFE590EB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Helplines for Caregivers</a:t>
            </a:r>
            <a:endParaRPr b="1" dirty="0"/>
          </a:p>
        </p:txBody>
      </p:sp>
      <p:sp>
        <p:nvSpPr>
          <p:cNvPr id="323" name="Google Shape;323;p13"/>
          <p:cNvSpPr txBox="1"/>
          <p:nvPr/>
        </p:nvSpPr>
        <p:spPr>
          <a:xfrm>
            <a:off x="1172345" y="1620096"/>
            <a:ext cx="11019655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Institute on Aging Friendship Line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(800-971-0016)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24-hour toll-free Friendship Line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Founded in 1973, it is the only accredited crisis line for people aged 60 years and older, and adults living with disabilities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Alzheimer’s Association 24/7 Helpline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(800-272-3900)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24/7, 365 days a year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Specialists and master’s-level clinicians offer confidential support and information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Live chat from https://www.alz.org/help-support/resources/helpline 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Caregiver Help Desk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(855-227-3640)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Caregiving experts are available 8:00 AM – 7:00 PM ET.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Helps caregivers to find the right information needed to help navigate complex caregiving challenges.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Live chat/email available from https://caregiveraction.org/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Check website of specific chronic illness foundations/associations.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C7E1C073-B17F-21C4-1D9B-222FE29C2C39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Support Groups</a:t>
            </a:r>
            <a:endParaRPr b="1" dirty="0"/>
          </a:p>
        </p:txBody>
      </p:sp>
      <p:sp>
        <p:nvSpPr>
          <p:cNvPr id="331" name="Google Shape;331;p14"/>
          <p:cNvSpPr txBox="1"/>
          <p:nvPr/>
        </p:nvSpPr>
        <p:spPr>
          <a:xfrm>
            <a:off x="1169472" y="1620254"/>
            <a:ext cx="7101925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WHAT: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groups focus on sharing personal experiences and feelings, coping strategies, or firsthand information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WHY: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Feel less alone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Source of practical advice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CAUTION: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You may need to try out a variety of support groups until you find one that fits you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2" name="Google Shape;332;p14" descr="Group of m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410" y="4637829"/>
            <a:ext cx="3799590" cy="37995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DE984882-8185-3D54-745E-614958AD24A9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Support Groups: Pros and Cons</a:t>
            </a:r>
            <a:endParaRPr b="1" dirty="0"/>
          </a:p>
        </p:txBody>
      </p:sp>
      <p:sp>
        <p:nvSpPr>
          <p:cNvPr id="340" name="Google Shape;340;p15"/>
          <p:cNvSpPr txBox="1"/>
          <p:nvPr/>
        </p:nvSpPr>
        <p:spPr>
          <a:xfrm>
            <a:off x="2277731" y="1619736"/>
            <a:ext cx="78467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PROs: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Feeling less lonely or isolated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Improving skills to cope with challenges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Improving understanding of a disease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Learning about health, economic or social resources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1" name="Google Shape;341;p15"/>
          <p:cNvSpPr txBox="1"/>
          <p:nvPr/>
        </p:nvSpPr>
        <p:spPr>
          <a:xfrm>
            <a:off x="2267899" y="3873239"/>
            <a:ext cx="900484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CONs: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Not helpful for everyone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Many groups do not do problem solving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Some can end up leaving you feeling worse than when you arrived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No way of knowing if material offered is evidence-based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2" name="Google Shape;342;p15" descr="Thumbs up sign with solid fill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4785" y="161973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5" descr="Thumbs Down with solid fill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4953" y="387323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A33598D7-76DE-1937-F8D9-2D6BD159F64A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Finding a Group That Fits</a:t>
            </a:r>
            <a:endParaRPr b="1" dirty="0"/>
          </a:p>
        </p:txBody>
      </p:sp>
      <p:sp>
        <p:nvSpPr>
          <p:cNvPr id="351" name="Google Shape;351;p16"/>
          <p:cNvSpPr txBox="1"/>
          <p:nvPr/>
        </p:nvSpPr>
        <p:spPr>
          <a:xfrm>
            <a:off x="1169472" y="1636296"/>
            <a:ext cx="9419312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Understand the Format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Manage Expectations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Cost Involved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Don’t Have to Stay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Keep an Open Mind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2" name="Google Shape;352;p16" descr="Clipboard Mixed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785592">
            <a:off x="7606589" y="3067635"/>
            <a:ext cx="3444941" cy="34449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59BFBF9A-41AF-5F19-0C90-2463C9920C94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7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Where to Find a Support Group</a:t>
            </a:r>
            <a:endParaRPr b="1" dirty="0"/>
          </a:p>
        </p:txBody>
      </p:sp>
      <p:sp>
        <p:nvSpPr>
          <p:cNvPr id="360" name="Google Shape;360;p17"/>
          <p:cNvSpPr txBox="1"/>
          <p:nvPr/>
        </p:nvSpPr>
        <p:spPr>
          <a:xfrm>
            <a:off x="1178165" y="1621641"/>
            <a:ext cx="10340067" cy="455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Family Caregiver Alliance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offers an emailing list style support for caregivers caring for persons with all types of chronic illnesses    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https://www.caregiver.org/connecting-caregivers/support-groups/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3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7463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Well Spouse Association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open for all chronic illnesses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 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https://wellspouse.org/ </a:t>
            </a:r>
            <a:endParaRPr sz="2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Looking for something local and in-person?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Check out the major organizations for the illness of the person you are caring for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American Heart Association    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https://www.stroke.org/en/stroke-support-group-finder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71488" marR="0" lvl="2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 Michael J Fox Foundation    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https://www.michaeljfox.org/news/support-groups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           Alzheimer’s Association    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https://www.alz.org/events/event_search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Lewy Body Dementia Association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https://www.lbda.org/local-support-groups/</a:t>
            </a:r>
            <a:endParaRPr sz="20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Find your local 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Area on Aging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   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https://www.n4a.org/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DBFD94DE-3D07-6793-BF52-7434D26743B3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Online Message Boards</a:t>
            </a:r>
            <a:endParaRPr b="1" dirty="0"/>
          </a:p>
        </p:txBody>
      </p:sp>
      <p:sp>
        <p:nvSpPr>
          <p:cNvPr id="368" name="Google Shape;368;p18"/>
          <p:cNvSpPr txBox="1"/>
          <p:nvPr/>
        </p:nvSpPr>
        <p:spPr>
          <a:xfrm>
            <a:off x="1178218" y="1627150"/>
            <a:ext cx="10541408" cy="170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WHAT: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Online message boards serves the same goals of a support group without the structure of attending a once a week ‘event’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Available 24/7 you post your question or share an answer on your schedule</a:t>
            </a: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9" name="Google Shape;369;p18"/>
          <p:cNvSpPr txBox="1"/>
          <p:nvPr/>
        </p:nvSpPr>
        <p:spPr>
          <a:xfrm>
            <a:off x="1178218" y="3368478"/>
            <a:ext cx="7316605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WHY: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Along with feeling less alone &amp; being a source of practical advice online message boards are available when you need them  </a:t>
            </a: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CAUTION: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You don’t know who is offering the advice so make sure you verify the information before you use it!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0" name="Google Shape;370;p18"/>
          <p:cNvGrpSpPr/>
          <p:nvPr/>
        </p:nvGrpSpPr>
        <p:grpSpPr>
          <a:xfrm rot="179703">
            <a:off x="8433131" y="3550856"/>
            <a:ext cx="4780843" cy="4456664"/>
            <a:chOff x="8529202" y="3640832"/>
            <a:chExt cx="2934526" cy="2814202"/>
          </a:xfrm>
        </p:grpSpPr>
        <p:pic>
          <p:nvPicPr>
            <p:cNvPr id="371" name="Google Shape;371;p18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29202" y="3640832"/>
              <a:ext cx="2370896" cy="2175687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372" name="Google Shape;372;p18"/>
            <p:cNvSpPr/>
            <p:nvPr/>
          </p:nvSpPr>
          <p:spPr>
            <a:xfrm>
              <a:off x="9713628" y="5118392"/>
              <a:ext cx="168639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11107666" y="5055667"/>
              <a:ext cx="194872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9702384" y="5337270"/>
              <a:ext cx="149901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9702384" y="5545883"/>
              <a:ext cx="131163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9706132" y="5761992"/>
              <a:ext cx="131163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11107666" y="5695354"/>
              <a:ext cx="168639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11111413" y="5916969"/>
              <a:ext cx="168639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11110239" y="5269307"/>
              <a:ext cx="320631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11105236" y="5485419"/>
              <a:ext cx="358492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9709881" y="5981626"/>
              <a:ext cx="206114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9713628" y="6194210"/>
              <a:ext cx="277316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11111410" y="6126296"/>
              <a:ext cx="277316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9706132" y="6409315"/>
              <a:ext cx="131163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11105236" y="6339371"/>
              <a:ext cx="131163" cy="4571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</p:grp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ABFA9E07-635C-7C84-73FC-08322A910A9B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9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Message Boards</a:t>
            </a:r>
            <a:endParaRPr b="1" dirty="0"/>
          </a:p>
        </p:txBody>
      </p:sp>
      <p:sp>
        <p:nvSpPr>
          <p:cNvPr id="393" name="Google Shape;393;p19"/>
          <p:cNvSpPr txBox="1"/>
          <p:nvPr/>
        </p:nvSpPr>
        <p:spPr>
          <a:xfrm>
            <a:off x="558972" y="1619206"/>
            <a:ext cx="3518734" cy="2893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AARP Community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(AARP)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For all caregivers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Don’t have to be a member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Variety of forums including a set specifically for caregivers – caregiver tips, knowledge base articles, chat, plus more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https://community.aarp.org/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4" name="Google Shape;394;p19"/>
          <p:cNvSpPr txBox="1"/>
          <p:nvPr/>
        </p:nvSpPr>
        <p:spPr>
          <a:xfrm>
            <a:off x="8490276" y="1622754"/>
            <a:ext cx="3273552" cy="32008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Care Community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(Caregiver Action Network)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Browse without signing up, but to post need to join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Specific forums for Alzheimer’s, Huntington’s, Parkinson’s, &amp; COPD, plus more online forums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https://caregiveraction.org/community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5" name="Google Shape;395;p19"/>
          <p:cNvSpPr txBox="1"/>
          <p:nvPr/>
        </p:nvSpPr>
        <p:spPr>
          <a:xfrm>
            <a:off x="4363212" y="4002200"/>
            <a:ext cx="3786533" cy="26776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FCA/Smart Patients 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(Family Caregiving Alliance / Smart Patients) 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For caregivers of adults with chronic physical or cognitive conditions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https://www.smartpatients.com/partners/fca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6" name="Google Shape;396;p19"/>
          <p:cNvGrpSpPr/>
          <p:nvPr/>
        </p:nvGrpSpPr>
        <p:grpSpPr>
          <a:xfrm>
            <a:off x="8490276" y="4861659"/>
            <a:ext cx="3273552" cy="1818197"/>
            <a:chOff x="0" y="0"/>
            <a:chExt cx="3536315" cy="2207895"/>
          </a:xfrm>
        </p:grpSpPr>
        <p:pic>
          <p:nvPicPr>
            <p:cNvPr id="397" name="Google Shape;397;p1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3536315" cy="2207895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398" name="Google Shape;398;p19"/>
            <p:cNvSpPr/>
            <p:nvPr/>
          </p:nvSpPr>
          <p:spPr>
            <a:xfrm>
              <a:off x="1224280" y="1846580"/>
              <a:ext cx="317810" cy="55756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1242060" y="2123440"/>
              <a:ext cx="177800" cy="4571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2738120" y="1780540"/>
              <a:ext cx="317500" cy="4571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2743200" y="2032000"/>
              <a:ext cx="200660" cy="4571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</p:grpSp>
      <p:pic>
        <p:nvPicPr>
          <p:cNvPr id="402" name="Google Shape;402;p19" descr="Graphical user interface, website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733" y="4558285"/>
            <a:ext cx="3520440" cy="210167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03" name="Google Shape;403;p19"/>
          <p:cNvSpPr txBox="1"/>
          <p:nvPr/>
        </p:nvSpPr>
        <p:spPr>
          <a:xfrm>
            <a:off x="4363212" y="1628753"/>
            <a:ext cx="3785616" cy="206210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ALZ Connected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(Alzheimer’s Association)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Alzheimer’s &amp; other Dementias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Patients, CGs, Family, Friends, and others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https://www.alzconnected.org/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4FBF6490-16CC-F377-2A08-FED3D5A9FC8A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0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Social Media - Facebook</a:t>
            </a:r>
            <a:endParaRPr b="1" dirty="0"/>
          </a:p>
        </p:txBody>
      </p:sp>
      <p:sp>
        <p:nvSpPr>
          <p:cNvPr id="411" name="Google Shape;411;p20"/>
          <p:cNvSpPr txBox="1"/>
          <p:nvPr/>
        </p:nvSpPr>
        <p:spPr>
          <a:xfrm>
            <a:off x="1163876" y="1620627"/>
            <a:ext cx="7955784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WHAT: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Facebook has many private support groups, some have been around for years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Providing support &amp; advice, many caregivers find them very helpful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WHY: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Facebook is a media that many are already familiar with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CAUTION: 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There is no guarantee of privacy on Facebook.  While these groups do make an effort to protect their members, the very nature of Facebook can at times work against them.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2" name="Google Shape;412;p20" descr="A toy figure next to a computer&#10;&#10;Description automatically generated with low confidenc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2617" y="3429000"/>
            <a:ext cx="3315004" cy="2401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0" descr="A picture containing drawing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1559" y="4221158"/>
            <a:ext cx="1615826" cy="4568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B4E389E3-D817-C237-1A28-5C93409F3DE2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1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Facebook Caregiver Groups for All Caregivers</a:t>
            </a:r>
            <a:endParaRPr b="1" dirty="0"/>
          </a:p>
        </p:txBody>
      </p:sp>
      <p:grpSp>
        <p:nvGrpSpPr>
          <p:cNvPr id="421" name="Google Shape;421;p21"/>
          <p:cNvGrpSpPr/>
          <p:nvPr/>
        </p:nvGrpSpPr>
        <p:grpSpPr>
          <a:xfrm>
            <a:off x="928341" y="1456577"/>
            <a:ext cx="10473087" cy="5229922"/>
            <a:chOff x="463825" y="1522837"/>
            <a:chExt cx="10473087" cy="5229922"/>
          </a:xfrm>
        </p:grpSpPr>
        <p:sp>
          <p:nvSpPr>
            <p:cNvPr id="422" name="Google Shape;422;p21"/>
            <p:cNvSpPr txBox="1"/>
            <p:nvPr/>
          </p:nvSpPr>
          <p:spPr>
            <a:xfrm>
              <a:off x="491711" y="1543571"/>
              <a:ext cx="5909092" cy="184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716F1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Caregiver Nation</a:t>
              </a:r>
              <a:r>
                <a:rPr lang="en-US" sz="2400" b="1" i="1" dirty="0">
                  <a:solidFill>
                    <a:srgbClr val="716F1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For family caregivers to share information, empathy, understanding, and resources to support caregivers.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  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https://www.facebook.com/groups/122999778390804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23" name="Google Shape;423;p21" descr="Graphical user interface, text, application, email&#10;&#10;Description automatically generated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24041" y="4706789"/>
              <a:ext cx="3326296" cy="1939849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424" name="Google Shape;424;p21"/>
            <p:cNvSpPr txBox="1"/>
            <p:nvPr/>
          </p:nvSpPr>
          <p:spPr>
            <a:xfrm>
              <a:off x="503583" y="4723034"/>
              <a:ext cx="6320458" cy="184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716F1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Caregiver Space Community 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Offers a variety of private Facebook groups. Group by specific caregiver type, these private Facebook groups are part of Caregiver Space.org and open to any caregiver.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https://thecaregiverspace.org/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5" name="Google Shape;425;p21"/>
            <p:cNvSpPr txBox="1"/>
            <p:nvPr/>
          </p:nvSpPr>
          <p:spPr>
            <a:xfrm>
              <a:off x="5021193" y="3160791"/>
              <a:ext cx="5909092" cy="1538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716F1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Working Daughter 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This is for women who are balancing caring for an aging parent with their career. 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  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https://www.facebook.com/groups/workingdaughter/</a:t>
              </a:r>
              <a:endParaRPr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26" name="Google Shape;426;p21" descr="Logo&#10;&#10;Description automatically generated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6104" y="3283836"/>
              <a:ext cx="4226063" cy="11082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21" descr="A collage of people&#10;&#10;Description automatically generated with medium confidence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86330" y="1593664"/>
              <a:ext cx="3985749" cy="13770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21"/>
            <p:cNvSpPr/>
            <p:nvPr/>
          </p:nvSpPr>
          <p:spPr>
            <a:xfrm>
              <a:off x="463825" y="1522837"/>
              <a:ext cx="10466459" cy="1518676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429" name="Google Shape;429;p21"/>
            <p:cNvSpPr/>
            <p:nvPr/>
          </p:nvSpPr>
          <p:spPr>
            <a:xfrm>
              <a:off x="463825" y="3085080"/>
              <a:ext cx="10466459" cy="1518676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  <p:sp>
          <p:nvSpPr>
            <p:cNvPr id="430" name="Google Shape;430;p21"/>
            <p:cNvSpPr/>
            <p:nvPr/>
          </p:nvSpPr>
          <p:spPr>
            <a:xfrm>
              <a:off x="470453" y="4643732"/>
              <a:ext cx="10466459" cy="2109027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endParaRPr>
            </a:p>
          </p:txBody>
        </p:sp>
      </p:grp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5A118D7A-F541-1E2C-C2B3-4BE8FF57463F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2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sym typeface="Sorts Mill Goudy"/>
              </a:rPr>
              <a:t>Facebook Caregiver Groups for Dementia</a:t>
            </a:r>
            <a:endParaRPr b="1" dirty="0"/>
          </a:p>
        </p:txBody>
      </p:sp>
      <p:sp>
        <p:nvSpPr>
          <p:cNvPr id="438" name="Google Shape;438;p22"/>
          <p:cNvSpPr txBox="1"/>
          <p:nvPr/>
        </p:nvSpPr>
        <p:spPr>
          <a:xfrm>
            <a:off x="1169569" y="1614151"/>
            <a:ext cx="102684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Memory People </a:t>
            </a:r>
            <a:endParaRPr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39" name="Google Shape;439;p22" descr="Text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9982" y="4733997"/>
            <a:ext cx="4903304" cy="13234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0" name="Google Shape;440;p22"/>
          <p:cNvSpPr txBox="1"/>
          <p:nvPr/>
        </p:nvSpPr>
        <p:spPr>
          <a:xfrm>
            <a:off x="704352" y="4740675"/>
            <a:ext cx="513985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This is a place to share what we've learned as care-partners, to vent and support one another, and to break the silence that leaves so many caregivers feeling alone.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1" name="Google Shape;441;p22"/>
          <p:cNvSpPr txBox="1"/>
          <p:nvPr/>
        </p:nvSpPr>
        <p:spPr>
          <a:xfrm>
            <a:off x="624840" y="4217087"/>
            <a:ext cx="109423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The Purple Sherpa Basecamp: Dementia Family Caregiver Support Group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2" name="Google Shape;442;p22"/>
          <p:cNvSpPr txBox="1"/>
          <p:nvPr/>
        </p:nvSpPr>
        <p:spPr>
          <a:xfrm>
            <a:off x="704352" y="6114212"/>
            <a:ext cx="66608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https://www.facebook.com/groups/ThePurpleSherpaBasecamp/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3" name="Google Shape;443;p22"/>
          <p:cNvSpPr txBox="1"/>
          <p:nvPr/>
        </p:nvSpPr>
        <p:spPr>
          <a:xfrm>
            <a:off x="1169569" y="2140373"/>
            <a:ext cx="7299962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They bring real-time Support to patients, caregivers, advocates, family members and professionals who are dealing with Alzheimer’s / dementia or any memory impairment.</a:t>
            </a:r>
            <a:r>
              <a:rPr lang="en-US" sz="2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 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4" name="Google Shape;444;p22"/>
          <p:cNvSpPr txBox="1"/>
          <p:nvPr/>
        </p:nvSpPr>
        <p:spPr>
          <a:xfrm>
            <a:off x="1169569" y="3260773"/>
            <a:ext cx="78727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https://www.facebook.com/groups/180666768616259?ref=pages_group_cta</a:t>
            </a:r>
            <a:endParaRPr sz="18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pic>
        <p:nvPicPr>
          <p:cNvPr id="445" name="Google Shape;445;p22" descr="Graphical user interface, text, application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3094" y="1624409"/>
            <a:ext cx="2664554" cy="21593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251263E4-0EB6-CC63-F61B-1E5EBA5F7C24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Take Away</a:t>
            </a:r>
            <a:endParaRPr b="1" dirty="0"/>
          </a:p>
        </p:txBody>
      </p:sp>
      <p:sp>
        <p:nvSpPr>
          <p:cNvPr id="453" name="Google Shape;453;p23"/>
          <p:cNvSpPr txBox="1"/>
          <p:nvPr/>
        </p:nvSpPr>
        <p:spPr>
          <a:xfrm>
            <a:off x="1148316" y="1618729"/>
            <a:ext cx="9463703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Staying socially connected is important to staying healthy, happy, and keep your mind sharp.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18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There are multiple ways you can stay connected using the internet.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1800"/>
              </a:spcBef>
              <a:spcAft>
                <a:spcPts val="0"/>
              </a:spcAft>
              <a:buClr>
                <a:srgbClr val="716F0F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Groups come in many shapes and sizes and can help you feel less alone and serve as sources of practical advice.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4" name="Google Shape;454;p23"/>
          <p:cNvCxnSpPr/>
          <p:nvPr/>
        </p:nvCxnSpPr>
        <p:spPr>
          <a:xfrm>
            <a:off x="722677" y="1371602"/>
            <a:ext cx="10058400" cy="0"/>
          </a:xfrm>
          <a:prstGeom prst="straightConnector1">
            <a:avLst/>
          </a:prstGeom>
          <a:noFill/>
          <a:ln w="127000" cap="flat" cmpd="sng">
            <a:gradFill flip="none" rotWithShape="1">
              <a:gsLst>
                <a:gs pos="0">
                  <a:srgbClr val="D1C11B"/>
                </a:gs>
                <a:gs pos="50000">
                  <a:srgbClr val="E0D68B"/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F6A789E8-864A-4DF2-3C32-1D17AFB61A59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sym typeface="Sorts Mill Goudy"/>
              </a:rPr>
              <a:t>Making This Work for You</a:t>
            </a:r>
            <a:endParaRPr b="1" dirty="0"/>
          </a:p>
        </p:txBody>
      </p:sp>
      <p:sp>
        <p:nvSpPr>
          <p:cNvPr id="462" name="Google Shape;462;p24"/>
          <p:cNvSpPr/>
          <p:nvPr/>
        </p:nvSpPr>
        <p:spPr>
          <a:xfrm>
            <a:off x="1355323" y="2141018"/>
            <a:ext cx="4327829" cy="2064774"/>
          </a:xfrm>
          <a:prstGeom prst="rect">
            <a:avLst/>
          </a:prstGeom>
          <a:solidFill>
            <a:srgbClr val="E2CB22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Pick One New Activity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to do with others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to add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each week to my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weekly schedule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3" name="Google Shape;463;p24"/>
          <p:cNvSpPr/>
          <p:nvPr/>
        </p:nvSpPr>
        <p:spPr>
          <a:xfrm>
            <a:off x="6508848" y="2141018"/>
            <a:ext cx="4327829" cy="2064774"/>
          </a:xfrm>
          <a:prstGeom prst="rect">
            <a:avLst/>
          </a:prstGeom>
          <a:solidFill>
            <a:srgbClr val="E2CB22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Find a Support Group or  Message Board to join.  Stay for least a few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meetings or a week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get a feel for the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        group or message board.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4" name="Google Shape;464;p24"/>
          <p:cNvSpPr txBox="1"/>
          <p:nvPr/>
        </p:nvSpPr>
        <p:spPr>
          <a:xfrm>
            <a:off x="752171" y="1578077"/>
            <a:ext cx="10687660" cy="400069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Pick One</a:t>
            </a:r>
            <a:endParaRPr sz="1600" dirty="0"/>
          </a:p>
        </p:txBody>
      </p:sp>
      <p:sp>
        <p:nvSpPr>
          <p:cNvPr id="465" name="Google Shape;465;p24"/>
          <p:cNvSpPr txBox="1"/>
          <p:nvPr/>
        </p:nvSpPr>
        <p:spPr>
          <a:xfrm>
            <a:off x="280229" y="4564623"/>
            <a:ext cx="1548577" cy="646331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716F0F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16F0F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Set a Deadline</a:t>
            </a:r>
            <a:endParaRPr dirty="0"/>
          </a:p>
        </p:txBody>
      </p:sp>
      <p:sp>
        <p:nvSpPr>
          <p:cNvPr id="466" name="Google Shape;466;p24"/>
          <p:cNvSpPr txBox="1"/>
          <p:nvPr/>
        </p:nvSpPr>
        <p:spPr>
          <a:xfrm>
            <a:off x="1970661" y="4564623"/>
            <a:ext cx="1548577" cy="646331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716F0F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16F0F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Why this one?</a:t>
            </a:r>
            <a:endParaRPr dirty="0"/>
          </a:p>
        </p:txBody>
      </p:sp>
      <p:sp>
        <p:nvSpPr>
          <p:cNvPr id="467" name="Google Shape;467;p24"/>
          <p:cNvSpPr txBox="1"/>
          <p:nvPr/>
        </p:nvSpPr>
        <p:spPr>
          <a:xfrm>
            <a:off x="3669184" y="4564623"/>
            <a:ext cx="1548577" cy="646331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16F0F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What will you pair it with?</a:t>
            </a:r>
            <a:endParaRPr dirty="0"/>
          </a:p>
        </p:txBody>
      </p:sp>
      <p:sp>
        <p:nvSpPr>
          <p:cNvPr id="468" name="Google Shape;468;p24"/>
          <p:cNvSpPr txBox="1"/>
          <p:nvPr/>
        </p:nvSpPr>
        <p:spPr>
          <a:xfrm>
            <a:off x="5356132" y="4564623"/>
            <a:ext cx="1548577" cy="646331"/>
          </a:xfrm>
          <a:prstGeom prst="rect">
            <a:avLst/>
          </a:prstGeom>
          <a:noFill/>
          <a:ln w="9525" cap="flat" cmpd="sng">
            <a:solidFill>
              <a:srgbClr val="A6A3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16F0F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Optional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16F0F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Break it Down</a:t>
            </a:r>
            <a:endParaRPr dirty="0"/>
          </a:p>
        </p:txBody>
      </p:sp>
      <p:sp>
        <p:nvSpPr>
          <p:cNvPr id="469" name="Google Shape;469;p24"/>
          <p:cNvSpPr txBox="1"/>
          <p:nvPr/>
        </p:nvSpPr>
        <p:spPr>
          <a:xfrm>
            <a:off x="7059801" y="4564623"/>
            <a:ext cx="1611670" cy="646331"/>
          </a:xfrm>
          <a:prstGeom prst="rect">
            <a:avLst/>
          </a:prstGeom>
          <a:noFill/>
          <a:ln w="9525" cap="flat" cmpd="sng">
            <a:solidFill>
              <a:srgbClr val="A6A3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716F0F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16F0F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Reminders</a:t>
            </a:r>
            <a:endParaRPr dirty="0"/>
          </a:p>
        </p:txBody>
      </p:sp>
      <p:sp>
        <p:nvSpPr>
          <p:cNvPr id="470" name="Google Shape;470;p24"/>
          <p:cNvSpPr txBox="1"/>
          <p:nvPr/>
        </p:nvSpPr>
        <p:spPr>
          <a:xfrm>
            <a:off x="276005" y="5265404"/>
            <a:ext cx="1548577" cy="923330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Be realistic in your deadline.</a:t>
            </a:r>
            <a:endParaRPr dirty="0"/>
          </a:p>
        </p:txBody>
      </p:sp>
      <p:sp>
        <p:nvSpPr>
          <p:cNvPr id="471" name="Google Shape;471;p24"/>
          <p:cNvSpPr txBox="1"/>
          <p:nvPr/>
        </p:nvSpPr>
        <p:spPr>
          <a:xfrm>
            <a:off x="1971954" y="5265404"/>
            <a:ext cx="1548577" cy="923330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How will this help you?</a:t>
            </a:r>
            <a:endParaRPr dirty="0"/>
          </a:p>
        </p:txBody>
      </p:sp>
      <p:sp>
        <p:nvSpPr>
          <p:cNvPr id="472" name="Google Shape;472;p24"/>
          <p:cNvSpPr txBox="1"/>
          <p:nvPr/>
        </p:nvSpPr>
        <p:spPr>
          <a:xfrm>
            <a:off x="3646638" y="5265445"/>
            <a:ext cx="1611670" cy="923289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Do with something you already do.</a:t>
            </a:r>
            <a:endParaRPr dirty="0"/>
          </a:p>
        </p:txBody>
      </p:sp>
      <p:sp>
        <p:nvSpPr>
          <p:cNvPr id="473" name="Google Shape;473;p24"/>
          <p:cNvSpPr txBox="1"/>
          <p:nvPr/>
        </p:nvSpPr>
        <p:spPr>
          <a:xfrm>
            <a:off x="5363852" y="5265404"/>
            <a:ext cx="1548577" cy="923330"/>
          </a:xfrm>
          <a:prstGeom prst="rect">
            <a:avLst/>
          </a:prstGeom>
          <a:noFill/>
          <a:ln w="9525" cap="flat" cmpd="sng">
            <a:solidFill>
              <a:srgbClr val="ADAA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Take a large tasks &amp; break it into steps.</a:t>
            </a:r>
            <a:endParaRPr dirty="0"/>
          </a:p>
        </p:txBody>
      </p:sp>
      <p:sp>
        <p:nvSpPr>
          <p:cNvPr id="474" name="Google Shape;474;p24"/>
          <p:cNvSpPr txBox="1"/>
          <p:nvPr/>
        </p:nvSpPr>
        <p:spPr>
          <a:xfrm>
            <a:off x="7059800" y="5265404"/>
            <a:ext cx="1611671" cy="923330"/>
          </a:xfrm>
          <a:prstGeom prst="rect">
            <a:avLst/>
          </a:prstGeom>
          <a:noFill/>
          <a:ln w="9525" cap="flat" cmpd="sng">
            <a:solidFill>
              <a:srgbClr val="A6A3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Phone Alarms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Post-Its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Tape to Mirror</a:t>
            </a:r>
            <a:endParaRPr dirty="0"/>
          </a:p>
        </p:txBody>
      </p:sp>
      <p:sp>
        <p:nvSpPr>
          <p:cNvPr id="475" name="Google Shape;475;p24"/>
          <p:cNvSpPr txBox="1"/>
          <p:nvPr/>
        </p:nvSpPr>
        <p:spPr>
          <a:xfrm>
            <a:off x="8812063" y="4564623"/>
            <a:ext cx="3099728" cy="646331"/>
          </a:xfrm>
          <a:prstGeom prst="rect">
            <a:avLst/>
          </a:prstGeom>
          <a:noFill/>
          <a:ln w="9525" cap="flat" cmpd="sng">
            <a:solidFill>
              <a:srgbClr val="A6A3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27012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Run into Problems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27012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Getting it Done?</a:t>
            </a:r>
            <a:endParaRPr dirty="0"/>
          </a:p>
        </p:txBody>
      </p:sp>
      <p:sp>
        <p:nvSpPr>
          <p:cNvPr id="476" name="Google Shape;476;p24"/>
          <p:cNvSpPr txBox="1"/>
          <p:nvPr/>
        </p:nvSpPr>
        <p:spPr>
          <a:xfrm>
            <a:off x="8812062" y="5265404"/>
            <a:ext cx="3099728" cy="923330"/>
          </a:xfrm>
          <a:prstGeom prst="rect">
            <a:avLst/>
          </a:prstGeom>
          <a:noFill/>
          <a:ln w="9525" cap="flat" cmpd="sng">
            <a:solidFill>
              <a:srgbClr val="A6A3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ID the issue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Brainstorm solutions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Try it out</a:t>
            </a:r>
            <a:endParaRPr dirty="0"/>
          </a:p>
        </p:txBody>
      </p:sp>
      <p:sp>
        <p:nvSpPr>
          <p:cNvPr id="477" name="Google Shape;477;p24"/>
          <p:cNvSpPr/>
          <p:nvPr/>
        </p:nvSpPr>
        <p:spPr>
          <a:xfrm rot="10800000" flipH="1">
            <a:off x="9292855" y="5364983"/>
            <a:ext cx="404340" cy="73152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727012"/>
          </a:solidFill>
          <a:ln w="12700" cap="flat" cmpd="sng">
            <a:solidFill>
              <a:srgbClr val="72701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  <p:pic>
        <p:nvPicPr>
          <p:cNvPr id="478" name="Google Shape;478;p24" descr="Programmer female with solid fill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5574" y="316579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24" descr="Monitor with solid fill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0650" y="329112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4" descr="Users with solid fill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4169" y="3341543"/>
            <a:ext cx="756870" cy="7568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9;p2">
            <a:extLst>
              <a:ext uri="{FF2B5EF4-FFF2-40B4-BE49-F238E27FC236}">
                <a16:creationId xmlns:a16="http://schemas.microsoft.com/office/drawing/2014/main" id="{31666DE9-CDAB-496B-2695-72EE53C74CD4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 panose="020F0502020204030204" pitchFamily="34" charset="0"/>
              <a:ea typeface="Gill Sans"/>
              <a:cs typeface="Calibri" panose="020F0502020204030204" pitchFamily="34" charset="0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1798</Words>
  <Application>Microsoft Macintosh PowerPoint</Application>
  <PresentationFormat>Widescreen</PresentationFormat>
  <Paragraphs>282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Gill Sans</vt:lpstr>
      <vt:lpstr>Goudy Old Style</vt:lpstr>
      <vt:lpstr>Sorts Mill Goudy</vt:lpstr>
      <vt:lpstr>ClassicFrameVTI</vt:lpstr>
      <vt:lpstr>Coping with caregiving 2.0 Suite</vt:lpstr>
      <vt:lpstr>Ground Rules</vt:lpstr>
      <vt:lpstr>Introductions</vt:lpstr>
      <vt:lpstr>Today’s Topics</vt:lpstr>
      <vt:lpstr>Isolation</vt:lpstr>
      <vt:lpstr>Loneliness and Isolation</vt:lpstr>
      <vt:lpstr>What is Social Connectedness?</vt:lpstr>
      <vt:lpstr>Creating Social Connectedness</vt:lpstr>
      <vt:lpstr>Staying Engaged: Your Local Library</vt:lpstr>
      <vt:lpstr>Staying Engaged:  Senior Planet &amp; Well Connected</vt:lpstr>
      <vt:lpstr>Staying Engaged:  Virtual Tours</vt:lpstr>
      <vt:lpstr>Making Connections Online </vt:lpstr>
      <vt:lpstr>Where to go in a Crisis: Helplines / Hotlines</vt:lpstr>
      <vt:lpstr>Helplines for Caregivers</vt:lpstr>
      <vt:lpstr>Support Groups</vt:lpstr>
      <vt:lpstr>Support Groups: Pros and Cons</vt:lpstr>
      <vt:lpstr>Finding a Group That Fits</vt:lpstr>
      <vt:lpstr>Where to Find a Support Group</vt:lpstr>
      <vt:lpstr>Online Message Boards</vt:lpstr>
      <vt:lpstr>Message Boards</vt:lpstr>
      <vt:lpstr>Social Media - Facebook</vt:lpstr>
      <vt:lpstr>Facebook Caregiver Groups for All Caregivers</vt:lpstr>
      <vt:lpstr>Facebook Caregiver Groups for Dementia</vt:lpstr>
      <vt:lpstr>Take Away</vt:lpstr>
      <vt:lpstr>Making This Work for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8</cp:revision>
  <dcterms:created xsi:type="dcterms:W3CDTF">2020-09-01T21:53:41Z</dcterms:created>
  <dcterms:modified xsi:type="dcterms:W3CDTF">2023-08-03T20:01:33Z</dcterms:modified>
</cp:coreProperties>
</file>