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1"/>
    <p:sldMasterId id="2147483756" r:id="rId2"/>
  </p:sldMasterIdLst>
  <p:notesMasterIdLst>
    <p:notesMasterId r:id="rId20"/>
  </p:notesMasterIdLst>
  <p:handoutMasterIdLst>
    <p:handoutMasterId r:id="rId21"/>
  </p:handoutMasterIdLst>
  <p:sldIdLst>
    <p:sldId id="259" r:id="rId3"/>
    <p:sldId id="305" r:id="rId4"/>
    <p:sldId id="306" r:id="rId5"/>
    <p:sldId id="275" r:id="rId6"/>
    <p:sldId id="566" r:id="rId7"/>
    <p:sldId id="276" r:id="rId8"/>
    <p:sldId id="322" r:id="rId9"/>
    <p:sldId id="562" r:id="rId10"/>
    <p:sldId id="316" r:id="rId11"/>
    <p:sldId id="565" r:id="rId12"/>
    <p:sldId id="313" r:id="rId13"/>
    <p:sldId id="563" r:id="rId14"/>
    <p:sldId id="318" r:id="rId15"/>
    <p:sldId id="298" r:id="rId16"/>
    <p:sldId id="564" r:id="rId17"/>
    <p:sldId id="561" r:id="rId18"/>
    <p:sldId id="27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1C9"/>
    <a:srgbClr val="A4C494"/>
    <a:srgbClr val="498929"/>
    <a:srgbClr val="2C957F"/>
    <a:srgbClr val="D1BF1C"/>
    <a:srgbClr val="D98D1D"/>
    <a:srgbClr val="BD5729"/>
    <a:srgbClr val="9D0003"/>
    <a:srgbClr val="347B93"/>
    <a:srgbClr val="204F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03"/>
    <p:restoredTop sz="96327"/>
  </p:normalViewPr>
  <p:slideViewPr>
    <p:cSldViewPr snapToGrid="0" snapToObjects="1">
      <p:cViewPr varScale="1">
        <p:scale>
          <a:sx n="128" d="100"/>
          <a:sy n="128" d="100"/>
        </p:scale>
        <p:origin x="368" y="176"/>
      </p:cViewPr>
      <p:guideLst/>
    </p:cSldViewPr>
  </p:slideViewPr>
  <p:outlineViewPr>
    <p:cViewPr>
      <p:scale>
        <a:sx n="33" d="100"/>
        <a:sy n="33" d="100"/>
      </p:scale>
      <p:origin x="0" y="0"/>
    </p:cViewPr>
  </p:outlineViewPr>
  <p:notesTextViewPr>
    <p:cViewPr>
      <p:scale>
        <a:sx n="95" d="100"/>
        <a:sy n="95" d="100"/>
      </p:scale>
      <p:origin x="0" y="0"/>
    </p:cViewPr>
  </p:notesTextViewPr>
  <p:notesViewPr>
    <p:cSldViewPr snapToGrid="0" snapToObjects="1">
      <p:cViewPr varScale="1">
        <p:scale>
          <a:sx n="97" d="100"/>
          <a:sy n="97" d="100"/>
        </p:scale>
        <p:origin x="391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B155531-69C5-D596-9090-FC93BFD246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err="1"/>
              <a:t>www.optimalagingcenter.com</a:t>
            </a:r>
            <a:endParaRPr lang="en-US" dirty="0"/>
          </a:p>
        </p:txBody>
      </p:sp>
      <p:sp>
        <p:nvSpPr>
          <p:cNvPr id="5" name="Slide Number Placeholder 4">
            <a:extLst>
              <a:ext uri="{FF2B5EF4-FFF2-40B4-BE49-F238E27FC236}">
                <a16:creationId xmlns:a16="http://schemas.microsoft.com/office/drawing/2014/main" id="{4B5E78F6-5748-FF4F-4D93-BECCA80329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70C323-9E62-6D45-9EB3-97121DEB9B45}" type="slidenum">
              <a:rPr lang="en-US" smtClean="0"/>
              <a:t>‹#›</a:t>
            </a:fld>
            <a:endParaRPr lang="en-US"/>
          </a:p>
        </p:txBody>
      </p:sp>
    </p:spTree>
    <p:extLst>
      <p:ext uri="{BB962C8B-B14F-4D97-AF65-F5344CB8AC3E}">
        <p14:creationId xmlns:p14="http://schemas.microsoft.com/office/powerpoint/2010/main" val="3116089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E38B10-652B-4449-A567-733960D7CFE1}" type="datetimeFigureOut">
              <a:rPr lang="en-US" smtClean="0"/>
              <a:t>8/3/23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69BE-2BEE-BC47-B2E9-FB2A8030FFF1}" type="slidenum">
              <a:rPr lang="en-US" smtClean="0"/>
              <a:t>‹#›</a:t>
            </a:fld>
            <a:endParaRPr lang="en-US"/>
          </a:p>
        </p:txBody>
      </p:sp>
    </p:spTree>
    <p:extLst>
      <p:ext uri="{BB962C8B-B14F-4D97-AF65-F5344CB8AC3E}">
        <p14:creationId xmlns:p14="http://schemas.microsoft.com/office/powerpoint/2010/main" val="57834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Handouts</a:t>
            </a:r>
          </a:p>
          <a:p>
            <a:r>
              <a:rPr lang="en-US" b="0" dirty="0"/>
              <a:t>OAC: Anger Mapping</a:t>
            </a:r>
          </a:p>
          <a:p>
            <a:r>
              <a:rPr lang="en-US" b="0" dirty="0"/>
              <a:t>OAC:  S.T.O.P.</a:t>
            </a:r>
          </a:p>
          <a:p>
            <a:endParaRPr lang="en-US" b="0" dirty="0"/>
          </a:p>
          <a:p>
            <a:r>
              <a:rPr lang="en-US" b="0" dirty="0"/>
              <a:t>Revised 5.1.23 AB</a:t>
            </a:r>
          </a:p>
        </p:txBody>
      </p:sp>
      <p:sp>
        <p:nvSpPr>
          <p:cNvPr id="4" name="Slide Number Placeholder 3"/>
          <p:cNvSpPr>
            <a:spLocks noGrp="1"/>
          </p:cNvSpPr>
          <p:nvPr>
            <p:ph type="sldNum" sz="quarter" idx="5"/>
          </p:nvPr>
        </p:nvSpPr>
        <p:spPr/>
        <p:txBody>
          <a:bodyPr/>
          <a:lstStyle/>
          <a:p>
            <a:fld id="{4CBA69BE-2BEE-BC47-B2E9-FB2A8030FFF1}" type="slidenum">
              <a:rPr lang="en-US" smtClean="0"/>
              <a:t>1</a:t>
            </a:fld>
            <a:endParaRPr lang="en-US"/>
          </a:p>
        </p:txBody>
      </p:sp>
    </p:spTree>
    <p:extLst>
      <p:ext uri="{BB962C8B-B14F-4D97-AF65-F5344CB8AC3E}">
        <p14:creationId xmlns:p14="http://schemas.microsoft.com/office/powerpoint/2010/main" val="206782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CBA69BE-2BEE-BC47-B2E9-FB2A8030FFF1}" type="slidenum">
              <a:rPr lang="en-US" smtClean="0"/>
              <a:t>2</a:t>
            </a:fld>
            <a:endParaRPr lang="en-US"/>
          </a:p>
        </p:txBody>
      </p:sp>
    </p:spTree>
    <p:extLst>
      <p:ext uri="{BB962C8B-B14F-4D97-AF65-F5344CB8AC3E}">
        <p14:creationId xmlns:p14="http://schemas.microsoft.com/office/powerpoint/2010/main" val="241165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BA69BE-2BEE-BC47-B2E9-FB2A8030FFF1}" type="slidenum">
              <a:rPr lang="en-US" smtClean="0"/>
              <a:t>3</a:t>
            </a:fld>
            <a:endParaRPr lang="en-US"/>
          </a:p>
        </p:txBody>
      </p:sp>
    </p:spTree>
    <p:extLst>
      <p:ext uri="{BB962C8B-B14F-4D97-AF65-F5344CB8AC3E}">
        <p14:creationId xmlns:p14="http://schemas.microsoft.com/office/powerpoint/2010/main" val="4121180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CBA69BE-2BEE-BC47-B2E9-FB2A8030FFF1}" type="slidenum">
              <a:rPr lang="en-US" smtClean="0"/>
              <a:t>5</a:t>
            </a:fld>
            <a:endParaRPr lang="en-US" dirty="0"/>
          </a:p>
        </p:txBody>
      </p:sp>
    </p:spTree>
    <p:extLst>
      <p:ext uri="{BB962C8B-B14F-4D97-AF65-F5344CB8AC3E}">
        <p14:creationId xmlns:p14="http://schemas.microsoft.com/office/powerpoint/2010/main" val="309355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6</a:t>
            </a:fld>
            <a:endParaRPr lang="en-US"/>
          </a:p>
        </p:txBody>
      </p:sp>
    </p:spTree>
    <p:extLst>
      <p:ext uri="{BB962C8B-B14F-4D97-AF65-F5344CB8AC3E}">
        <p14:creationId xmlns:p14="http://schemas.microsoft.com/office/powerpoint/2010/main" val="2519648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1800"/>
              </a:spcAft>
              <a:buFont typeface="+mj-lt"/>
              <a:buNone/>
            </a:pPr>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7</a:t>
            </a:fld>
            <a:endParaRPr lang="en-US"/>
          </a:p>
        </p:txBody>
      </p:sp>
    </p:spTree>
    <p:extLst>
      <p:ext uri="{BB962C8B-B14F-4D97-AF65-F5344CB8AC3E}">
        <p14:creationId xmlns:p14="http://schemas.microsoft.com/office/powerpoint/2010/main" val="3718771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8</a:t>
            </a:fld>
            <a:endParaRPr lang="en-US" dirty="0"/>
          </a:p>
        </p:txBody>
      </p:sp>
    </p:spTree>
    <p:extLst>
      <p:ext uri="{BB962C8B-B14F-4D97-AF65-F5344CB8AC3E}">
        <p14:creationId xmlns:p14="http://schemas.microsoft.com/office/powerpoint/2010/main" val="2355039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Clr>
                <a:srgbClr val="498929"/>
              </a:buClr>
              <a:buFont typeface="Arial" panose="020B0604020202020204" pitchFamily="34" charset="0"/>
              <a:buNone/>
            </a:pPr>
            <a:r>
              <a:rPr lang="en-US" sz="1200" dirty="0">
                <a:latin typeface="Arial" panose="020B0604020202020204" pitchFamily="34" charset="0"/>
                <a:cs typeface="Arial" panose="020B0604020202020204" pitchFamily="34" charset="0"/>
              </a:rPr>
              <a:t>Some people just know.  For those that don’t your body can give you a clue.  </a:t>
            </a:r>
          </a:p>
          <a:p>
            <a:pPr marL="0" indent="0">
              <a:spcAft>
                <a:spcPts val="600"/>
              </a:spcAft>
              <a:buClr>
                <a:srgbClr val="498929"/>
              </a:buClr>
              <a:buFont typeface="Arial" panose="020B0604020202020204" pitchFamily="34" charset="0"/>
              <a:buNone/>
            </a:pPr>
            <a:r>
              <a:rPr lang="en-US" sz="1200" dirty="0">
                <a:latin typeface="Arial" panose="020B0604020202020204" pitchFamily="34" charset="0"/>
                <a:cs typeface="Arial" panose="020B0604020202020204" pitchFamily="34" charset="0"/>
              </a:rPr>
              <a:t>(Handout/activity)</a:t>
            </a:r>
          </a:p>
          <a:p>
            <a:endParaRPr lang="en-US" dirty="0"/>
          </a:p>
          <a:p>
            <a:r>
              <a:rPr lang="en-US" dirty="0"/>
              <a:t>Everyone should have a copy of the handout.  If not, you can use a pen and paper and following along with what is on the screen.</a:t>
            </a:r>
          </a:p>
          <a:p>
            <a:endParaRPr lang="en-US" dirty="0"/>
          </a:p>
          <a:p>
            <a:r>
              <a:rPr lang="en-US" dirty="0"/>
              <a:t>We tell ourself things when we experience strong emotions.</a:t>
            </a:r>
          </a:p>
          <a:p>
            <a:r>
              <a:rPr lang="en-US" dirty="0"/>
              <a:t>When we are calm we might say something like: “Life is good right now.”  </a:t>
            </a:r>
          </a:p>
          <a:p>
            <a:r>
              <a:rPr lang="en-US" dirty="0"/>
              <a:t>We note that in our body our shoulders are relaxed, our breathing is measured, neither fast nor slow.</a:t>
            </a:r>
          </a:p>
          <a:p>
            <a:endParaRPr lang="en-US" dirty="0"/>
          </a:p>
          <a:p>
            <a:r>
              <a:rPr lang="en-US" dirty="0"/>
              <a:t>On the other hand, when we are furious we may say something: ”I’m so angry, I hate being a caregiver.”</a:t>
            </a:r>
          </a:p>
          <a:p>
            <a:r>
              <a:rPr lang="en-US" dirty="0"/>
              <a:t>Our body feels tight and tense, our fists our clenched, our face feels hot.</a:t>
            </a:r>
          </a:p>
          <a:p>
            <a:endParaRPr lang="en-US" dirty="0"/>
          </a:p>
          <a:p>
            <a:r>
              <a:rPr lang="en-US" dirty="0"/>
              <a:t>Facilitators:  walk them through filling out annoyed, frustrated, and furious giving them  a few minutes for each one.</a:t>
            </a:r>
          </a:p>
          <a:p>
            <a:endParaRPr lang="en-US" dirty="0"/>
          </a:p>
          <a:p>
            <a:r>
              <a:rPr lang="en-US" dirty="0"/>
              <a:t>Note that some caregivers will find it easy to be aware of what they are are thinking in the ‘heat’ of the moment, others will need some assistance.  Remind them the cg doesn’t need to share this, that this is for their own awareness and to use as we discuss different methods of coping with frustration and anger.</a:t>
            </a:r>
          </a:p>
          <a:p>
            <a:endParaRPr lang="en-US" dirty="0"/>
          </a:p>
          <a:p>
            <a:r>
              <a:rPr lang="en-US" dirty="0"/>
              <a:t>What we are thinking and what our bodies tell us are both clues to where we are in the range of anger.</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9</a:t>
            </a:fld>
            <a:endParaRPr lang="en-US"/>
          </a:p>
        </p:txBody>
      </p:sp>
    </p:spTree>
    <p:extLst>
      <p:ext uri="{BB962C8B-B14F-4D97-AF65-F5344CB8AC3E}">
        <p14:creationId xmlns:p14="http://schemas.microsoft.com/office/powerpoint/2010/main" val="2700121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BA69BE-2BEE-BC47-B2E9-FB2A8030FFF1}" type="slidenum">
              <a:rPr lang="en-US" smtClean="0"/>
              <a:t>10</a:t>
            </a:fld>
            <a:endParaRPr lang="en-US" dirty="0"/>
          </a:p>
        </p:txBody>
      </p:sp>
    </p:spTree>
    <p:extLst>
      <p:ext uri="{BB962C8B-B14F-4D97-AF65-F5344CB8AC3E}">
        <p14:creationId xmlns:p14="http://schemas.microsoft.com/office/powerpoint/2010/main" val="3589517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11</a:t>
            </a:fld>
            <a:endParaRPr lang="en-US"/>
          </a:p>
        </p:txBody>
      </p:sp>
    </p:spTree>
    <p:extLst>
      <p:ext uri="{BB962C8B-B14F-4D97-AF65-F5344CB8AC3E}">
        <p14:creationId xmlns:p14="http://schemas.microsoft.com/office/powerpoint/2010/main" val="2489472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12</a:t>
            </a:fld>
            <a:endParaRPr lang="en-US" dirty="0"/>
          </a:p>
        </p:txBody>
      </p:sp>
    </p:spTree>
    <p:extLst>
      <p:ext uri="{BB962C8B-B14F-4D97-AF65-F5344CB8AC3E}">
        <p14:creationId xmlns:p14="http://schemas.microsoft.com/office/powerpoint/2010/main" val="354753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A69BE-2BEE-BC47-B2E9-FB2A8030FFF1}" type="slidenum">
              <a:rPr lang="en-US" smtClean="0"/>
              <a:t>15</a:t>
            </a:fld>
            <a:endParaRPr lang="en-US" dirty="0"/>
          </a:p>
        </p:txBody>
      </p:sp>
    </p:spTree>
    <p:extLst>
      <p:ext uri="{BB962C8B-B14F-4D97-AF65-F5344CB8AC3E}">
        <p14:creationId xmlns:p14="http://schemas.microsoft.com/office/powerpoint/2010/main" val="530589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12725"/>
            <a:ext cx="5486400" cy="3086100"/>
          </a:xfrm>
        </p:spPr>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165F9-1808-6642-BE0F-5A63FA236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Notes Placeholder 2">
            <a:extLst>
              <a:ext uri="{FF2B5EF4-FFF2-40B4-BE49-F238E27FC236}">
                <a16:creationId xmlns:a16="http://schemas.microsoft.com/office/drawing/2014/main" id="{BF19E8FB-50BE-F14C-81FA-DEBB6559BB8F}"/>
              </a:ext>
            </a:extLst>
          </p:cNvPr>
          <p:cNvSpPr>
            <a:spLocks noGrp="1"/>
          </p:cNvSpPr>
          <p:nvPr>
            <p:ph type="body" idx="1"/>
          </p:nvPr>
        </p:nvSpPr>
        <p:spPr/>
        <p:txBody>
          <a:bodyPr/>
          <a:lstStyle/>
          <a:p>
            <a:r>
              <a:rPr lang="en-US" dirty="0">
                <a:effectLst/>
                <a:latin typeface="Calibri" panose="020F0502020204030204" pitchFamily="34" charset="0"/>
              </a:rPr>
              <a:t>Q1 I found Zoom easy to use for this workshop.</a:t>
            </a:r>
          </a:p>
          <a:p>
            <a:r>
              <a:rPr lang="en-US" dirty="0">
                <a:effectLst/>
                <a:latin typeface="Calibri" panose="020F0502020204030204" pitchFamily="34" charset="0"/>
              </a:rPr>
              <a:t>Q2 Overall, I found this workshop to be helpful.</a:t>
            </a:r>
          </a:p>
          <a:p>
            <a:r>
              <a:rPr lang="en-US" dirty="0">
                <a:effectLst/>
                <a:latin typeface="Calibri" panose="020F0502020204030204" pitchFamily="34" charset="0"/>
              </a:rPr>
              <a:t>Q3 I plan to use the skills taught in this workshop.</a:t>
            </a:r>
          </a:p>
          <a:p>
            <a:r>
              <a:rPr lang="en-US" dirty="0">
                <a:effectLst/>
                <a:latin typeface="Calibri" panose="020F0502020204030204" pitchFamily="34" charset="0"/>
              </a:rPr>
              <a:t>Q4 I believe using these skills will help me to delay placing the person I am caring for in long term care facility.</a:t>
            </a:r>
          </a:p>
          <a:p>
            <a:r>
              <a:rPr lang="en-US" dirty="0">
                <a:effectLst/>
                <a:latin typeface="Calibri" panose="020F0502020204030204" pitchFamily="34" charset="0"/>
              </a:rPr>
              <a:t>Q5 I will recommend this workshop to others.</a:t>
            </a:r>
          </a:p>
          <a:p>
            <a:pPr fontAlgn="ctr"/>
            <a:endParaRPr lang="en-US" dirty="0"/>
          </a:p>
        </p:txBody>
      </p:sp>
    </p:spTree>
    <p:extLst>
      <p:ext uri="{BB962C8B-B14F-4D97-AF65-F5344CB8AC3E}">
        <p14:creationId xmlns:p14="http://schemas.microsoft.com/office/powerpoint/2010/main" val="2330284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8/3/23</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77302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8/3/23</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52486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8/3/23</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63368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8/3/23</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7237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8/3/23</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85640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8/3/23</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0439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8/3/23</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85966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8/3/23</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562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8/3/23</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60681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8/3/23</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17001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8/3/23</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519833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126134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896858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682245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2471350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A76C85-A0A9-A343-AD1B-BEA02F9B1523}" type="datetimeFigureOut">
              <a:rPr lang="en-US" smtClean="0"/>
              <a:t>8/3/23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812690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A76C85-A0A9-A343-AD1B-BEA02F9B1523}" type="datetimeFigureOut">
              <a:rPr lang="en-US" smtClean="0"/>
              <a:t>8/3/23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1707760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A76C85-A0A9-A343-AD1B-BEA02F9B1523}" type="datetimeFigureOut">
              <a:rPr lang="en-US" smtClean="0"/>
              <a:t>8/3/23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825535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0860091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A76C85-A0A9-A343-AD1B-BEA02F9B1523}" type="datetimeFigureOut">
              <a:rPr lang="en-US" smtClean="0"/>
              <a:t>8/3/23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1211952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751001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76C85-A0A9-A343-AD1B-BEA02F9B1523}" type="datetimeFigureOut">
              <a:rPr lang="en-US" smtClean="0"/>
              <a:t>8/3/23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31D3DD-1C83-E144-AB1F-4B1DBF235001}" type="slidenum">
              <a:rPr lang="en-US" smtClean="0"/>
              <a:t>‹#›</a:t>
            </a:fld>
            <a:endParaRPr lang="en-US" dirty="0"/>
          </a:p>
        </p:txBody>
      </p:sp>
    </p:spTree>
    <p:extLst>
      <p:ext uri="{BB962C8B-B14F-4D97-AF65-F5344CB8AC3E}">
        <p14:creationId xmlns:p14="http://schemas.microsoft.com/office/powerpoint/2010/main" val="3148733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8/3/23</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423365423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54" r:id="rId6"/>
    <p:sldLayoutId id="2147483749" r:id="rId7"/>
    <p:sldLayoutId id="2147483750" r:id="rId8"/>
    <p:sldLayoutId id="2147483751" r:id="rId9"/>
    <p:sldLayoutId id="2147483753" r:id="rId10"/>
    <p:sldLayoutId id="2147483752"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76C85-A0A9-A343-AD1B-BEA02F9B1523}" type="datetimeFigureOut">
              <a:rPr lang="en-US" smtClean="0"/>
              <a:t>8/3/23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1D3DD-1C83-E144-AB1F-4B1DBF235001}" type="slidenum">
              <a:rPr lang="en-US" smtClean="0"/>
              <a:t>‹#›</a:t>
            </a:fld>
            <a:endParaRPr lang="en-US" dirty="0"/>
          </a:p>
        </p:txBody>
      </p:sp>
    </p:spTree>
    <p:extLst>
      <p:ext uri="{BB962C8B-B14F-4D97-AF65-F5344CB8AC3E}">
        <p14:creationId xmlns:p14="http://schemas.microsoft.com/office/powerpoint/2010/main" val="70372252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7.tiff"/><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8.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svg"/><Relationship Id="rId5" Type="http://schemas.openxmlformats.org/officeDocument/2006/relationships/image" Target="../media/image35.sv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7F3F00F-A3DD-424D-9C73-B3ED3206F8F6}"/>
              </a:ext>
            </a:extLst>
          </p:cNvPr>
          <p:cNvPicPr>
            <a:picLocks noChangeAspect="1"/>
          </p:cNvPicPr>
          <p:nvPr/>
        </p:nvPicPr>
        <p:blipFill rotWithShape="1">
          <a:blip r:embed="rId3" cstate="screen">
            <a:alphaModFix amt="80000"/>
            <a:extLst>
              <a:ext uri="{28A0092B-C50C-407E-A947-70E740481C1C}">
                <a14:useLocalDpi xmlns:a14="http://schemas.microsoft.com/office/drawing/2010/main"/>
              </a:ext>
            </a:extLst>
          </a:blip>
          <a:srcRect/>
          <a:stretch/>
        </p:blipFill>
        <p:spPr>
          <a:xfrm>
            <a:off x="0" y="10"/>
            <a:ext cx="12192000" cy="6857990"/>
          </a:xfrm>
          <a:prstGeom prst="rect">
            <a:avLst/>
          </a:prstGeom>
        </p:spPr>
      </p:pic>
      <p:sp>
        <p:nvSpPr>
          <p:cNvPr id="40" name="Rectangle 39">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AD80B6B-DD38-224F-81AC-9E900CA681F9}"/>
              </a:ext>
            </a:extLst>
          </p:cNvPr>
          <p:cNvSpPr/>
          <p:nvPr/>
        </p:nvSpPr>
        <p:spPr>
          <a:xfrm>
            <a:off x="3810000" y="769118"/>
            <a:ext cx="4572000" cy="4572000"/>
          </a:xfrm>
          <a:prstGeom prst="ellipse">
            <a:avLst/>
          </a:prstGeom>
          <a:solidFill>
            <a:srgbClr val="498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E2AD6A7-BAE7-C746-AFE0-D5F671378741}"/>
              </a:ext>
            </a:extLst>
          </p:cNvPr>
          <p:cNvSpPr/>
          <p:nvPr/>
        </p:nvSpPr>
        <p:spPr>
          <a:xfrm>
            <a:off x="0" y="2125980"/>
            <a:ext cx="12192000" cy="447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88F63D-7F66-A748-BBBF-3C6376E6253F}"/>
              </a:ext>
            </a:extLst>
          </p:cNvPr>
          <p:cNvSpPr>
            <a:spLocks noGrp="1"/>
          </p:cNvSpPr>
          <p:nvPr>
            <p:ph type="ctrTitle"/>
          </p:nvPr>
        </p:nvSpPr>
        <p:spPr>
          <a:xfrm>
            <a:off x="1" y="2125980"/>
            <a:ext cx="12191999" cy="447584"/>
          </a:xfrm>
        </p:spPr>
        <p:txBody>
          <a:bodyPr>
            <a:normAutofit/>
          </a:bodyPr>
          <a:lstStyle/>
          <a:p>
            <a:r>
              <a:rPr lang="en-US" sz="2400" b="1" dirty="0">
                <a:solidFill>
                  <a:schemeClr val="tx1"/>
                </a:solidFill>
              </a:rPr>
              <a:t>Coping with caregiving 2.0 Suite</a:t>
            </a:r>
          </a:p>
        </p:txBody>
      </p:sp>
      <p:pic>
        <p:nvPicPr>
          <p:cNvPr id="8" name="Picture 7" descr="A picture containing drawing&#10;&#10;Description automatically generated">
            <a:extLst>
              <a:ext uri="{FF2B5EF4-FFF2-40B4-BE49-F238E27FC236}">
                <a16:creationId xmlns:a16="http://schemas.microsoft.com/office/drawing/2014/main" id="{A3E7D907-AC73-E94B-8B7E-AB376181ED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39385" y="6288108"/>
            <a:ext cx="1016000" cy="444500"/>
          </a:xfrm>
          <a:prstGeom prst="rect">
            <a:avLst/>
          </a:prstGeom>
        </p:spPr>
      </p:pic>
      <p:sp>
        <p:nvSpPr>
          <p:cNvPr id="10" name="TextBox 9">
            <a:extLst>
              <a:ext uri="{FF2B5EF4-FFF2-40B4-BE49-F238E27FC236}">
                <a16:creationId xmlns:a16="http://schemas.microsoft.com/office/drawing/2014/main" id="{9A4C9BDD-3EB6-9F4E-B60B-7916A5AE3C15}"/>
              </a:ext>
            </a:extLst>
          </p:cNvPr>
          <p:cNvSpPr txBox="1"/>
          <p:nvPr/>
        </p:nvSpPr>
        <p:spPr>
          <a:xfrm>
            <a:off x="4734890" y="2767280"/>
            <a:ext cx="2722220" cy="1323439"/>
          </a:xfrm>
          <a:prstGeom prst="rect">
            <a:avLst/>
          </a:prstGeom>
          <a:noFill/>
        </p:spPr>
        <p:txBody>
          <a:bodyPr wrap="none" rtlCol="0">
            <a:spAutoFit/>
          </a:bodyPr>
          <a:lstStyle/>
          <a:p>
            <a:pPr algn="ctr"/>
            <a:r>
              <a:rPr lang="en-US" sz="4000" dirty="0">
                <a:solidFill>
                  <a:schemeClr val="bg1"/>
                </a:solidFill>
                <a:latin typeface="Goudy Old Style" panose="02020502050305020303" pitchFamily="18" charset="77"/>
              </a:rPr>
              <a:t>Coping with</a:t>
            </a:r>
          </a:p>
          <a:p>
            <a:pPr algn="ctr"/>
            <a:r>
              <a:rPr lang="en-US" sz="4000" dirty="0">
                <a:solidFill>
                  <a:schemeClr val="bg1"/>
                </a:solidFill>
                <a:latin typeface="Goudy Old Style" panose="02020502050305020303" pitchFamily="18" charset="77"/>
              </a:rPr>
              <a:t>Frustration</a:t>
            </a:r>
          </a:p>
        </p:txBody>
      </p:sp>
    </p:spTree>
    <p:extLst>
      <p:ext uri="{BB962C8B-B14F-4D97-AF65-F5344CB8AC3E}">
        <p14:creationId xmlns:p14="http://schemas.microsoft.com/office/powerpoint/2010/main" val="136819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Ground Rules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CD0195A7-FDCB-D84B-B741-A646FA09D053}"/>
              </a:ext>
            </a:extLst>
          </p:cNvPr>
          <p:cNvGrpSpPr/>
          <p:nvPr/>
        </p:nvGrpSpPr>
        <p:grpSpPr>
          <a:xfrm>
            <a:off x="2027752" y="2371747"/>
            <a:ext cx="2301649" cy="1034125"/>
            <a:chOff x="1859803" y="1793250"/>
            <a:chExt cx="2301649" cy="1034125"/>
          </a:xfrm>
        </p:grpSpPr>
        <p:sp>
          <p:nvSpPr>
            <p:cNvPr id="7" name="Google Shape;228;p29">
              <a:extLst>
                <a:ext uri="{FF2B5EF4-FFF2-40B4-BE49-F238E27FC236}">
                  <a16:creationId xmlns:a16="http://schemas.microsoft.com/office/drawing/2014/main" id="{62E2BEA2-3896-3A43-AF0D-F880B81029E7}"/>
                </a:ext>
              </a:extLst>
            </p:cNvPr>
            <p:cNvSpPr txBox="1">
              <a:spLocks/>
            </p:cNvSpPr>
            <p:nvPr/>
          </p:nvSpPr>
          <p:spPr>
            <a:xfrm>
              <a:off x="2120377" y="1793250"/>
              <a:ext cx="1780500" cy="503700"/>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algn="ctr">
                <a:spcBef>
                  <a:spcPts val="0"/>
                </a:spcBef>
              </a:pPr>
              <a:r>
                <a:rPr lang="en-US" sz="2400" b="1" dirty="0"/>
                <a:t>TIME</a:t>
              </a:r>
            </a:p>
          </p:txBody>
        </p:sp>
        <p:sp>
          <p:nvSpPr>
            <p:cNvPr id="8" name="Google Shape;229;p29">
              <a:extLst>
                <a:ext uri="{FF2B5EF4-FFF2-40B4-BE49-F238E27FC236}">
                  <a16:creationId xmlns:a16="http://schemas.microsoft.com/office/drawing/2014/main" id="{FD6E56DB-C9D5-7F45-93E9-3A030900D802}"/>
                </a:ext>
              </a:extLst>
            </p:cNvPr>
            <p:cNvSpPr txBox="1">
              <a:spLocks/>
            </p:cNvSpPr>
            <p:nvPr/>
          </p:nvSpPr>
          <p:spPr>
            <a:xfrm>
              <a:off x="1859803" y="2179675"/>
              <a:ext cx="2301649" cy="6477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90 minutes long</a:t>
              </a:r>
            </a:p>
            <a:p>
              <a:pPr marL="0" indent="0" algn="ctr">
                <a:spcBef>
                  <a:spcPts val="0"/>
                </a:spcBef>
                <a:buFont typeface="Arial" panose="020B0604020202020204" pitchFamily="34" charset="0"/>
                <a:buNone/>
              </a:pPr>
              <a:r>
                <a:rPr lang="en-US" sz="1800" b="1" dirty="0"/>
                <a:t>May need to interrupt</a:t>
              </a:r>
            </a:p>
          </p:txBody>
        </p:sp>
      </p:grpSp>
      <p:grpSp>
        <p:nvGrpSpPr>
          <p:cNvPr id="19" name="Group 18">
            <a:extLst>
              <a:ext uri="{FF2B5EF4-FFF2-40B4-BE49-F238E27FC236}">
                <a16:creationId xmlns:a16="http://schemas.microsoft.com/office/drawing/2014/main" id="{10D1313A-26A4-984A-B6F6-6965FC75CAD1}"/>
              </a:ext>
            </a:extLst>
          </p:cNvPr>
          <p:cNvGrpSpPr/>
          <p:nvPr/>
        </p:nvGrpSpPr>
        <p:grpSpPr>
          <a:xfrm>
            <a:off x="6852619" y="2426573"/>
            <a:ext cx="2687524" cy="1034125"/>
            <a:chOff x="7073346" y="1850567"/>
            <a:chExt cx="2687524" cy="1034125"/>
          </a:xfrm>
        </p:grpSpPr>
        <p:sp>
          <p:nvSpPr>
            <p:cNvPr id="9" name="Google Shape;236;p29">
              <a:extLst>
                <a:ext uri="{FF2B5EF4-FFF2-40B4-BE49-F238E27FC236}">
                  <a16:creationId xmlns:a16="http://schemas.microsoft.com/office/drawing/2014/main" id="{3E3AF7D2-7534-634B-9079-84435DCFBD8C}"/>
                </a:ext>
              </a:extLst>
            </p:cNvPr>
            <p:cNvSpPr txBox="1">
              <a:spLocks/>
            </p:cNvSpPr>
            <p:nvPr/>
          </p:nvSpPr>
          <p:spPr>
            <a:xfrm>
              <a:off x="7073346" y="1850567"/>
              <a:ext cx="2687524"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PARTICIPATION</a:t>
              </a:r>
            </a:p>
          </p:txBody>
        </p:sp>
        <p:sp>
          <p:nvSpPr>
            <p:cNvPr id="11" name="Google Shape;237;p29">
              <a:extLst>
                <a:ext uri="{FF2B5EF4-FFF2-40B4-BE49-F238E27FC236}">
                  <a16:creationId xmlns:a16="http://schemas.microsoft.com/office/drawing/2014/main" id="{F39A5BCD-EA71-6746-BB93-3112F11B9E9F}"/>
                </a:ext>
              </a:extLst>
            </p:cNvPr>
            <p:cNvSpPr txBox="1">
              <a:spLocks/>
            </p:cNvSpPr>
            <p:nvPr/>
          </p:nvSpPr>
          <p:spPr>
            <a:xfrm>
              <a:off x="7407018" y="2236992"/>
              <a:ext cx="2020180"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Is voluntary but,</a:t>
              </a:r>
            </a:p>
            <a:p>
              <a:pPr marL="0" indent="0" algn="ctr">
                <a:spcBef>
                  <a:spcPts val="0"/>
                </a:spcBef>
                <a:buFont typeface="Arial" panose="020B0604020202020204" pitchFamily="34" charset="0"/>
                <a:buNone/>
              </a:pPr>
              <a:r>
                <a:rPr lang="en-US" sz="1800" b="1" dirty="0"/>
                <a:t>Best way to learn </a:t>
              </a:r>
            </a:p>
          </p:txBody>
        </p:sp>
      </p:grpSp>
      <p:grpSp>
        <p:nvGrpSpPr>
          <p:cNvPr id="21" name="Group 20">
            <a:extLst>
              <a:ext uri="{FF2B5EF4-FFF2-40B4-BE49-F238E27FC236}">
                <a16:creationId xmlns:a16="http://schemas.microsoft.com/office/drawing/2014/main" id="{EF7F93E4-A52E-9248-A37C-FDC8976FC7B7}"/>
              </a:ext>
            </a:extLst>
          </p:cNvPr>
          <p:cNvGrpSpPr/>
          <p:nvPr/>
        </p:nvGrpSpPr>
        <p:grpSpPr>
          <a:xfrm>
            <a:off x="2091701" y="3953994"/>
            <a:ext cx="2040351" cy="1034125"/>
            <a:chOff x="2380951" y="3876941"/>
            <a:chExt cx="2040351" cy="1034125"/>
          </a:xfrm>
        </p:grpSpPr>
        <p:sp>
          <p:nvSpPr>
            <p:cNvPr id="12" name="Google Shape;230;p29">
              <a:extLst>
                <a:ext uri="{FF2B5EF4-FFF2-40B4-BE49-F238E27FC236}">
                  <a16:creationId xmlns:a16="http://schemas.microsoft.com/office/drawing/2014/main" id="{5215C94A-C303-4249-8679-221AEAF72FBE}"/>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PRIVACY</a:t>
              </a:r>
            </a:p>
          </p:txBody>
        </p:sp>
        <p:sp>
          <p:nvSpPr>
            <p:cNvPr id="13" name="Google Shape;231;p29">
              <a:extLst>
                <a:ext uri="{FF2B5EF4-FFF2-40B4-BE49-F238E27FC236}">
                  <a16:creationId xmlns:a16="http://schemas.microsoft.com/office/drawing/2014/main" id="{B460E319-FA93-B940-94FB-A639AAAB980D}"/>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Said in the group,</a:t>
              </a:r>
            </a:p>
            <a:p>
              <a:pPr marL="0" indent="0" algn="ctr">
                <a:spcBef>
                  <a:spcPts val="0"/>
                </a:spcBef>
                <a:buFont typeface="Arial" panose="020B0604020202020204" pitchFamily="34" charset="0"/>
                <a:buNone/>
              </a:pPr>
              <a:r>
                <a:rPr lang="en-US" sz="1800" b="1" dirty="0"/>
                <a:t>Stays in the group</a:t>
              </a:r>
            </a:p>
          </p:txBody>
        </p:sp>
      </p:grpSp>
      <p:grpSp>
        <p:nvGrpSpPr>
          <p:cNvPr id="22" name="Group 21">
            <a:extLst>
              <a:ext uri="{FF2B5EF4-FFF2-40B4-BE49-F238E27FC236}">
                <a16:creationId xmlns:a16="http://schemas.microsoft.com/office/drawing/2014/main" id="{815E3244-6FBC-E34C-B5DC-FF4F5AD51051}"/>
              </a:ext>
            </a:extLst>
          </p:cNvPr>
          <p:cNvGrpSpPr/>
          <p:nvPr/>
        </p:nvGrpSpPr>
        <p:grpSpPr>
          <a:xfrm>
            <a:off x="7081695" y="3953994"/>
            <a:ext cx="2687523" cy="1097616"/>
            <a:chOff x="5898941" y="3678875"/>
            <a:chExt cx="2687523" cy="1097616"/>
          </a:xfrm>
        </p:grpSpPr>
        <p:sp>
          <p:nvSpPr>
            <p:cNvPr id="14" name="Google Shape;234;p29">
              <a:extLst>
                <a:ext uri="{FF2B5EF4-FFF2-40B4-BE49-F238E27FC236}">
                  <a16:creationId xmlns:a16="http://schemas.microsoft.com/office/drawing/2014/main" id="{41D08985-96F8-354B-B873-AF6D2884BF7D}"/>
                </a:ext>
              </a:extLst>
            </p:cNvPr>
            <p:cNvSpPr txBox="1">
              <a:spLocks/>
            </p:cNvSpPr>
            <p:nvPr/>
          </p:nvSpPr>
          <p:spPr>
            <a:xfrm>
              <a:off x="5898941" y="3678875"/>
              <a:ext cx="2687523"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SURROUNDINGS</a:t>
              </a:r>
            </a:p>
          </p:txBody>
        </p:sp>
        <p:sp>
          <p:nvSpPr>
            <p:cNvPr id="15" name="Google Shape;235;p29">
              <a:extLst>
                <a:ext uri="{FF2B5EF4-FFF2-40B4-BE49-F238E27FC236}">
                  <a16:creationId xmlns:a16="http://schemas.microsoft.com/office/drawing/2014/main" id="{2D5AA03B-2723-9246-AC39-5546AFE112A1}"/>
                </a:ext>
              </a:extLst>
            </p:cNvPr>
            <p:cNvSpPr txBox="1">
              <a:spLocks/>
            </p:cNvSpPr>
            <p:nvPr/>
          </p:nvSpPr>
          <p:spPr>
            <a:xfrm>
              <a:off x="5990653" y="4128791"/>
              <a:ext cx="2504099"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Check screen visibility,</a:t>
              </a:r>
            </a:p>
            <a:p>
              <a:pPr marL="0" indent="0" algn="ctr">
                <a:spcBef>
                  <a:spcPts val="0"/>
                </a:spcBef>
                <a:buFont typeface="Arial" panose="020B0604020202020204" pitchFamily="34" charset="0"/>
                <a:buNone/>
              </a:pPr>
              <a:r>
                <a:rPr lang="en-US" sz="1800" b="1" dirty="0"/>
                <a:t>Reduce noise</a:t>
              </a:r>
            </a:p>
          </p:txBody>
        </p:sp>
      </p:grpSp>
      <p:pic>
        <p:nvPicPr>
          <p:cNvPr id="16" name="Graphic 15" descr="Watch">
            <a:extLst>
              <a:ext uri="{FF2B5EF4-FFF2-40B4-BE49-F238E27FC236}">
                <a16:creationId xmlns:a16="http://schemas.microsoft.com/office/drawing/2014/main" id="{93B14BA9-3985-5341-B143-DD75E2182A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7336" y="2426573"/>
            <a:ext cx="914400" cy="914400"/>
          </a:xfrm>
          <a:prstGeom prst="rect">
            <a:avLst/>
          </a:prstGeom>
        </p:spPr>
      </p:pic>
      <p:pic>
        <p:nvPicPr>
          <p:cNvPr id="18" name="Graphic 17" descr="Person eating">
            <a:extLst>
              <a:ext uri="{FF2B5EF4-FFF2-40B4-BE49-F238E27FC236}">
                <a16:creationId xmlns:a16="http://schemas.microsoft.com/office/drawing/2014/main" id="{5510A19E-5E00-1648-9E28-BBBD5348A0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5021" y="4052853"/>
            <a:ext cx="914400" cy="914400"/>
          </a:xfrm>
          <a:prstGeom prst="rect">
            <a:avLst/>
          </a:prstGeom>
        </p:spPr>
      </p:pic>
      <p:pic>
        <p:nvPicPr>
          <p:cNvPr id="24" name="Graphic 23" descr="Chat">
            <a:extLst>
              <a:ext uri="{FF2B5EF4-FFF2-40B4-BE49-F238E27FC236}">
                <a16:creationId xmlns:a16="http://schemas.microsoft.com/office/drawing/2014/main" id="{C2D1B137-DEA0-C645-9B7F-6699F429E5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42264" y="4052853"/>
            <a:ext cx="914400" cy="914400"/>
          </a:xfrm>
          <a:prstGeom prst="rect">
            <a:avLst/>
          </a:prstGeom>
        </p:spPr>
      </p:pic>
      <p:pic>
        <p:nvPicPr>
          <p:cNvPr id="28" name="Graphic 27" descr="Customer review">
            <a:extLst>
              <a:ext uri="{FF2B5EF4-FFF2-40B4-BE49-F238E27FC236}">
                <a16:creationId xmlns:a16="http://schemas.microsoft.com/office/drawing/2014/main" id="{B9F69535-75B6-BB47-9ED2-2F14FD84FE2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11316" y="2371747"/>
            <a:ext cx="914400" cy="914400"/>
          </a:xfrm>
          <a:prstGeom prst="rect">
            <a:avLst/>
          </a:prstGeom>
        </p:spPr>
      </p:pic>
      <p:sp>
        <p:nvSpPr>
          <p:cNvPr id="17" name="Freeform 16">
            <a:extLst>
              <a:ext uri="{FF2B5EF4-FFF2-40B4-BE49-F238E27FC236}">
                <a16:creationId xmlns:a16="http://schemas.microsoft.com/office/drawing/2014/main" id="{995AC09D-3F29-4A4D-AADE-C0CF6D1B4F6C}"/>
              </a:ext>
            </a:extLst>
          </p:cNvPr>
          <p:cNvSpPr/>
          <p:nvPr/>
        </p:nvSpPr>
        <p:spPr>
          <a:xfrm>
            <a:off x="9601200" y="-21771"/>
            <a:ext cx="2590800" cy="6901542"/>
          </a:xfrm>
          <a:custGeom>
            <a:avLst/>
            <a:gdLst>
              <a:gd name="connsiteX0" fmla="*/ 0 w 2590800"/>
              <a:gd name="connsiteY0" fmla="*/ 0 h 6901542"/>
              <a:gd name="connsiteX1" fmla="*/ 1937657 w 2590800"/>
              <a:gd name="connsiteY1" fmla="*/ 6901542 h 6901542"/>
              <a:gd name="connsiteX2" fmla="*/ 2590800 w 2590800"/>
              <a:gd name="connsiteY2" fmla="*/ 6879771 h 6901542"/>
              <a:gd name="connsiteX3" fmla="*/ 2590800 w 2590800"/>
              <a:gd name="connsiteY3" fmla="*/ 0 h 6901542"/>
              <a:gd name="connsiteX4" fmla="*/ 0 w 2590800"/>
              <a:gd name="connsiteY4" fmla="*/ 0 h 690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901542">
                <a:moveTo>
                  <a:pt x="0" y="0"/>
                </a:moveTo>
                <a:lnTo>
                  <a:pt x="1937657" y="6901542"/>
                </a:lnTo>
                <a:lnTo>
                  <a:pt x="2590800" y="6879771"/>
                </a:lnTo>
                <a:lnTo>
                  <a:pt x="2590800" y="0"/>
                </a:lnTo>
                <a:lnTo>
                  <a:pt x="0" y="0"/>
                </a:lnTo>
                <a:close/>
              </a:path>
            </a:pathLst>
          </a:custGeom>
          <a:solidFill>
            <a:srgbClr val="A4C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0AE19DD-96ED-E54B-AD76-264C234B7913}"/>
              </a:ext>
            </a:extLst>
          </p:cNvPr>
          <p:cNvGrpSpPr/>
          <p:nvPr/>
        </p:nvGrpSpPr>
        <p:grpSpPr>
          <a:xfrm>
            <a:off x="3943345" y="5248119"/>
            <a:ext cx="3108427" cy="1034125"/>
            <a:chOff x="2380951" y="3876941"/>
            <a:chExt cx="2040351" cy="1034125"/>
          </a:xfrm>
        </p:grpSpPr>
        <p:sp>
          <p:nvSpPr>
            <p:cNvPr id="25" name="Google Shape;230;p29">
              <a:extLst>
                <a:ext uri="{FF2B5EF4-FFF2-40B4-BE49-F238E27FC236}">
                  <a16:creationId xmlns:a16="http://schemas.microsoft.com/office/drawing/2014/main" id="{2F291F47-DD1B-8849-8069-2E51EBFA5DFC}"/>
                </a:ext>
              </a:extLst>
            </p:cNvPr>
            <p:cNvSpPr txBox="1">
              <a:spLocks/>
            </p:cNvSpPr>
            <p:nvPr/>
          </p:nvSpPr>
          <p:spPr>
            <a:xfrm>
              <a:off x="2510876" y="3876941"/>
              <a:ext cx="1780500" cy="503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algn="ctr">
                <a:spcBef>
                  <a:spcPts val="0"/>
                </a:spcBef>
              </a:pPr>
              <a:r>
                <a:rPr lang="en-US" sz="2400" b="1" dirty="0"/>
                <a:t>IF DUTY CALLS</a:t>
              </a:r>
            </a:p>
          </p:txBody>
        </p:sp>
        <p:sp>
          <p:nvSpPr>
            <p:cNvPr id="26" name="Google Shape;231;p29">
              <a:extLst>
                <a:ext uri="{FF2B5EF4-FFF2-40B4-BE49-F238E27FC236}">
                  <a16:creationId xmlns:a16="http://schemas.microsoft.com/office/drawing/2014/main" id="{7C347FD5-0E81-974D-90F2-5145E1E5883D}"/>
                </a:ext>
              </a:extLst>
            </p:cNvPr>
            <p:cNvSpPr txBox="1">
              <a:spLocks/>
            </p:cNvSpPr>
            <p:nvPr/>
          </p:nvSpPr>
          <p:spPr>
            <a:xfrm>
              <a:off x="2380951" y="4263366"/>
              <a:ext cx="2040351" cy="6477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b="1" dirty="0"/>
                <a:t>Leave to do what you need</a:t>
              </a:r>
            </a:p>
            <a:p>
              <a:pPr marL="0" indent="0" algn="ctr">
                <a:spcBef>
                  <a:spcPts val="0"/>
                </a:spcBef>
                <a:buFont typeface="Arial" panose="020B0604020202020204" pitchFamily="34" charset="0"/>
                <a:buNone/>
              </a:pPr>
              <a:r>
                <a:rPr lang="en-US" sz="1800" b="1" dirty="0"/>
                <a:t>Come back when you can</a:t>
              </a:r>
            </a:p>
          </p:txBody>
        </p:sp>
      </p:grpSp>
      <p:pic>
        <p:nvPicPr>
          <p:cNvPr id="27" name="Graphic 26" descr="Run with solid fill">
            <a:extLst>
              <a:ext uri="{FF2B5EF4-FFF2-40B4-BE49-F238E27FC236}">
                <a16:creationId xmlns:a16="http://schemas.microsoft.com/office/drawing/2014/main" id="{74DAE10D-5E91-7B4F-A6B9-F508F657F00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18128" y="5328088"/>
            <a:ext cx="914400" cy="914400"/>
          </a:xfrm>
          <a:prstGeom prst="rect">
            <a:avLst/>
          </a:prstGeom>
        </p:spPr>
      </p:pic>
    </p:spTree>
    <p:extLst>
      <p:ext uri="{BB962C8B-B14F-4D97-AF65-F5344CB8AC3E}">
        <p14:creationId xmlns:p14="http://schemas.microsoft.com/office/powerpoint/2010/main" val="987239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2">
            <a:extLst>
              <a:ext uri="{FF2B5EF4-FFF2-40B4-BE49-F238E27FC236}">
                <a16:creationId xmlns:a16="http://schemas.microsoft.com/office/drawing/2014/main" id="{B3593789-A955-4F41-B00F-07E0775AF559}"/>
              </a:ext>
            </a:extLst>
          </p:cNvPr>
          <p:cNvSpPr/>
          <p:nvPr/>
        </p:nvSpPr>
        <p:spPr>
          <a:xfrm>
            <a:off x="556415" y="0"/>
            <a:ext cx="11399209" cy="6858001"/>
          </a:xfrm>
          <a:prstGeom prst="trapezoid">
            <a:avLst/>
          </a:prstGeom>
          <a:solidFill>
            <a:srgbClr val="D1E1C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Introductions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pezoid 4">
            <a:extLst>
              <a:ext uri="{FF2B5EF4-FFF2-40B4-BE49-F238E27FC236}">
                <a16:creationId xmlns:a16="http://schemas.microsoft.com/office/drawing/2014/main" id="{ADF2F099-2406-A441-86FC-CFB7D7AAEC43}"/>
              </a:ext>
            </a:extLst>
          </p:cNvPr>
          <p:cNvSpPr/>
          <p:nvPr/>
        </p:nvSpPr>
        <p:spPr>
          <a:xfrm>
            <a:off x="3694923" y="0"/>
            <a:ext cx="4744460" cy="6858000"/>
          </a:xfrm>
          <a:prstGeom prst="trapezoid">
            <a:avLst/>
          </a:prstGeom>
          <a:solidFill>
            <a:srgbClr val="A4C49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D7F70E3-EBA9-4947-A02E-E50C3915F1BC}"/>
              </a:ext>
            </a:extLst>
          </p:cNvPr>
          <p:cNvSpPr txBox="1"/>
          <p:nvPr/>
        </p:nvSpPr>
        <p:spPr>
          <a:xfrm>
            <a:off x="2034344" y="3549403"/>
            <a:ext cx="1309707" cy="1077218"/>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Your Name</a:t>
            </a:r>
          </a:p>
        </p:txBody>
      </p:sp>
      <p:sp>
        <p:nvSpPr>
          <p:cNvPr id="8" name="TextBox 7">
            <a:extLst>
              <a:ext uri="{FF2B5EF4-FFF2-40B4-BE49-F238E27FC236}">
                <a16:creationId xmlns:a16="http://schemas.microsoft.com/office/drawing/2014/main" id="{DE15C793-C81A-264A-904E-DB52C53B7029}"/>
              </a:ext>
            </a:extLst>
          </p:cNvPr>
          <p:cNvSpPr txBox="1"/>
          <p:nvPr/>
        </p:nvSpPr>
        <p:spPr>
          <a:xfrm>
            <a:off x="4753791" y="4116721"/>
            <a:ext cx="2808152" cy="1569660"/>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Who you are caring for and their diagnosis</a:t>
            </a:r>
          </a:p>
        </p:txBody>
      </p:sp>
      <p:sp>
        <p:nvSpPr>
          <p:cNvPr id="13" name="TextBox 12">
            <a:extLst>
              <a:ext uri="{FF2B5EF4-FFF2-40B4-BE49-F238E27FC236}">
                <a16:creationId xmlns:a16="http://schemas.microsoft.com/office/drawing/2014/main" id="{C6DC4899-EC51-BE4C-BE97-ED59CDC8738E}"/>
              </a:ext>
            </a:extLst>
          </p:cNvPr>
          <p:cNvSpPr txBox="1"/>
          <p:nvPr/>
        </p:nvSpPr>
        <p:spPr>
          <a:xfrm>
            <a:off x="8364739" y="3549403"/>
            <a:ext cx="2626723" cy="1569660"/>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One thing you hope to learn today</a:t>
            </a:r>
          </a:p>
        </p:txBody>
      </p:sp>
      <p:pic>
        <p:nvPicPr>
          <p:cNvPr id="9" name="Graphic 8" descr="Handshake">
            <a:extLst>
              <a:ext uri="{FF2B5EF4-FFF2-40B4-BE49-F238E27FC236}">
                <a16:creationId xmlns:a16="http://schemas.microsoft.com/office/drawing/2014/main" id="{EE7EFF8A-276A-8A4F-A3F4-A37EA4BCE0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05696" y="287090"/>
            <a:ext cx="4380607" cy="4380607"/>
          </a:xfrm>
          <a:prstGeom prst="rect">
            <a:avLst/>
          </a:prstGeom>
        </p:spPr>
      </p:pic>
    </p:spTree>
    <p:extLst>
      <p:ext uri="{BB962C8B-B14F-4D97-AF65-F5344CB8AC3E}">
        <p14:creationId xmlns:p14="http://schemas.microsoft.com/office/powerpoint/2010/main" val="1831559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Today’s Topics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D754653-061C-F241-A4D7-D575BC283332}"/>
              </a:ext>
            </a:extLst>
          </p:cNvPr>
          <p:cNvSpPr>
            <a:spLocks noChangeAspect="1"/>
          </p:cNvSpPr>
          <p:nvPr/>
        </p:nvSpPr>
        <p:spPr>
          <a:xfrm>
            <a:off x="2136418" y="2057400"/>
            <a:ext cx="1371600" cy="137160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4FD2DBF0-80E6-6B44-BD87-6964AFC496B8}"/>
              </a:ext>
            </a:extLst>
          </p:cNvPr>
          <p:cNvSpPr>
            <a:spLocks noChangeAspect="1"/>
          </p:cNvSpPr>
          <p:nvPr/>
        </p:nvSpPr>
        <p:spPr>
          <a:xfrm>
            <a:off x="5432196" y="2057400"/>
            <a:ext cx="1371600" cy="137160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B4D6BCC4-006B-8D4B-9476-ABCABD1710E8}"/>
              </a:ext>
            </a:extLst>
          </p:cNvPr>
          <p:cNvSpPr>
            <a:spLocks noChangeAspect="1"/>
          </p:cNvSpPr>
          <p:nvPr/>
        </p:nvSpPr>
        <p:spPr>
          <a:xfrm>
            <a:off x="8537218" y="2057400"/>
            <a:ext cx="1371600" cy="137160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6B2AC51-8CAE-E140-939D-7C6594349849}"/>
              </a:ext>
            </a:extLst>
          </p:cNvPr>
          <p:cNvSpPr txBox="1"/>
          <p:nvPr/>
        </p:nvSpPr>
        <p:spPr>
          <a:xfrm>
            <a:off x="2136418" y="3680700"/>
            <a:ext cx="1468672" cy="830997"/>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Negative</a:t>
            </a:r>
          </a:p>
          <a:p>
            <a:pPr algn="ctr"/>
            <a:r>
              <a:rPr lang="en-US" sz="2400" dirty="0">
                <a:latin typeface="Arial" panose="020B0604020202020204" pitchFamily="34" charset="0"/>
                <a:cs typeface="Arial" panose="020B0604020202020204" pitchFamily="34" charset="0"/>
              </a:rPr>
              <a:t>Emotions</a:t>
            </a:r>
          </a:p>
        </p:txBody>
      </p:sp>
      <p:sp>
        <p:nvSpPr>
          <p:cNvPr id="9" name="TextBox 8">
            <a:extLst>
              <a:ext uri="{FF2B5EF4-FFF2-40B4-BE49-F238E27FC236}">
                <a16:creationId xmlns:a16="http://schemas.microsoft.com/office/drawing/2014/main" id="{29F0CBEF-6242-3C4B-AB98-9D478BCF27DB}"/>
              </a:ext>
            </a:extLst>
          </p:cNvPr>
          <p:cNvSpPr txBox="1"/>
          <p:nvPr/>
        </p:nvSpPr>
        <p:spPr>
          <a:xfrm>
            <a:off x="8231400" y="3680700"/>
            <a:ext cx="1983235" cy="830997"/>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Strategies </a:t>
            </a:r>
          </a:p>
          <a:p>
            <a:r>
              <a:rPr lang="en-US" sz="2400" dirty="0">
                <a:latin typeface="Arial" panose="020B0604020202020204" pitchFamily="34" charset="0"/>
                <a:cs typeface="Arial" panose="020B0604020202020204" pitchFamily="34" charset="0"/>
              </a:rPr>
              <a:t>for Managing</a:t>
            </a:r>
          </a:p>
        </p:txBody>
      </p:sp>
      <p:sp>
        <p:nvSpPr>
          <p:cNvPr id="10" name="TextBox 9">
            <a:extLst>
              <a:ext uri="{FF2B5EF4-FFF2-40B4-BE49-F238E27FC236}">
                <a16:creationId xmlns:a16="http://schemas.microsoft.com/office/drawing/2014/main" id="{00314138-7E00-DA4D-84B2-FFCB4201FF61}"/>
              </a:ext>
            </a:extLst>
          </p:cNvPr>
          <p:cNvSpPr txBox="1"/>
          <p:nvPr/>
        </p:nvSpPr>
        <p:spPr>
          <a:xfrm>
            <a:off x="5093353" y="3719078"/>
            <a:ext cx="2005293" cy="830997"/>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Recognizing </a:t>
            </a:r>
          </a:p>
          <a:p>
            <a:pPr algn="ctr"/>
            <a:r>
              <a:rPr lang="en-US" sz="2400" dirty="0">
                <a:latin typeface="Arial" panose="020B0604020202020204" pitchFamily="34" charset="0"/>
                <a:cs typeface="Arial" panose="020B0604020202020204" pitchFamily="34" charset="0"/>
              </a:rPr>
              <a:t>Intensity</a:t>
            </a:r>
          </a:p>
        </p:txBody>
      </p:sp>
      <p:pic>
        <p:nvPicPr>
          <p:cNvPr id="11" name="Graphic 10" descr="Angry face outline">
            <a:extLst>
              <a:ext uri="{FF2B5EF4-FFF2-40B4-BE49-F238E27FC236}">
                <a16:creationId xmlns:a16="http://schemas.microsoft.com/office/drawing/2014/main" id="{39370F84-0593-8345-BFAA-678F3AE5E1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65018" y="2286000"/>
            <a:ext cx="914400" cy="914400"/>
          </a:xfrm>
          <a:prstGeom prst="rect">
            <a:avLst/>
          </a:prstGeom>
        </p:spPr>
      </p:pic>
      <p:pic>
        <p:nvPicPr>
          <p:cNvPr id="13" name="Graphic 12" descr="Speedometer Low">
            <a:extLst>
              <a:ext uri="{FF2B5EF4-FFF2-40B4-BE49-F238E27FC236}">
                <a16:creationId xmlns:a16="http://schemas.microsoft.com/office/drawing/2014/main" id="{F85AAA0D-BB06-CF4E-BC96-2B76A37E2D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8799" y="2221832"/>
            <a:ext cx="914400" cy="914400"/>
          </a:xfrm>
          <a:prstGeom prst="rect">
            <a:avLst/>
          </a:prstGeom>
        </p:spPr>
      </p:pic>
      <p:pic>
        <p:nvPicPr>
          <p:cNvPr id="15" name="Graphic 14" descr="Clipboard">
            <a:extLst>
              <a:ext uri="{FF2B5EF4-FFF2-40B4-BE49-F238E27FC236}">
                <a16:creationId xmlns:a16="http://schemas.microsoft.com/office/drawing/2014/main" id="{563C732E-49A8-F841-9A82-6F515D5B28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65817" y="2286000"/>
            <a:ext cx="914400" cy="914400"/>
          </a:xfrm>
          <a:prstGeom prst="rect">
            <a:avLst/>
          </a:prstGeom>
        </p:spPr>
      </p:pic>
    </p:spTree>
    <p:extLst>
      <p:ext uri="{BB962C8B-B14F-4D97-AF65-F5344CB8AC3E}">
        <p14:creationId xmlns:p14="http://schemas.microsoft.com/office/powerpoint/2010/main" val="4027916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Emotions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98929"/>
              </a:solidFill>
            </a:endParaRPr>
          </a:p>
        </p:txBody>
      </p:sp>
      <p:sp>
        <p:nvSpPr>
          <p:cNvPr id="18" name="Oval 17">
            <a:extLst>
              <a:ext uri="{FF2B5EF4-FFF2-40B4-BE49-F238E27FC236}">
                <a16:creationId xmlns:a16="http://schemas.microsoft.com/office/drawing/2014/main" id="{5FFC967E-C523-754F-A589-17209ABA7AE4}"/>
              </a:ext>
            </a:extLst>
          </p:cNvPr>
          <p:cNvSpPr/>
          <p:nvPr/>
        </p:nvSpPr>
        <p:spPr>
          <a:xfrm>
            <a:off x="4765964" y="2923309"/>
            <a:ext cx="2022763" cy="1496291"/>
          </a:xfrm>
          <a:prstGeom prst="ellipse">
            <a:avLst/>
          </a:prstGeom>
          <a:solidFill>
            <a:srgbClr val="498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Gill Sans MT" panose="020B0502020104020203" pitchFamily="34" charset="77"/>
                <a:ea typeface="Homemade Apple" panose="02000000000000000000" pitchFamily="2" charset="0"/>
              </a:rPr>
              <a:t>Emotions</a:t>
            </a:r>
          </a:p>
        </p:txBody>
      </p:sp>
      <p:sp>
        <p:nvSpPr>
          <p:cNvPr id="19" name="Oval 18">
            <a:extLst>
              <a:ext uri="{FF2B5EF4-FFF2-40B4-BE49-F238E27FC236}">
                <a16:creationId xmlns:a16="http://schemas.microsoft.com/office/drawing/2014/main" id="{CB24D583-800F-BD4C-977A-A5479B073183}"/>
              </a:ext>
            </a:extLst>
          </p:cNvPr>
          <p:cNvSpPr/>
          <p:nvPr/>
        </p:nvSpPr>
        <p:spPr>
          <a:xfrm>
            <a:off x="7510160" y="2263929"/>
            <a:ext cx="1734634" cy="1274618"/>
          </a:xfrm>
          <a:prstGeom prst="ellipse">
            <a:avLst/>
          </a:prstGeom>
          <a:solidFill>
            <a:srgbClr val="A4C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20" name="Oval 19">
            <a:extLst>
              <a:ext uri="{FF2B5EF4-FFF2-40B4-BE49-F238E27FC236}">
                <a16:creationId xmlns:a16="http://schemas.microsoft.com/office/drawing/2014/main" id="{3A146B4F-60C0-4B46-B526-22DB48B0AE26}"/>
              </a:ext>
            </a:extLst>
          </p:cNvPr>
          <p:cNvSpPr/>
          <p:nvPr/>
        </p:nvSpPr>
        <p:spPr>
          <a:xfrm>
            <a:off x="2231625" y="3192384"/>
            <a:ext cx="1516113" cy="990600"/>
          </a:xfrm>
          <a:prstGeom prst="ellipse">
            <a:avLst/>
          </a:prstGeom>
          <a:solidFill>
            <a:srgbClr val="A4C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21" name="Oval 20">
            <a:extLst>
              <a:ext uri="{FF2B5EF4-FFF2-40B4-BE49-F238E27FC236}">
                <a16:creationId xmlns:a16="http://schemas.microsoft.com/office/drawing/2014/main" id="{DA57FBB6-3F4A-134F-8B43-DFE535AA85AF}"/>
              </a:ext>
            </a:extLst>
          </p:cNvPr>
          <p:cNvSpPr/>
          <p:nvPr/>
        </p:nvSpPr>
        <p:spPr>
          <a:xfrm>
            <a:off x="5978514" y="1754052"/>
            <a:ext cx="1130908" cy="830997"/>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Guilt</a:t>
            </a:r>
          </a:p>
        </p:txBody>
      </p:sp>
      <p:sp>
        <p:nvSpPr>
          <p:cNvPr id="22" name="Oval 21">
            <a:extLst>
              <a:ext uri="{FF2B5EF4-FFF2-40B4-BE49-F238E27FC236}">
                <a16:creationId xmlns:a16="http://schemas.microsoft.com/office/drawing/2014/main" id="{4CF12CE4-0E15-0349-B0D1-BA88FFE9BE24}"/>
              </a:ext>
            </a:extLst>
          </p:cNvPr>
          <p:cNvSpPr/>
          <p:nvPr/>
        </p:nvSpPr>
        <p:spPr>
          <a:xfrm>
            <a:off x="7849022" y="890522"/>
            <a:ext cx="1130908" cy="830997"/>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Sad</a:t>
            </a:r>
          </a:p>
        </p:txBody>
      </p:sp>
      <p:sp>
        <p:nvSpPr>
          <p:cNvPr id="23" name="Oval 22">
            <a:extLst>
              <a:ext uri="{FF2B5EF4-FFF2-40B4-BE49-F238E27FC236}">
                <a16:creationId xmlns:a16="http://schemas.microsoft.com/office/drawing/2014/main" id="{F1D82261-F88A-1D4E-BD31-AB8BA98B6F05}"/>
              </a:ext>
            </a:extLst>
          </p:cNvPr>
          <p:cNvSpPr/>
          <p:nvPr/>
        </p:nvSpPr>
        <p:spPr>
          <a:xfrm>
            <a:off x="8062801" y="3908182"/>
            <a:ext cx="1734633" cy="1147185"/>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Frustration</a:t>
            </a:r>
          </a:p>
        </p:txBody>
      </p:sp>
      <p:sp>
        <p:nvSpPr>
          <p:cNvPr id="24" name="Oval 23">
            <a:extLst>
              <a:ext uri="{FF2B5EF4-FFF2-40B4-BE49-F238E27FC236}">
                <a16:creationId xmlns:a16="http://schemas.microsoft.com/office/drawing/2014/main" id="{0DDC8753-695E-C342-B4A5-1F04127E4C0D}"/>
              </a:ext>
            </a:extLst>
          </p:cNvPr>
          <p:cNvSpPr/>
          <p:nvPr/>
        </p:nvSpPr>
        <p:spPr>
          <a:xfrm>
            <a:off x="9728590" y="2047853"/>
            <a:ext cx="1130908" cy="830997"/>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Anger</a:t>
            </a:r>
          </a:p>
        </p:txBody>
      </p:sp>
      <p:sp>
        <p:nvSpPr>
          <p:cNvPr id="25" name="Oval 24">
            <a:extLst>
              <a:ext uri="{FF2B5EF4-FFF2-40B4-BE49-F238E27FC236}">
                <a16:creationId xmlns:a16="http://schemas.microsoft.com/office/drawing/2014/main" id="{EE1AB69B-7D69-954A-A288-AA2E49286C10}"/>
              </a:ext>
            </a:extLst>
          </p:cNvPr>
          <p:cNvSpPr/>
          <p:nvPr/>
        </p:nvSpPr>
        <p:spPr>
          <a:xfrm>
            <a:off x="1082034" y="2310625"/>
            <a:ext cx="1130908" cy="830997"/>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Joy</a:t>
            </a:r>
          </a:p>
        </p:txBody>
      </p:sp>
      <p:sp>
        <p:nvSpPr>
          <p:cNvPr id="26" name="Oval 25">
            <a:extLst>
              <a:ext uri="{FF2B5EF4-FFF2-40B4-BE49-F238E27FC236}">
                <a16:creationId xmlns:a16="http://schemas.microsoft.com/office/drawing/2014/main" id="{2FE6DB32-35A3-DB45-AA31-1995E50FBD16}"/>
              </a:ext>
            </a:extLst>
          </p:cNvPr>
          <p:cNvSpPr/>
          <p:nvPr/>
        </p:nvSpPr>
        <p:spPr>
          <a:xfrm>
            <a:off x="2958598" y="2060852"/>
            <a:ext cx="1130908" cy="830997"/>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Happy</a:t>
            </a:r>
          </a:p>
        </p:txBody>
      </p:sp>
      <p:sp>
        <p:nvSpPr>
          <p:cNvPr id="27" name="Oval 26">
            <a:extLst>
              <a:ext uri="{FF2B5EF4-FFF2-40B4-BE49-F238E27FC236}">
                <a16:creationId xmlns:a16="http://schemas.microsoft.com/office/drawing/2014/main" id="{FEED6EE5-24EB-8442-9F0F-1ACB4DC6CE8A}"/>
              </a:ext>
            </a:extLst>
          </p:cNvPr>
          <p:cNvSpPr/>
          <p:nvPr/>
        </p:nvSpPr>
        <p:spPr>
          <a:xfrm>
            <a:off x="1423186" y="4182984"/>
            <a:ext cx="1130908" cy="830997"/>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Love</a:t>
            </a:r>
          </a:p>
        </p:txBody>
      </p:sp>
      <p:sp>
        <p:nvSpPr>
          <p:cNvPr id="28" name="Oval 27">
            <a:extLst>
              <a:ext uri="{FF2B5EF4-FFF2-40B4-BE49-F238E27FC236}">
                <a16:creationId xmlns:a16="http://schemas.microsoft.com/office/drawing/2014/main" id="{A3D79FAB-C0C8-8742-9A61-BF3D11143A69}"/>
              </a:ext>
            </a:extLst>
          </p:cNvPr>
          <p:cNvSpPr/>
          <p:nvPr/>
        </p:nvSpPr>
        <p:spPr>
          <a:xfrm>
            <a:off x="3583215" y="4388558"/>
            <a:ext cx="1130908" cy="830997"/>
          </a:xfrm>
          <a:prstGeom prst="ellipse">
            <a:avLst/>
          </a:prstGeom>
          <a:solidFill>
            <a:srgbClr val="D1E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Hope</a:t>
            </a:r>
          </a:p>
        </p:txBody>
      </p:sp>
      <p:cxnSp>
        <p:nvCxnSpPr>
          <p:cNvPr id="30" name="Straight Connector 29">
            <a:extLst>
              <a:ext uri="{FF2B5EF4-FFF2-40B4-BE49-F238E27FC236}">
                <a16:creationId xmlns:a16="http://schemas.microsoft.com/office/drawing/2014/main" id="{030FC848-29E4-9446-83B0-C83B2410CC04}"/>
              </a:ext>
            </a:extLst>
          </p:cNvPr>
          <p:cNvCxnSpPr>
            <a:cxnSpLocks/>
          </p:cNvCxnSpPr>
          <p:nvPr/>
        </p:nvCxnSpPr>
        <p:spPr>
          <a:xfrm flipV="1">
            <a:off x="6736535" y="3127460"/>
            <a:ext cx="835288" cy="301540"/>
          </a:xfrm>
          <a:prstGeom prst="line">
            <a:avLst/>
          </a:prstGeom>
          <a:ln w="508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116DA4-53E8-1549-9DEA-B9FFC843D0DA}"/>
              </a:ext>
            </a:extLst>
          </p:cNvPr>
          <p:cNvCxnSpPr>
            <a:cxnSpLocks/>
            <a:stCxn id="20" idx="6"/>
            <a:endCxn id="18" idx="2"/>
          </p:cNvCxnSpPr>
          <p:nvPr/>
        </p:nvCxnSpPr>
        <p:spPr>
          <a:xfrm flipV="1">
            <a:off x="3747738" y="3671455"/>
            <a:ext cx="1018226" cy="16229"/>
          </a:xfrm>
          <a:prstGeom prst="line">
            <a:avLst/>
          </a:prstGeom>
          <a:ln w="508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FBAB9C8-6BDB-9A48-AC28-F847EB981C9D}"/>
              </a:ext>
            </a:extLst>
          </p:cNvPr>
          <p:cNvCxnSpPr>
            <a:cxnSpLocks/>
            <a:stCxn id="20" idx="5"/>
            <a:endCxn id="28" idx="1"/>
          </p:cNvCxnSpPr>
          <p:nvPr/>
        </p:nvCxnSpPr>
        <p:spPr>
          <a:xfrm>
            <a:off x="3525708" y="4037914"/>
            <a:ext cx="223125" cy="472341"/>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59C809-F6FD-0C44-B8B3-6378B58F48A0}"/>
              </a:ext>
            </a:extLst>
          </p:cNvPr>
          <p:cNvCxnSpPr>
            <a:cxnSpLocks/>
            <a:stCxn id="20" idx="3"/>
          </p:cNvCxnSpPr>
          <p:nvPr/>
        </p:nvCxnSpPr>
        <p:spPr>
          <a:xfrm flipH="1">
            <a:off x="2272695" y="4037914"/>
            <a:ext cx="180960" cy="204095"/>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0C637EA-2EDE-1B46-9680-67201BA081EB}"/>
              </a:ext>
            </a:extLst>
          </p:cNvPr>
          <p:cNvCxnSpPr>
            <a:cxnSpLocks/>
            <a:endCxn id="20" idx="1"/>
          </p:cNvCxnSpPr>
          <p:nvPr/>
        </p:nvCxnSpPr>
        <p:spPr>
          <a:xfrm>
            <a:off x="2056441" y="3009256"/>
            <a:ext cx="397214" cy="328198"/>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94F9B33-D17B-0541-8D60-9E588524702F}"/>
              </a:ext>
            </a:extLst>
          </p:cNvPr>
          <p:cNvCxnSpPr>
            <a:cxnSpLocks/>
            <a:stCxn id="26" idx="4"/>
          </p:cNvCxnSpPr>
          <p:nvPr/>
        </p:nvCxnSpPr>
        <p:spPr>
          <a:xfrm flipH="1">
            <a:off x="3414060" y="2891849"/>
            <a:ext cx="109992" cy="391845"/>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9502BE4-E400-8344-86CA-D2B8E0E09CDA}"/>
              </a:ext>
            </a:extLst>
          </p:cNvPr>
          <p:cNvCxnSpPr>
            <a:cxnSpLocks/>
            <a:stCxn id="21" idx="5"/>
          </p:cNvCxnSpPr>
          <p:nvPr/>
        </p:nvCxnSpPr>
        <p:spPr>
          <a:xfrm>
            <a:off x="6943804" y="2463352"/>
            <a:ext cx="643109" cy="180722"/>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A4B77C9-198F-B147-9802-65B752A43D0D}"/>
              </a:ext>
            </a:extLst>
          </p:cNvPr>
          <p:cNvCxnSpPr>
            <a:cxnSpLocks/>
            <a:endCxn id="24" idx="2"/>
          </p:cNvCxnSpPr>
          <p:nvPr/>
        </p:nvCxnSpPr>
        <p:spPr>
          <a:xfrm flipV="1">
            <a:off x="9170111" y="2463352"/>
            <a:ext cx="558479" cy="193436"/>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47BB4B4-8E33-B64F-AB41-425DE9A61AEF}"/>
              </a:ext>
            </a:extLst>
          </p:cNvPr>
          <p:cNvCxnSpPr>
            <a:cxnSpLocks/>
            <a:endCxn id="22" idx="4"/>
          </p:cNvCxnSpPr>
          <p:nvPr/>
        </p:nvCxnSpPr>
        <p:spPr>
          <a:xfrm flipV="1">
            <a:off x="8401127" y="1721519"/>
            <a:ext cx="13349" cy="539218"/>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EBB0038-36C6-6449-BCE7-19B07511C9B3}"/>
              </a:ext>
            </a:extLst>
          </p:cNvPr>
          <p:cNvCxnSpPr>
            <a:cxnSpLocks/>
            <a:stCxn id="23" idx="0"/>
          </p:cNvCxnSpPr>
          <p:nvPr/>
        </p:nvCxnSpPr>
        <p:spPr>
          <a:xfrm flipH="1" flipV="1">
            <a:off x="8725989" y="3487785"/>
            <a:ext cx="204129" cy="420397"/>
          </a:xfrm>
          <a:prstGeom prst="line">
            <a:avLst/>
          </a:prstGeom>
          <a:ln w="25400">
            <a:solidFill>
              <a:srgbClr val="498929"/>
            </a:solidFill>
          </a:ln>
        </p:spPr>
        <p:style>
          <a:lnRef idx="1">
            <a:schemeClr val="accent1"/>
          </a:lnRef>
          <a:fillRef idx="0">
            <a:schemeClr val="accent1"/>
          </a:fillRef>
          <a:effectRef idx="0">
            <a:schemeClr val="accent1"/>
          </a:effectRef>
          <a:fontRef idx="minor">
            <a:schemeClr val="tx1"/>
          </a:fontRef>
        </p:style>
      </p:cxnSp>
      <p:sp>
        <p:nvSpPr>
          <p:cNvPr id="29" name="Freeform 28">
            <a:extLst>
              <a:ext uri="{FF2B5EF4-FFF2-40B4-BE49-F238E27FC236}">
                <a16:creationId xmlns:a16="http://schemas.microsoft.com/office/drawing/2014/main" id="{804B21AC-1C36-444F-9084-DB2F4266AFA7}"/>
              </a:ext>
            </a:extLst>
          </p:cNvPr>
          <p:cNvSpPr/>
          <p:nvPr/>
        </p:nvSpPr>
        <p:spPr>
          <a:xfrm flipV="1">
            <a:off x="10701748" y="-22860"/>
            <a:ext cx="1551211" cy="6880860"/>
          </a:xfrm>
          <a:custGeom>
            <a:avLst/>
            <a:gdLst>
              <a:gd name="connsiteX0" fmla="*/ 0 w 2766060"/>
              <a:gd name="connsiteY0" fmla="*/ 0 h 6880860"/>
              <a:gd name="connsiteX1" fmla="*/ 2766060 w 2766060"/>
              <a:gd name="connsiteY1" fmla="*/ 0 h 6880860"/>
              <a:gd name="connsiteX2" fmla="*/ 2766060 w 2766060"/>
              <a:gd name="connsiteY2" fmla="*/ 6858000 h 6880860"/>
              <a:gd name="connsiteX3" fmla="*/ 2423160 w 2766060"/>
              <a:gd name="connsiteY3" fmla="*/ 6880860 h 6880860"/>
              <a:gd name="connsiteX4" fmla="*/ 0 w 2766060"/>
              <a:gd name="connsiteY4" fmla="*/ 0 h 6880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6060" h="6880860">
                <a:moveTo>
                  <a:pt x="0" y="0"/>
                </a:moveTo>
                <a:lnTo>
                  <a:pt x="2766060" y="0"/>
                </a:lnTo>
                <a:lnTo>
                  <a:pt x="2766060" y="6858000"/>
                </a:lnTo>
                <a:lnTo>
                  <a:pt x="2423160" y="6880860"/>
                </a:lnTo>
                <a:lnTo>
                  <a:pt x="0" y="0"/>
                </a:lnTo>
                <a:close/>
              </a:path>
            </a:pathLst>
          </a:custGeom>
          <a:solidFill>
            <a:srgbClr val="498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descr="Smiling with hearts face outline outline">
            <a:extLst>
              <a:ext uri="{FF2B5EF4-FFF2-40B4-BE49-F238E27FC236}">
                <a16:creationId xmlns:a16="http://schemas.microsoft.com/office/drawing/2014/main" id="{3F9A9A06-15CA-7F4E-91A5-63E93445DB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01398" y="3225561"/>
            <a:ext cx="914400" cy="914400"/>
          </a:xfrm>
          <a:prstGeom prst="rect">
            <a:avLst/>
          </a:prstGeom>
        </p:spPr>
      </p:pic>
      <p:pic>
        <p:nvPicPr>
          <p:cNvPr id="7" name="Graphic 6" descr="Angry face outline with solid fill">
            <a:extLst>
              <a:ext uri="{FF2B5EF4-FFF2-40B4-BE49-F238E27FC236}">
                <a16:creationId xmlns:a16="http://schemas.microsoft.com/office/drawing/2014/main" id="{86907485-DC99-FF44-8C5A-E63829D9B0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21866" y="2418657"/>
            <a:ext cx="914400" cy="914400"/>
          </a:xfrm>
          <a:prstGeom prst="rect">
            <a:avLst/>
          </a:prstGeom>
        </p:spPr>
      </p:pic>
    </p:spTree>
    <p:extLst>
      <p:ext uri="{BB962C8B-B14F-4D97-AF65-F5344CB8AC3E}">
        <p14:creationId xmlns:p14="http://schemas.microsoft.com/office/powerpoint/2010/main" val="3622500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I shouldn’t have said/done that!</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6797125" cy="2662267"/>
          </a:xfrm>
          <a:prstGeom prst="rect">
            <a:avLst/>
          </a:prstGeom>
          <a:noFill/>
        </p:spPr>
        <p:txBody>
          <a:bodyPr wrap="square" rtlCol="0">
            <a:spAutoFit/>
          </a:bodyPr>
          <a:lstStyle/>
          <a:p>
            <a:pPr>
              <a:buClr>
                <a:srgbClr val="498929"/>
              </a:buClr>
            </a:pPr>
            <a:r>
              <a:rPr lang="en-US" sz="2400" dirty="0">
                <a:latin typeface="Arial" panose="020B0604020202020204" pitchFamily="34" charset="0"/>
                <a:cs typeface="Arial" panose="020B0604020202020204" pitchFamily="34" charset="0"/>
              </a:rPr>
              <a:t>Everyone reacts in different ways</a:t>
            </a:r>
          </a:p>
          <a:p>
            <a:pPr marL="800100" lvl="1" indent="-342900">
              <a:buClr>
                <a:srgbClr val="498929"/>
              </a:buClr>
              <a:buFont typeface="Arial" panose="020B0604020202020204" pitchFamily="34" charset="0"/>
              <a:buChar char="•"/>
            </a:pPr>
            <a:r>
              <a:rPr lang="en-US" sz="2000" dirty="0">
                <a:latin typeface="Arial" panose="020B0604020202020204" pitchFamily="34" charset="0"/>
                <a:cs typeface="Arial" panose="020B0604020202020204" pitchFamily="34" charset="0"/>
              </a:rPr>
              <a:t>Genetics</a:t>
            </a:r>
          </a:p>
          <a:p>
            <a:pPr marL="800100" lvl="1" indent="-342900">
              <a:buClr>
                <a:srgbClr val="498929"/>
              </a:buClr>
              <a:buFont typeface="Arial" panose="020B0604020202020204" pitchFamily="34" charset="0"/>
              <a:buChar char="•"/>
            </a:pPr>
            <a:r>
              <a:rPr lang="en-US" sz="2000" dirty="0">
                <a:latin typeface="Arial" panose="020B0604020202020204" pitchFamily="34" charset="0"/>
                <a:cs typeface="Arial" panose="020B0604020202020204" pitchFamily="34" charset="0"/>
              </a:rPr>
              <a:t>Biology</a:t>
            </a:r>
          </a:p>
          <a:p>
            <a:pPr marL="800100" lvl="1" indent="-342900">
              <a:buClr>
                <a:srgbClr val="498929"/>
              </a:buClr>
              <a:buFont typeface="Arial" panose="020B0604020202020204" pitchFamily="34" charset="0"/>
              <a:buChar char="•"/>
            </a:pPr>
            <a:r>
              <a:rPr lang="en-US" sz="2000" dirty="0">
                <a:latin typeface="Arial" panose="020B0604020202020204" pitchFamily="34" charset="0"/>
                <a:cs typeface="Arial" panose="020B0604020202020204" pitchFamily="34" charset="0"/>
              </a:rPr>
              <a:t>Environmental </a:t>
            </a:r>
          </a:p>
          <a:p>
            <a:pPr marL="800100" lvl="1" indent="-342900">
              <a:spcAft>
                <a:spcPts val="1800"/>
              </a:spcAft>
              <a:buClr>
                <a:srgbClr val="498929"/>
              </a:buClr>
              <a:buFont typeface="Arial" panose="020B0604020202020204" pitchFamily="34" charset="0"/>
              <a:buChar char="•"/>
            </a:pPr>
            <a:r>
              <a:rPr lang="en-US" sz="2000" dirty="0">
                <a:latin typeface="Arial" panose="020B0604020202020204" pitchFamily="34" charset="0"/>
                <a:cs typeface="Arial" panose="020B0604020202020204" pitchFamily="34" charset="0"/>
              </a:rPr>
              <a:t>Situational</a:t>
            </a:r>
          </a:p>
          <a:p>
            <a:pPr>
              <a:spcAft>
                <a:spcPts val="600"/>
              </a:spcAft>
              <a:buClr>
                <a:srgbClr val="498929"/>
              </a:buClr>
            </a:pPr>
            <a:r>
              <a:rPr lang="en-US" sz="2400" dirty="0">
                <a:latin typeface="Arial" panose="020B0604020202020204" pitchFamily="34" charset="0"/>
                <a:cs typeface="Arial" panose="020B0604020202020204" pitchFamily="34" charset="0"/>
              </a:rPr>
              <a:t>Emotions themselves just are - they are not bad or good</a:t>
            </a:r>
          </a:p>
        </p:txBody>
      </p:sp>
      <p:grpSp>
        <p:nvGrpSpPr>
          <p:cNvPr id="22" name="Group 21">
            <a:extLst>
              <a:ext uri="{FF2B5EF4-FFF2-40B4-BE49-F238E27FC236}">
                <a16:creationId xmlns:a16="http://schemas.microsoft.com/office/drawing/2014/main" id="{3F70A0D2-0165-FC40-99FA-028CD4B877F9}"/>
              </a:ext>
            </a:extLst>
          </p:cNvPr>
          <p:cNvGrpSpPr/>
          <p:nvPr/>
        </p:nvGrpSpPr>
        <p:grpSpPr>
          <a:xfrm>
            <a:off x="7859167" y="2835808"/>
            <a:ext cx="3660513" cy="3193790"/>
            <a:chOff x="7859167" y="2835808"/>
            <a:chExt cx="3660513" cy="3193790"/>
          </a:xfrm>
        </p:grpSpPr>
        <p:pic>
          <p:nvPicPr>
            <p:cNvPr id="14" name="Picture 13" descr="A picture containing drawing&#10;&#10;Description automatically generated">
              <a:extLst>
                <a:ext uri="{FF2B5EF4-FFF2-40B4-BE49-F238E27FC236}">
                  <a16:creationId xmlns:a16="http://schemas.microsoft.com/office/drawing/2014/main" id="{398FA47D-2923-F441-BB9E-6AE3F575AF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59167" y="4896726"/>
              <a:ext cx="1060056" cy="1077491"/>
            </a:xfrm>
            <a:prstGeom prst="rect">
              <a:avLst/>
            </a:prstGeom>
          </p:spPr>
        </p:pic>
        <p:pic>
          <p:nvPicPr>
            <p:cNvPr id="16" name="Picture 15" descr="Shape&#10;&#10;Description automatically generated">
              <a:extLst>
                <a:ext uri="{FF2B5EF4-FFF2-40B4-BE49-F238E27FC236}">
                  <a16:creationId xmlns:a16="http://schemas.microsoft.com/office/drawing/2014/main" id="{46283953-68FB-124D-AFAE-764DA72E36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37715" y="4841344"/>
              <a:ext cx="1281965" cy="1188254"/>
            </a:xfrm>
            <a:prstGeom prst="rect">
              <a:avLst/>
            </a:prstGeom>
          </p:spPr>
        </p:pic>
        <p:pic>
          <p:nvPicPr>
            <p:cNvPr id="17" name="Picture 16">
              <a:extLst>
                <a:ext uri="{FF2B5EF4-FFF2-40B4-BE49-F238E27FC236}">
                  <a16:creationId xmlns:a16="http://schemas.microsoft.com/office/drawing/2014/main" id="{22F984F0-E7F7-3245-AB32-0160A4AF4F0D}"/>
                </a:ext>
              </a:extLst>
            </p:cNvPr>
            <p:cNvPicPr>
              <a:picLocks noChangeAspect="1"/>
            </p:cNvPicPr>
            <p:nvPr/>
          </p:nvPicPr>
          <p:blipFill>
            <a:blip r:embed="rId5"/>
            <a:stretch>
              <a:fillRect/>
            </a:stretch>
          </p:blipFill>
          <p:spPr>
            <a:xfrm>
              <a:off x="8919223" y="2835808"/>
              <a:ext cx="1422400" cy="1422400"/>
            </a:xfrm>
            <a:prstGeom prst="rect">
              <a:avLst/>
            </a:prstGeom>
          </p:spPr>
        </p:pic>
        <p:cxnSp>
          <p:nvCxnSpPr>
            <p:cNvPr id="19" name="Straight Arrow Connector 18">
              <a:extLst>
                <a:ext uri="{FF2B5EF4-FFF2-40B4-BE49-F238E27FC236}">
                  <a16:creationId xmlns:a16="http://schemas.microsoft.com/office/drawing/2014/main" id="{BE91EFB7-B1DB-A44D-87E4-CA9D939F0D76}"/>
                </a:ext>
              </a:extLst>
            </p:cNvPr>
            <p:cNvCxnSpPr/>
            <p:nvPr/>
          </p:nvCxnSpPr>
          <p:spPr>
            <a:xfrm>
              <a:off x="10064133" y="4258208"/>
              <a:ext cx="347164" cy="583136"/>
            </a:xfrm>
            <a:prstGeom prst="straightConnector1">
              <a:avLst/>
            </a:prstGeom>
            <a:ln w="50800">
              <a:solidFill>
                <a:srgbClr val="498929"/>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A5C4E22-EA23-DA44-8134-C3D194E8566E}"/>
                </a:ext>
              </a:extLst>
            </p:cNvPr>
            <p:cNvCxnSpPr>
              <a:cxnSpLocks/>
            </p:cNvCxnSpPr>
            <p:nvPr/>
          </p:nvCxnSpPr>
          <p:spPr>
            <a:xfrm flipH="1">
              <a:off x="8911896" y="4285899"/>
              <a:ext cx="347164" cy="583136"/>
            </a:xfrm>
            <a:prstGeom prst="straightConnector1">
              <a:avLst/>
            </a:prstGeom>
            <a:ln w="50800">
              <a:solidFill>
                <a:srgbClr val="498929"/>
              </a:solidFill>
              <a:tailEnd type="triangle"/>
            </a:ln>
          </p:spPr>
          <p:style>
            <a:lnRef idx="1">
              <a:schemeClr val="accent1"/>
            </a:lnRef>
            <a:fillRef idx="0">
              <a:schemeClr val="accent1"/>
            </a:fillRef>
            <a:effectRef idx="0">
              <a:schemeClr val="accent1"/>
            </a:effectRef>
            <a:fontRef idx="minor">
              <a:schemeClr val="tx1"/>
            </a:fontRef>
          </p:style>
        </p:cxnSp>
      </p:grpSp>
      <p:pic>
        <p:nvPicPr>
          <p:cNvPr id="23" name="Picture 22">
            <a:extLst>
              <a:ext uri="{FF2B5EF4-FFF2-40B4-BE49-F238E27FC236}">
                <a16:creationId xmlns:a16="http://schemas.microsoft.com/office/drawing/2014/main" id="{55D18045-73ED-C343-96AB-5D8D6A5DF426}"/>
              </a:ext>
            </a:extLst>
          </p:cNvPr>
          <p:cNvPicPr>
            <a:picLocks noChangeAspect="1"/>
          </p:cNvPicPr>
          <p:nvPr/>
        </p:nvPicPr>
        <p:blipFill>
          <a:blip r:embed="rId5"/>
          <a:stretch>
            <a:fillRect/>
          </a:stretch>
        </p:blipFill>
        <p:spPr>
          <a:xfrm>
            <a:off x="9071623" y="2988208"/>
            <a:ext cx="1422400" cy="1422400"/>
          </a:xfrm>
          <a:prstGeom prst="rect">
            <a:avLst/>
          </a:prstGeom>
        </p:spPr>
      </p:pic>
      <p:pic>
        <p:nvPicPr>
          <p:cNvPr id="24" name="Picture 23">
            <a:extLst>
              <a:ext uri="{FF2B5EF4-FFF2-40B4-BE49-F238E27FC236}">
                <a16:creationId xmlns:a16="http://schemas.microsoft.com/office/drawing/2014/main" id="{7E4BE71D-AC0A-D34E-828A-C4EC997C2843}"/>
              </a:ext>
            </a:extLst>
          </p:cNvPr>
          <p:cNvPicPr>
            <a:picLocks noChangeAspect="1"/>
          </p:cNvPicPr>
          <p:nvPr/>
        </p:nvPicPr>
        <p:blipFill>
          <a:blip r:embed="rId5"/>
          <a:stretch>
            <a:fillRect/>
          </a:stretch>
        </p:blipFill>
        <p:spPr>
          <a:xfrm>
            <a:off x="9224023" y="3140608"/>
            <a:ext cx="1422400" cy="1422400"/>
          </a:xfrm>
          <a:prstGeom prst="rect">
            <a:avLst/>
          </a:prstGeom>
        </p:spPr>
      </p:pic>
    </p:spTree>
    <p:extLst>
      <p:ext uri="{BB962C8B-B14F-4D97-AF65-F5344CB8AC3E}">
        <p14:creationId xmlns:p14="http://schemas.microsoft.com/office/powerpoint/2010/main" val="2590805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Three Parts to Emotion</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descr="Brain in head">
            <a:extLst>
              <a:ext uri="{FF2B5EF4-FFF2-40B4-BE49-F238E27FC236}">
                <a16:creationId xmlns:a16="http://schemas.microsoft.com/office/drawing/2014/main" id="{F74B63F9-0609-C24E-BB4F-4B107E45FE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2835" y="1779854"/>
            <a:ext cx="1828800" cy="1828800"/>
          </a:xfrm>
          <a:prstGeom prst="rect">
            <a:avLst/>
          </a:prstGeom>
        </p:spPr>
      </p:pic>
      <p:pic>
        <p:nvPicPr>
          <p:cNvPr id="7" name="Graphic 6" descr="Woman Shrugging">
            <a:extLst>
              <a:ext uri="{FF2B5EF4-FFF2-40B4-BE49-F238E27FC236}">
                <a16:creationId xmlns:a16="http://schemas.microsoft.com/office/drawing/2014/main" id="{F395B39D-CFC8-F44F-B637-1B1C09C503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41620" y="1779854"/>
            <a:ext cx="1828800" cy="1828800"/>
          </a:xfrm>
          <a:prstGeom prst="rect">
            <a:avLst/>
          </a:prstGeom>
        </p:spPr>
      </p:pic>
      <p:pic>
        <p:nvPicPr>
          <p:cNvPr id="12" name="Graphic 11" descr="Run">
            <a:extLst>
              <a:ext uri="{FF2B5EF4-FFF2-40B4-BE49-F238E27FC236}">
                <a16:creationId xmlns:a16="http://schemas.microsoft.com/office/drawing/2014/main" id="{EFB4953D-94B8-2E43-9E40-9260291652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50405" y="1779854"/>
            <a:ext cx="1828800" cy="1828800"/>
          </a:xfrm>
          <a:prstGeom prst="rect">
            <a:avLst/>
          </a:prstGeom>
        </p:spPr>
      </p:pic>
      <p:sp>
        <p:nvSpPr>
          <p:cNvPr id="13" name="TextBox 12">
            <a:extLst>
              <a:ext uri="{FF2B5EF4-FFF2-40B4-BE49-F238E27FC236}">
                <a16:creationId xmlns:a16="http://schemas.microsoft.com/office/drawing/2014/main" id="{CD8BBF00-6254-BE48-9C61-4DA896435545}"/>
              </a:ext>
            </a:extLst>
          </p:cNvPr>
          <p:cNvSpPr txBox="1"/>
          <p:nvPr/>
        </p:nvSpPr>
        <p:spPr>
          <a:xfrm>
            <a:off x="1786450" y="4051199"/>
            <a:ext cx="1521570" cy="830997"/>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How you </a:t>
            </a:r>
          </a:p>
          <a:p>
            <a:pPr algn="ctr"/>
            <a:r>
              <a:rPr lang="en-US" sz="2400" dirty="0">
                <a:latin typeface="Arial" panose="020B0604020202020204" pitchFamily="34" charset="0"/>
                <a:cs typeface="Arial" panose="020B0604020202020204" pitchFamily="34" charset="0"/>
              </a:rPr>
              <a:t>feel</a:t>
            </a:r>
          </a:p>
        </p:txBody>
      </p:sp>
      <p:sp>
        <p:nvSpPr>
          <p:cNvPr id="22" name="TextBox 21">
            <a:extLst>
              <a:ext uri="{FF2B5EF4-FFF2-40B4-BE49-F238E27FC236}">
                <a16:creationId xmlns:a16="http://schemas.microsoft.com/office/drawing/2014/main" id="{923DDFEB-79EC-8B46-B355-154BE3538E2A}"/>
              </a:ext>
            </a:extLst>
          </p:cNvPr>
          <p:cNvSpPr txBox="1"/>
          <p:nvPr/>
        </p:nvSpPr>
        <p:spPr>
          <a:xfrm>
            <a:off x="5367796" y="4051198"/>
            <a:ext cx="1776448" cy="830997"/>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How your </a:t>
            </a:r>
          </a:p>
          <a:p>
            <a:pPr algn="ctr"/>
            <a:r>
              <a:rPr lang="en-US" sz="2400" dirty="0">
                <a:latin typeface="Arial" panose="020B0604020202020204" pitchFamily="34" charset="0"/>
                <a:cs typeface="Arial" panose="020B0604020202020204" pitchFamily="34" charset="0"/>
              </a:rPr>
              <a:t>body reacts</a:t>
            </a:r>
          </a:p>
        </p:txBody>
      </p:sp>
      <p:sp>
        <p:nvSpPr>
          <p:cNvPr id="23" name="TextBox 22">
            <a:extLst>
              <a:ext uri="{FF2B5EF4-FFF2-40B4-BE49-F238E27FC236}">
                <a16:creationId xmlns:a16="http://schemas.microsoft.com/office/drawing/2014/main" id="{A691F1DD-3878-4644-B940-A648EC38B332}"/>
              </a:ext>
            </a:extLst>
          </p:cNvPr>
          <p:cNvSpPr txBox="1"/>
          <p:nvPr/>
        </p:nvSpPr>
        <p:spPr>
          <a:xfrm>
            <a:off x="9230468" y="4051198"/>
            <a:ext cx="1468672" cy="830997"/>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How you </a:t>
            </a:r>
          </a:p>
          <a:p>
            <a:pPr algn="ctr"/>
            <a:r>
              <a:rPr lang="en-US" sz="2400" dirty="0">
                <a:latin typeface="Arial" panose="020B0604020202020204" pitchFamily="34" charset="0"/>
                <a:cs typeface="Arial" panose="020B0604020202020204" pitchFamily="34" charset="0"/>
              </a:rPr>
              <a:t>behave</a:t>
            </a:r>
          </a:p>
        </p:txBody>
      </p:sp>
    </p:spTree>
    <p:extLst>
      <p:ext uri="{BB962C8B-B14F-4D97-AF65-F5344CB8AC3E}">
        <p14:creationId xmlns:p14="http://schemas.microsoft.com/office/powerpoint/2010/main" val="1427003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Range of Anger</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9419312" cy="907941"/>
          </a:xfrm>
          <a:prstGeom prst="rect">
            <a:avLst/>
          </a:prstGeom>
          <a:noFill/>
        </p:spPr>
        <p:txBody>
          <a:bodyPr wrap="square" rtlCol="0">
            <a:spAutoFit/>
          </a:bodyPr>
          <a:lstStyle/>
          <a:p>
            <a:pPr marL="342900" indent="-342900">
              <a:spcAft>
                <a:spcPts val="600"/>
              </a:spcAft>
              <a:buClr>
                <a:srgbClr val="498929"/>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spcAft>
                <a:spcPts val="600"/>
              </a:spcAft>
              <a:buClr>
                <a:srgbClr val="498929"/>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3267916-6B74-D842-A87D-2AA4A0655AC9}"/>
              </a:ext>
            </a:extLst>
          </p:cNvPr>
          <p:cNvSpPr/>
          <p:nvPr/>
        </p:nvSpPr>
        <p:spPr>
          <a:xfrm>
            <a:off x="666036" y="2110754"/>
            <a:ext cx="10968434" cy="2969246"/>
          </a:xfrm>
          <a:prstGeom prst="rect">
            <a:avLst/>
          </a:prstGeom>
          <a:gradFill flip="none" rotWithShape="1">
            <a:gsLst>
              <a:gs pos="0">
                <a:schemeClr val="accent5">
                  <a:lumMod val="20000"/>
                  <a:lumOff val="80000"/>
                </a:schemeClr>
              </a:gs>
              <a:gs pos="30000">
                <a:srgbClr val="D1BF1C"/>
              </a:gs>
              <a:gs pos="61000">
                <a:srgbClr val="D98D1D"/>
              </a:gs>
              <a:gs pos="100000">
                <a:srgbClr val="C00000"/>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1D5CEF8-9ED1-9C45-8DA2-D36CD7CD7E27}"/>
              </a:ext>
            </a:extLst>
          </p:cNvPr>
          <p:cNvSpPr txBox="1"/>
          <p:nvPr/>
        </p:nvSpPr>
        <p:spPr>
          <a:xfrm>
            <a:off x="666036" y="4373482"/>
            <a:ext cx="10668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CALM</a:t>
            </a:r>
          </a:p>
        </p:txBody>
      </p:sp>
      <p:sp>
        <p:nvSpPr>
          <p:cNvPr id="13" name="TextBox 12">
            <a:extLst>
              <a:ext uri="{FF2B5EF4-FFF2-40B4-BE49-F238E27FC236}">
                <a16:creationId xmlns:a16="http://schemas.microsoft.com/office/drawing/2014/main" id="{A3023B28-F7B6-6348-9B6B-853B583D4379}"/>
              </a:ext>
            </a:extLst>
          </p:cNvPr>
          <p:cNvSpPr txBox="1"/>
          <p:nvPr/>
        </p:nvSpPr>
        <p:spPr>
          <a:xfrm>
            <a:off x="2265680" y="3795717"/>
            <a:ext cx="17272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ANNOYED</a:t>
            </a:r>
          </a:p>
        </p:txBody>
      </p:sp>
      <p:sp>
        <p:nvSpPr>
          <p:cNvPr id="14" name="TextBox 13">
            <a:extLst>
              <a:ext uri="{FF2B5EF4-FFF2-40B4-BE49-F238E27FC236}">
                <a16:creationId xmlns:a16="http://schemas.microsoft.com/office/drawing/2014/main" id="{4A3D56BD-9A35-AA40-BBCB-BECCAE75108D}"/>
              </a:ext>
            </a:extLst>
          </p:cNvPr>
          <p:cNvSpPr txBox="1"/>
          <p:nvPr/>
        </p:nvSpPr>
        <p:spPr>
          <a:xfrm>
            <a:off x="4378959" y="3334052"/>
            <a:ext cx="12954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UPSET</a:t>
            </a:r>
          </a:p>
        </p:txBody>
      </p:sp>
      <p:sp>
        <p:nvSpPr>
          <p:cNvPr id="17" name="TextBox 16">
            <a:extLst>
              <a:ext uri="{FF2B5EF4-FFF2-40B4-BE49-F238E27FC236}">
                <a16:creationId xmlns:a16="http://schemas.microsoft.com/office/drawing/2014/main" id="{06B86FBF-D71C-8744-989E-69C006473B96}"/>
              </a:ext>
            </a:extLst>
          </p:cNvPr>
          <p:cNvSpPr txBox="1"/>
          <p:nvPr/>
        </p:nvSpPr>
        <p:spPr>
          <a:xfrm>
            <a:off x="6096000" y="3010221"/>
            <a:ext cx="23114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FRUSTRATED</a:t>
            </a:r>
          </a:p>
        </p:txBody>
      </p:sp>
      <p:sp>
        <p:nvSpPr>
          <p:cNvPr id="18" name="TextBox 17">
            <a:extLst>
              <a:ext uri="{FF2B5EF4-FFF2-40B4-BE49-F238E27FC236}">
                <a16:creationId xmlns:a16="http://schemas.microsoft.com/office/drawing/2014/main" id="{8ECB0129-F20C-A244-87EE-5D52D5746FE4}"/>
              </a:ext>
            </a:extLst>
          </p:cNvPr>
          <p:cNvSpPr txBox="1"/>
          <p:nvPr/>
        </p:nvSpPr>
        <p:spPr>
          <a:xfrm>
            <a:off x="8509069" y="2676367"/>
            <a:ext cx="147320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ANGRY</a:t>
            </a:r>
          </a:p>
        </p:txBody>
      </p:sp>
      <p:sp>
        <p:nvSpPr>
          <p:cNvPr id="19" name="TextBox 18">
            <a:extLst>
              <a:ext uri="{FF2B5EF4-FFF2-40B4-BE49-F238E27FC236}">
                <a16:creationId xmlns:a16="http://schemas.microsoft.com/office/drawing/2014/main" id="{803E1054-E5A3-824D-8F51-1A6E4AA3ECE1}"/>
              </a:ext>
            </a:extLst>
          </p:cNvPr>
          <p:cNvSpPr txBox="1"/>
          <p:nvPr/>
        </p:nvSpPr>
        <p:spPr>
          <a:xfrm>
            <a:off x="9982269" y="2274634"/>
            <a:ext cx="172720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FURIOUS</a:t>
            </a:r>
          </a:p>
        </p:txBody>
      </p:sp>
      <p:sp>
        <p:nvSpPr>
          <p:cNvPr id="6" name="TextBox 5">
            <a:extLst>
              <a:ext uri="{FF2B5EF4-FFF2-40B4-BE49-F238E27FC236}">
                <a16:creationId xmlns:a16="http://schemas.microsoft.com/office/drawing/2014/main" id="{08780024-C9AC-6446-B728-992E4C295157}"/>
              </a:ext>
            </a:extLst>
          </p:cNvPr>
          <p:cNvSpPr txBox="1"/>
          <p:nvPr/>
        </p:nvSpPr>
        <p:spPr>
          <a:xfrm>
            <a:off x="692845" y="5281691"/>
            <a:ext cx="1013182" cy="923330"/>
          </a:xfrm>
          <a:prstGeom prst="rect">
            <a:avLst/>
          </a:prstGeom>
          <a:noFill/>
          <a:ln>
            <a:noFill/>
          </a:ln>
        </p:spPr>
        <p:txBody>
          <a:bodyPr wrap="square" rtlCol="0">
            <a:spAutoFit/>
          </a:bodyPr>
          <a:lstStyle/>
          <a:p>
            <a:pPr algn="ctr"/>
            <a:r>
              <a:rPr lang="en-US" dirty="0"/>
              <a:t>no</a:t>
            </a:r>
          </a:p>
          <a:p>
            <a:pPr algn="ctr"/>
            <a:r>
              <a:rPr lang="en-US" dirty="0"/>
              <a:t>strong emotion</a:t>
            </a:r>
          </a:p>
        </p:txBody>
      </p:sp>
      <p:sp>
        <p:nvSpPr>
          <p:cNvPr id="15" name="TextBox 14">
            <a:extLst>
              <a:ext uri="{FF2B5EF4-FFF2-40B4-BE49-F238E27FC236}">
                <a16:creationId xmlns:a16="http://schemas.microsoft.com/office/drawing/2014/main" id="{63ED9093-7825-BC40-AB84-757467A32B0F}"/>
              </a:ext>
            </a:extLst>
          </p:cNvPr>
          <p:cNvSpPr txBox="1"/>
          <p:nvPr/>
        </p:nvSpPr>
        <p:spPr>
          <a:xfrm>
            <a:off x="2315816" y="5303257"/>
            <a:ext cx="1598396" cy="923330"/>
          </a:xfrm>
          <a:prstGeom prst="rect">
            <a:avLst/>
          </a:prstGeom>
          <a:noFill/>
          <a:ln>
            <a:noFill/>
          </a:ln>
        </p:spPr>
        <p:txBody>
          <a:bodyPr wrap="square" rtlCol="0">
            <a:spAutoFit/>
          </a:bodyPr>
          <a:lstStyle/>
          <a:p>
            <a:pPr algn="ctr"/>
            <a:r>
              <a:rPr lang="en-US" dirty="0"/>
              <a:t>slightly </a:t>
            </a:r>
          </a:p>
          <a:p>
            <a:pPr algn="ctr"/>
            <a:r>
              <a:rPr lang="en-US" dirty="0"/>
              <a:t>angry or irritated</a:t>
            </a:r>
          </a:p>
        </p:txBody>
      </p:sp>
      <p:sp>
        <p:nvSpPr>
          <p:cNvPr id="16" name="TextBox 15">
            <a:extLst>
              <a:ext uri="{FF2B5EF4-FFF2-40B4-BE49-F238E27FC236}">
                <a16:creationId xmlns:a16="http://schemas.microsoft.com/office/drawing/2014/main" id="{646E6F2A-51D0-CC4F-82B0-5637519F2356}"/>
              </a:ext>
            </a:extLst>
          </p:cNvPr>
          <p:cNvSpPr txBox="1"/>
          <p:nvPr/>
        </p:nvSpPr>
        <p:spPr>
          <a:xfrm>
            <a:off x="4309460" y="5282042"/>
            <a:ext cx="1434397" cy="923330"/>
          </a:xfrm>
          <a:prstGeom prst="rect">
            <a:avLst/>
          </a:prstGeom>
          <a:noFill/>
          <a:ln>
            <a:noFill/>
          </a:ln>
        </p:spPr>
        <p:txBody>
          <a:bodyPr wrap="square" rtlCol="0">
            <a:spAutoFit/>
          </a:bodyPr>
          <a:lstStyle/>
          <a:p>
            <a:pPr algn="ctr"/>
            <a:r>
              <a:rPr lang="en-US" dirty="0"/>
              <a:t>unhappy,</a:t>
            </a:r>
          </a:p>
          <a:p>
            <a:pPr algn="ctr"/>
            <a:r>
              <a:rPr lang="en-US" dirty="0"/>
              <a:t>disappointed</a:t>
            </a:r>
          </a:p>
          <a:p>
            <a:pPr algn="ctr"/>
            <a:r>
              <a:rPr lang="en-US" dirty="0"/>
              <a:t>or worried</a:t>
            </a:r>
          </a:p>
        </p:txBody>
      </p:sp>
      <p:sp>
        <p:nvSpPr>
          <p:cNvPr id="20" name="TextBox 19">
            <a:extLst>
              <a:ext uri="{FF2B5EF4-FFF2-40B4-BE49-F238E27FC236}">
                <a16:creationId xmlns:a16="http://schemas.microsoft.com/office/drawing/2014/main" id="{AAA7A210-3981-B844-9E9A-C9C959D8FD5B}"/>
              </a:ext>
            </a:extLst>
          </p:cNvPr>
          <p:cNvSpPr txBox="1"/>
          <p:nvPr/>
        </p:nvSpPr>
        <p:spPr>
          <a:xfrm>
            <a:off x="6132920" y="5281691"/>
            <a:ext cx="2207342" cy="923330"/>
          </a:xfrm>
          <a:prstGeom prst="rect">
            <a:avLst/>
          </a:prstGeom>
          <a:noFill/>
          <a:ln>
            <a:noFill/>
          </a:ln>
        </p:spPr>
        <p:txBody>
          <a:bodyPr wrap="square" rtlCol="0">
            <a:spAutoFit/>
          </a:bodyPr>
          <a:lstStyle/>
          <a:p>
            <a:pPr algn="ctr"/>
            <a:r>
              <a:rPr lang="en-US" dirty="0"/>
              <a:t>upset because</a:t>
            </a:r>
          </a:p>
          <a:p>
            <a:pPr algn="ctr"/>
            <a:r>
              <a:rPr lang="en-US" dirty="0"/>
              <a:t>you can’t change</a:t>
            </a:r>
          </a:p>
          <a:p>
            <a:pPr algn="ctr"/>
            <a:r>
              <a:rPr lang="en-US" dirty="0"/>
              <a:t>something</a:t>
            </a:r>
          </a:p>
        </p:txBody>
      </p:sp>
      <p:sp>
        <p:nvSpPr>
          <p:cNvPr id="21" name="TextBox 20">
            <a:extLst>
              <a:ext uri="{FF2B5EF4-FFF2-40B4-BE49-F238E27FC236}">
                <a16:creationId xmlns:a16="http://schemas.microsoft.com/office/drawing/2014/main" id="{B4FA8935-A15B-0641-917B-F5507390D824}"/>
              </a:ext>
            </a:extLst>
          </p:cNvPr>
          <p:cNvSpPr txBox="1"/>
          <p:nvPr/>
        </p:nvSpPr>
        <p:spPr>
          <a:xfrm>
            <a:off x="8378286" y="5285484"/>
            <a:ext cx="1598396" cy="923330"/>
          </a:xfrm>
          <a:prstGeom prst="rect">
            <a:avLst/>
          </a:prstGeom>
          <a:noFill/>
          <a:ln>
            <a:solidFill>
              <a:schemeClr val="bg1"/>
            </a:solidFill>
          </a:ln>
        </p:spPr>
        <p:txBody>
          <a:bodyPr wrap="square" rtlCol="0">
            <a:spAutoFit/>
          </a:bodyPr>
          <a:lstStyle/>
          <a:p>
            <a:pPr algn="ctr"/>
            <a:r>
              <a:rPr lang="en-US" dirty="0"/>
              <a:t>strong feeling- someone did you wrong</a:t>
            </a:r>
          </a:p>
        </p:txBody>
      </p:sp>
      <p:sp>
        <p:nvSpPr>
          <p:cNvPr id="22" name="TextBox 21">
            <a:extLst>
              <a:ext uri="{FF2B5EF4-FFF2-40B4-BE49-F238E27FC236}">
                <a16:creationId xmlns:a16="http://schemas.microsoft.com/office/drawing/2014/main" id="{22D7C53C-61D1-114A-8F6E-4A068F20B4F9}"/>
              </a:ext>
            </a:extLst>
          </p:cNvPr>
          <p:cNvSpPr txBox="1"/>
          <p:nvPr/>
        </p:nvSpPr>
        <p:spPr>
          <a:xfrm>
            <a:off x="10064758" y="5281691"/>
            <a:ext cx="1434397" cy="923330"/>
          </a:xfrm>
          <a:prstGeom prst="rect">
            <a:avLst/>
          </a:prstGeom>
          <a:noFill/>
          <a:ln>
            <a:solidFill>
              <a:schemeClr val="bg1"/>
            </a:solidFill>
          </a:ln>
        </p:spPr>
        <p:txBody>
          <a:bodyPr wrap="square" rtlCol="0">
            <a:spAutoFit/>
          </a:bodyPr>
          <a:lstStyle/>
          <a:p>
            <a:pPr algn="ctr"/>
            <a:r>
              <a:rPr lang="en-US" dirty="0"/>
              <a:t>wild, </a:t>
            </a:r>
          </a:p>
          <a:p>
            <a:pPr algn="ctr"/>
            <a:r>
              <a:rPr lang="en-US" dirty="0"/>
              <a:t>intense </a:t>
            </a:r>
          </a:p>
          <a:p>
            <a:pPr algn="ctr"/>
            <a:r>
              <a:rPr lang="en-US" dirty="0"/>
              <a:t>anger</a:t>
            </a:r>
          </a:p>
        </p:txBody>
      </p:sp>
    </p:spTree>
    <p:extLst>
      <p:ext uri="{BB962C8B-B14F-4D97-AF65-F5344CB8AC3E}">
        <p14:creationId xmlns:p14="http://schemas.microsoft.com/office/powerpoint/2010/main" val="3247083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How Do You Know?</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98929"/>
              </a:solidFill>
            </a:endParaRPr>
          </a:p>
        </p:txBody>
      </p:sp>
      <p:sp>
        <p:nvSpPr>
          <p:cNvPr id="5" name="Rectangle 4">
            <a:extLst>
              <a:ext uri="{FF2B5EF4-FFF2-40B4-BE49-F238E27FC236}">
                <a16:creationId xmlns:a16="http://schemas.microsoft.com/office/drawing/2014/main" id="{3BC0C1DB-7C9C-F144-950E-9350C479BD80}"/>
              </a:ext>
            </a:extLst>
          </p:cNvPr>
          <p:cNvSpPr/>
          <p:nvPr/>
        </p:nvSpPr>
        <p:spPr>
          <a:xfrm rot="16200000">
            <a:off x="3488871" y="903151"/>
            <a:ext cx="5115197" cy="6438900"/>
          </a:xfrm>
          <a:prstGeom prst="rect">
            <a:avLst/>
          </a:prstGeom>
          <a:solidFill>
            <a:srgbClr val="49892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table&#10;&#10;Description automatically generated">
            <a:extLst>
              <a:ext uri="{FF2B5EF4-FFF2-40B4-BE49-F238E27FC236}">
                <a16:creationId xmlns:a16="http://schemas.microsoft.com/office/drawing/2014/main" id="{011D49D5-8C3D-3742-8057-1BECCE70C3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14073" y="1771152"/>
            <a:ext cx="6064793" cy="4702898"/>
          </a:xfrm>
          <a:prstGeom prst="rect">
            <a:avLst/>
          </a:prstGeom>
        </p:spPr>
      </p:pic>
      <p:grpSp>
        <p:nvGrpSpPr>
          <p:cNvPr id="14" name="Group 13">
            <a:extLst>
              <a:ext uri="{FF2B5EF4-FFF2-40B4-BE49-F238E27FC236}">
                <a16:creationId xmlns:a16="http://schemas.microsoft.com/office/drawing/2014/main" id="{BD4E0AF3-67BF-5E4E-BD62-D36422B80294}"/>
              </a:ext>
            </a:extLst>
          </p:cNvPr>
          <p:cNvGrpSpPr/>
          <p:nvPr/>
        </p:nvGrpSpPr>
        <p:grpSpPr>
          <a:xfrm>
            <a:off x="9791227" y="4509018"/>
            <a:ext cx="1695794" cy="1965032"/>
            <a:chOff x="4871214" y="4577580"/>
            <a:chExt cx="1695794" cy="1965032"/>
          </a:xfrm>
        </p:grpSpPr>
        <p:pic>
          <p:nvPicPr>
            <p:cNvPr id="15" name="Graphic 14" descr="Spinning Plates">
              <a:extLst>
                <a:ext uri="{FF2B5EF4-FFF2-40B4-BE49-F238E27FC236}">
                  <a16:creationId xmlns:a16="http://schemas.microsoft.com/office/drawing/2014/main" id="{6786845D-6F0D-D544-98D3-8EB3ABF83E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1214" y="4846818"/>
              <a:ext cx="1695794" cy="1695794"/>
            </a:xfrm>
            <a:prstGeom prst="rect">
              <a:avLst/>
            </a:prstGeom>
          </p:spPr>
        </p:pic>
        <p:pic>
          <p:nvPicPr>
            <p:cNvPr id="16" name="Graphic 15" descr="Smiling face outline">
              <a:extLst>
                <a:ext uri="{FF2B5EF4-FFF2-40B4-BE49-F238E27FC236}">
                  <a16:creationId xmlns:a16="http://schemas.microsoft.com/office/drawing/2014/main" id="{D1939B72-58DB-284B-81EC-B0A1073CF82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21061831">
              <a:off x="4990395" y="4775244"/>
              <a:ext cx="388255" cy="388255"/>
            </a:xfrm>
            <a:prstGeom prst="rect">
              <a:avLst/>
            </a:prstGeom>
          </p:spPr>
        </p:pic>
        <p:pic>
          <p:nvPicPr>
            <p:cNvPr id="17" name="Graphic 16" descr="Worried face outline">
              <a:extLst>
                <a:ext uri="{FF2B5EF4-FFF2-40B4-BE49-F238E27FC236}">
                  <a16:creationId xmlns:a16="http://schemas.microsoft.com/office/drawing/2014/main" id="{105E8642-C144-D746-9CD2-9813FB1F20D4}"/>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20510733">
              <a:off x="6010921" y="5213506"/>
              <a:ext cx="395149" cy="395149"/>
            </a:xfrm>
            <a:prstGeom prst="rect">
              <a:avLst/>
            </a:prstGeom>
          </p:spPr>
        </p:pic>
        <p:pic>
          <p:nvPicPr>
            <p:cNvPr id="18" name="Graphic 17" descr="Angry face outline">
              <a:extLst>
                <a:ext uri="{FF2B5EF4-FFF2-40B4-BE49-F238E27FC236}">
                  <a16:creationId xmlns:a16="http://schemas.microsoft.com/office/drawing/2014/main" id="{0AFF7AC3-6976-104C-94F6-271C18EEC0D2}"/>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848535">
              <a:off x="5875071" y="4577580"/>
              <a:ext cx="457200" cy="457200"/>
            </a:xfrm>
            <a:prstGeom prst="rect">
              <a:avLst/>
            </a:prstGeom>
          </p:spPr>
        </p:pic>
      </p:grpSp>
    </p:spTree>
    <p:extLst>
      <p:ext uri="{BB962C8B-B14F-4D97-AF65-F5344CB8AC3E}">
        <p14:creationId xmlns:p14="http://schemas.microsoft.com/office/powerpoint/2010/main" val="1577176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Taking 10 Breaths</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81BBF29-32B0-4A45-85EB-04A32174D0D3}"/>
              </a:ext>
            </a:extLst>
          </p:cNvPr>
          <p:cNvSpPr>
            <a:spLocks noChangeAspect="1"/>
          </p:cNvSpPr>
          <p:nvPr/>
        </p:nvSpPr>
        <p:spPr>
          <a:xfrm>
            <a:off x="1070516" y="1917573"/>
            <a:ext cx="2428924" cy="822960"/>
          </a:xfrm>
          <a:prstGeom prst="rect">
            <a:avLst/>
          </a:prstGeom>
          <a:solidFill>
            <a:srgbClr val="49892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panose="020B0604020202020204" pitchFamily="34" charset="0"/>
                <a:cs typeface="Arial" panose="020B0604020202020204" pitchFamily="34" charset="0"/>
              </a:rPr>
              <a:t>FIRST TIME</a:t>
            </a:r>
          </a:p>
        </p:txBody>
      </p:sp>
      <p:sp>
        <p:nvSpPr>
          <p:cNvPr id="35" name="Rectangle 34">
            <a:extLst>
              <a:ext uri="{FF2B5EF4-FFF2-40B4-BE49-F238E27FC236}">
                <a16:creationId xmlns:a16="http://schemas.microsoft.com/office/drawing/2014/main" id="{484EF6D5-EB11-714E-AFC7-F8DE7FA3EB7F}"/>
              </a:ext>
            </a:extLst>
          </p:cNvPr>
          <p:cNvSpPr>
            <a:spLocks noChangeAspect="1"/>
          </p:cNvSpPr>
          <p:nvPr/>
        </p:nvSpPr>
        <p:spPr>
          <a:xfrm>
            <a:off x="1070516" y="2876766"/>
            <a:ext cx="2428924" cy="822960"/>
          </a:xfrm>
          <a:prstGeom prst="rect">
            <a:avLst/>
          </a:prstGeom>
          <a:solidFill>
            <a:srgbClr val="49892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STEP 1:  SLOW</a:t>
            </a:r>
          </a:p>
        </p:txBody>
      </p:sp>
      <p:sp>
        <p:nvSpPr>
          <p:cNvPr id="36" name="Rectangle 35">
            <a:extLst>
              <a:ext uri="{FF2B5EF4-FFF2-40B4-BE49-F238E27FC236}">
                <a16:creationId xmlns:a16="http://schemas.microsoft.com/office/drawing/2014/main" id="{E60207AD-9B12-8740-AF63-CEDA99A34781}"/>
              </a:ext>
            </a:extLst>
          </p:cNvPr>
          <p:cNvSpPr>
            <a:spLocks noChangeAspect="1"/>
          </p:cNvSpPr>
          <p:nvPr/>
        </p:nvSpPr>
        <p:spPr>
          <a:xfrm>
            <a:off x="1070516" y="3835959"/>
            <a:ext cx="2428924" cy="822960"/>
          </a:xfrm>
          <a:prstGeom prst="rect">
            <a:avLst/>
          </a:prstGeom>
          <a:solidFill>
            <a:srgbClr val="49892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STEP 2:  TAKE 10</a:t>
            </a:r>
          </a:p>
        </p:txBody>
      </p:sp>
      <p:sp>
        <p:nvSpPr>
          <p:cNvPr id="37" name="Rectangle 36">
            <a:extLst>
              <a:ext uri="{FF2B5EF4-FFF2-40B4-BE49-F238E27FC236}">
                <a16:creationId xmlns:a16="http://schemas.microsoft.com/office/drawing/2014/main" id="{13402F02-F65B-8842-9D24-663D7970C890}"/>
              </a:ext>
            </a:extLst>
          </p:cNvPr>
          <p:cNvSpPr>
            <a:spLocks noChangeAspect="1"/>
          </p:cNvSpPr>
          <p:nvPr/>
        </p:nvSpPr>
        <p:spPr>
          <a:xfrm>
            <a:off x="1070516" y="4795152"/>
            <a:ext cx="2428924" cy="822960"/>
          </a:xfrm>
          <a:prstGeom prst="rect">
            <a:avLst/>
          </a:prstGeom>
          <a:solidFill>
            <a:srgbClr val="49892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STEP 3:  REPEAT</a:t>
            </a:r>
          </a:p>
        </p:txBody>
      </p:sp>
      <p:sp>
        <p:nvSpPr>
          <p:cNvPr id="39" name="Rectangle 38">
            <a:extLst>
              <a:ext uri="{FF2B5EF4-FFF2-40B4-BE49-F238E27FC236}">
                <a16:creationId xmlns:a16="http://schemas.microsoft.com/office/drawing/2014/main" id="{A170480C-5A60-1242-A456-A4951DDAF835}"/>
              </a:ext>
            </a:extLst>
          </p:cNvPr>
          <p:cNvSpPr>
            <a:spLocks noChangeAspect="1"/>
          </p:cNvSpPr>
          <p:nvPr/>
        </p:nvSpPr>
        <p:spPr>
          <a:xfrm>
            <a:off x="3499440" y="1918780"/>
            <a:ext cx="7622044" cy="822960"/>
          </a:xfrm>
          <a:prstGeom prst="rect">
            <a:avLst/>
          </a:prstGeom>
          <a:solidFill>
            <a:srgbClr val="D1E1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chemeClr val="tx1"/>
                </a:solidFill>
                <a:latin typeface="Arial" panose="020B0604020202020204" pitchFamily="34" charset="0"/>
                <a:cs typeface="Arial" panose="020B0604020202020204" pitchFamily="34" charset="0"/>
              </a:rPr>
              <a:t>Sit comfortably in a chair and close your eyes.  Notice your breathing.  Just observe your own breath for a couple of breaths. </a:t>
            </a:r>
            <a:endParaRPr lang="en-US" dirty="0">
              <a:solidFill>
                <a:schemeClr val="tx1"/>
              </a:solidFill>
              <a:latin typeface="Arial" panose="020B0604020202020204" pitchFamily="34" charset="0"/>
              <a:ea typeface="Poppins"/>
              <a:cs typeface="Arial" panose="020B0604020202020204" pitchFamily="34" charset="0"/>
              <a:sym typeface="Poppins"/>
            </a:endParaRPr>
          </a:p>
        </p:txBody>
      </p:sp>
      <p:sp>
        <p:nvSpPr>
          <p:cNvPr id="40" name="Rectangle 39">
            <a:extLst>
              <a:ext uri="{FF2B5EF4-FFF2-40B4-BE49-F238E27FC236}">
                <a16:creationId xmlns:a16="http://schemas.microsoft.com/office/drawing/2014/main" id="{F0BB1D54-7F53-5940-ADE3-717D6D85F394}"/>
              </a:ext>
            </a:extLst>
          </p:cNvPr>
          <p:cNvSpPr>
            <a:spLocks noChangeAspect="1"/>
          </p:cNvSpPr>
          <p:nvPr/>
        </p:nvSpPr>
        <p:spPr>
          <a:xfrm>
            <a:off x="3499440" y="2875793"/>
            <a:ext cx="7622044" cy="822960"/>
          </a:xfrm>
          <a:prstGeom prst="rect">
            <a:avLst/>
          </a:prstGeom>
          <a:solidFill>
            <a:srgbClr val="D1E1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rgbClr val="000000"/>
                </a:solidFill>
                <a:latin typeface="Arial" panose="020B0604020202020204" pitchFamily="34" charset="0"/>
                <a:ea typeface="Poppins"/>
                <a:cs typeface="Arial" panose="020B0604020202020204" pitchFamily="34" charset="0"/>
                <a:sym typeface="Poppins"/>
              </a:rPr>
              <a:t>Breathe in through your nose for a count of 5, pause</a:t>
            </a:r>
          </a:p>
          <a:p>
            <a:pPr lvl="0"/>
            <a:r>
              <a:rPr lang="en-US" dirty="0">
                <a:solidFill>
                  <a:srgbClr val="000000"/>
                </a:solidFill>
                <a:latin typeface="Arial" panose="020B0604020202020204" pitchFamily="34" charset="0"/>
                <a:ea typeface="Poppins"/>
                <a:cs typeface="Arial" panose="020B0604020202020204" pitchFamily="34" charset="0"/>
                <a:sym typeface="Poppins"/>
              </a:rPr>
              <a:t>Breathe out through your mouth for a count of 5</a:t>
            </a:r>
          </a:p>
        </p:txBody>
      </p:sp>
      <p:sp>
        <p:nvSpPr>
          <p:cNvPr id="41" name="Rectangle 40">
            <a:extLst>
              <a:ext uri="{FF2B5EF4-FFF2-40B4-BE49-F238E27FC236}">
                <a16:creationId xmlns:a16="http://schemas.microsoft.com/office/drawing/2014/main" id="{E12CD9FC-3006-7F4A-8893-C10D30E5B3F0}"/>
              </a:ext>
            </a:extLst>
          </p:cNvPr>
          <p:cNvSpPr>
            <a:spLocks noChangeAspect="1"/>
          </p:cNvSpPr>
          <p:nvPr/>
        </p:nvSpPr>
        <p:spPr>
          <a:xfrm>
            <a:off x="3499440" y="3836932"/>
            <a:ext cx="7622044" cy="822960"/>
          </a:xfrm>
          <a:prstGeom prst="rect">
            <a:avLst/>
          </a:prstGeom>
          <a:solidFill>
            <a:srgbClr val="D1E1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rgbClr val="000000"/>
                </a:solidFill>
                <a:latin typeface="Arial" panose="020B0604020202020204" pitchFamily="34" charset="0"/>
                <a:ea typeface="Poppins"/>
                <a:cs typeface="Arial" panose="020B0604020202020204" pitchFamily="34" charset="0"/>
                <a:sym typeface="Poppins"/>
              </a:rPr>
              <a:t>Continue this practice for at least 10 breath cycles (in/out). </a:t>
            </a:r>
          </a:p>
        </p:txBody>
      </p:sp>
      <p:sp>
        <p:nvSpPr>
          <p:cNvPr id="42" name="Rectangle 41">
            <a:extLst>
              <a:ext uri="{FF2B5EF4-FFF2-40B4-BE49-F238E27FC236}">
                <a16:creationId xmlns:a16="http://schemas.microsoft.com/office/drawing/2014/main" id="{64173414-470B-6B43-9901-886363D9B9D5}"/>
              </a:ext>
            </a:extLst>
          </p:cNvPr>
          <p:cNvSpPr>
            <a:spLocks noChangeAspect="1"/>
          </p:cNvSpPr>
          <p:nvPr/>
        </p:nvSpPr>
        <p:spPr>
          <a:xfrm>
            <a:off x="3499440" y="4796390"/>
            <a:ext cx="7622044" cy="822960"/>
          </a:xfrm>
          <a:prstGeom prst="rect">
            <a:avLst/>
          </a:prstGeom>
          <a:solidFill>
            <a:srgbClr val="D1E1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chemeClr val="tx1"/>
                </a:solidFill>
                <a:latin typeface="Arial" panose="020B0604020202020204" pitchFamily="34" charset="0"/>
                <a:cs typeface="Arial" panose="020B0604020202020204" pitchFamily="34" charset="0"/>
              </a:rPr>
              <a:t>If still upset, do another 10 breaths. </a:t>
            </a:r>
            <a:endParaRPr lang="en-US" dirty="0">
              <a:solidFill>
                <a:schemeClr val="tx1"/>
              </a:solidFill>
              <a:latin typeface="Arial" panose="020B0604020202020204" pitchFamily="34" charset="0"/>
              <a:ea typeface="Poppins"/>
              <a:cs typeface="Arial" panose="020B0604020202020204" pitchFamily="34" charset="0"/>
              <a:sym typeface="Poppins"/>
            </a:endParaRPr>
          </a:p>
        </p:txBody>
      </p:sp>
      <p:sp>
        <p:nvSpPr>
          <p:cNvPr id="8" name="TextBox 7">
            <a:extLst>
              <a:ext uri="{FF2B5EF4-FFF2-40B4-BE49-F238E27FC236}">
                <a16:creationId xmlns:a16="http://schemas.microsoft.com/office/drawing/2014/main" id="{E933A2A4-7E3E-4A40-802C-DD651EBC7EF8}"/>
              </a:ext>
            </a:extLst>
          </p:cNvPr>
          <p:cNvSpPr txBox="1"/>
          <p:nvPr/>
        </p:nvSpPr>
        <p:spPr>
          <a:xfrm>
            <a:off x="1070516" y="1456228"/>
            <a:ext cx="5379999" cy="400110"/>
          </a:xfrm>
          <a:prstGeom prst="rect">
            <a:avLst/>
          </a:prstGeom>
          <a:noFill/>
        </p:spPr>
        <p:txBody>
          <a:bodyPr wrap="none" rtlCol="0">
            <a:spAutoFit/>
          </a:bodyPr>
          <a:lstStyle/>
          <a:p>
            <a:r>
              <a:rPr lang="en-US" sz="2000" dirty="0">
                <a:latin typeface="Arial" panose="020B0604020202020204" pitchFamily="34" charset="0"/>
                <a:ea typeface="Poppins"/>
                <a:cs typeface="Arial" panose="020B0604020202020204" pitchFamily="34" charset="0"/>
                <a:sym typeface="Poppins"/>
              </a:rPr>
              <a:t>Giving you space to respond rather than react</a:t>
            </a:r>
          </a:p>
        </p:txBody>
      </p:sp>
    </p:spTree>
    <p:extLst>
      <p:ext uri="{BB962C8B-B14F-4D97-AF65-F5344CB8AC3E}">
        <p14:creationId xmlns:p14="http://schemas.microsoft.com/office/powerpoint/2010/main" val="2085105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Self Talk</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9855056" cy="4031873"/>
          </a:xfrm>
          <a:prstGeom prst="rect">
            <a:avLst/>
          </a:prstGeom>
          <a:noFill/>
        </p:spPr>
        <p:txBody>
          <a:bodyPr wrap="square" rtlCol="0">
            <a:spAutoFit/>
          </a:bodyPr>
          <a:lstStyle/>
          <a:p>
            <a:pPr algn="ctr">
              <a:spcAft>
                <a:spcPts val="600"/>
              </a:spcAft>
              <a:buClr>
                <a:srgbClr val="498929"/>
              </a:buClr>
            </a:pPr>
            <a:r>
              <a:rPr lang="en-US" sz="2400" dirty="0">
                <a:latin typeface="Arial" panose="020B0604020202020204" pitchFamily="34" charset="0"/>
                <a:cs typeface="Arial" panose="020B0604020202020204" pitchFamily="34" charset="0"/>
              </a:rPr>
              <a:t>What we tell our self when we are angry is powerful</a:t>
            </a:r>
          </a:p>
          <a:p>
            <a:pPr algn="ctr">
              <a:spcAft>
                <a:spcPts val="600"/>
              </a:spcAft>
              <a:buClr>
                <a:srgbClr val="498929"/>
              </a:buClr>
            </a:pPr>
            <a:r>
              <a:rPr lang="en-US" sz="2400" dirty="0">
                <a:latin typeface="Arial" panose="020B0604020202020204" pitchFamily="34" charset="0"/>
                <a:cs typeface="Arial" panose="020B0604020202020204" pitchFamily="34" charset="0"/>
              </a:rPr>
              <a:t>It can mean the difference between handling your anger well or not</a:t>
            </a:r>
          </a:p>
          <a:p>
            <a:pPr marL="342900" indent="-342900">
              <a:spcAft>
                <a:spcPts val="600"/>
              </a:spcAft>
              <a:buClr>
                <a:srgbClr val="498929"/>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spcAft>
                <a:spcPts val="600"/>
              </a:spcAft>
              <a:buClr>
                <a:srgbClr val="498929"/>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spcAft>
                <a:spcPts val="600"/>
              </a:spcAft>
              <a:buClr>
                <a:srgbClr val="498929"/>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spcAft>
                <a:spcPts val="600"/>
              </a:spcAft>
              <a:buClr>
                <a:srgbClr val="498929"/>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spcAft>
                <a:spcPts val="600"/>
              </a:spcAft>
              <a:buClr>
                <a:srgbClr val="498929"/>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a:spcAft>
                <a:spcPts val="600"/>
              </a:spcAft>
              <a:buClr>
                <a:srgbClr val="498929"/>
              </a:buClr>
            </a:pPr>
            <a:endParaRPr lang="en-US" sz="2400" dirty="0">
              <a:latin typeface="Arial" panose="020B0604020202020204" pitchFamily="34" charset="0"/>
              <a:cs typeface="Arial" panose="020B0604020202020204" pitchFamily="34" charset="0"/>
            </a:endParaRPr>
          </a:p>
          <a:p>
            <a:pPr algn="ctr">
              <a:spcAft>
                <a:spcPts val="600"/>
              </a:spcAft>
              <a:buClr>
                <a:srgbClr val="498929"/>
              </a:buClr>
            </a:pPr>
            <a:r>
              <a:rPr lang="en-US" sz="2400" dirty="0">
                <a:latin typeface="Arial" panose="020B0604020202020204" pitchFamily="34" charset="0"/>
                <a:cs typeface="Arial" panose="020B0604020202020204" pitchFamily="34" charset="0"/>
              </a:rPr>
              <a:t>It is important to be aware of what you tell yourself</a:t>
            </a:r>
          </a:p>
        </p:txBody>
      </p:sp>
      <p:grpSp>
        <p:nvGrpSpPr>
          <p:cNvPr id="23" name="Group 22">
            <a:extLst>
              <a:ext uri="{FF2B5EF4-FFF2-40B4-BE49-F238E27FC236}">
                <a16:creationId xmlns:a16="http://schemas.microsoft.com/office/drawing/2014/main" id="{D26A270B-2171-884D-8372-91C60257D288}"/>
              </a:ext>
            </a:extLst>
          </p:cNvPr>
          <p:cNvGrpSpPr/>
          <p:nvPr/>
        </p:nvGrpSpPr>
        <p:grpSpPr>
          <a:xfrm>
            <a:off x="1770328" y="2830233"/>
            <a:ext cx="2189532" cy="2189532"/>
            <a:chOff x="1186012" y="2830233"/>
            <a:chExt cx="2189532" cy="2189532"/>
          </a:xfrm>
        </p:grpSpPr>
        <p:pic>
          <p:nvPicPr>
            <p:cNvPr id="16" name="Graphic 15" descr="Speech">
              <a:extLst>
                <a:ext uri="{FF2B5EF4-FFF2-40B4-BE49-F238E27FC236}">
                  <a16:creationId xmlns:a16="http://schemas.microsoft.com/office/drawing/2014/main" id="{A63B810E-3757-9E46-833F-2828213C97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86012" y="2830233"/>
              <a:ext cx="2189532" cy="2189532"/>
            </a:xfrm>
            <a:prstGeom prst="rect">
              <a:avLst/>
            </a:prstGeom>
          </p:spPr>
        </p:pic>
        <p:sp>
          <p:nvSpPr>
            <p:cNvPr id="6" name="TextBox 5">
              <a:extLst>
                <a:ext uri="{FF2B5EF4-FFF2-40B4-BE49-F238E27FC236}">
                  <a16:creationId xmlns:a16="http://schemas.microsoft.com/office/drawing/2014/main" id="{2C2E68F7-C784-A84F-B4ED-C7F9897E6109}"/>
                </a:ext>
              </a:extLst>
            </p:cNvPr>
            <p:cNvSpPr txBox="1"/>
            <p:nvPr/>
          </p:nvSpPr>
          <p:spPr>
            <a:xfrm>
              <a:off x="1637663" y="3300573"/>
              <a:ext cx="1340709" cy="923330"/>
            </a:xfrm>
            <a:prstGeom prst="rect">
              <a:avLst/>
            </a:prstGeom>
            <a:noFill/>
          </p:spPr>
          <p:txBody>
            <a:bodyPr wrap="square" rtlCol="0">
              <a:spAutoFit/>
            </a:bodyPr>
            <a:lstStyle/>
            <a:p>
              <a:pPr algn="ctr"/>
              <a:r>
                <a:rPr lang="en-US" dirty="0"/>
                <a:t>I can’t do this anymore!</a:t>
              </a:r>
            </a:p>
          </p:txBody>
        </p:sp>
      </p:grpSp>
      <p:grpSp>
        <p:nvGrpSpPr>
          <p:cNvPr id="24" name="Group 23">
            <a:extLst>
              <a:ext uri="{FF2B5EF4-FFF2-40B4-BE49-F238E27FC236}">
                <a16:creationId xmlns:a16="http://schemas.microsoft.com/office/drawing/2014/main" id="{EC21C317-DD7C-C244-8B88-4DB1C7678CB3}"/>
              </a:ext>
            </a:extLst>
          </p:cNvPr>
          <p:cNvGrpSpPr/>
          <p:nvPr/>
        </p:nvGrpSpPr>
        <p:grpSpPr>
          <a:xfrm>
            <a:off x="8362954" y="3300573"/>
            <a:ext cx="2058718" cy="2058718"/>
            <a:chOff x="5737870" y="3331429"/>
            <a:chExt cx="2058718" cy="2058718"/>
          </a:xfrm>
        </p:grpSpPr>
        <p:pic>
          <p:nvPicPr>
            <p:cNvPr id="17" name="Graphic 16" descr="Speech">
              <a:extLst>
                <a:ext uri="{FF2B5EF4-FFF2-40B4-BE49-F238E27FC236}">
                  <a16:creationId xmlns:a16="http://schemas.microsoft.com/office/drawing/2014/main" id="{8712CB4F-DEC0-1F46-BFE3-9BEE2F6ECB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37870" y="3331429"/>
              <a:ext cx="2058718" cy="2058718"/>
            </a:xfrm>
            <a:prstGeom prst="rect">
              <a:avLst/>
            </a:prstGeom>
          </p:spPr>
        </p:pic>
        <p:sp>
          <p:nvSpPr>
            <p:cNvPr id="21" name="TextBox 20">
              <a:extLst>
                <a:ext uri="{FF2B5EF4-FFF2-40B4-BE49-F238E27FC236}">
                  <a16:creationId xmlns:a16="http://schemas.microsoft.com/office/drawing/2014/main" id="{AFFCAE8D-3E6C-6F47-8703-51E8E25C2110}"/>
                </a:ext>
              </a:extLst>
            </p:cNvPr>
            <p:cNvSpPr txBox="1"/>
            <p:nvPr/>
          </p:nvSpPr>
          <p:spPr>
            <a:xfrm>
              <a:off x="6096001" y="3762238"/>
              <a:ext cx="1331494" cy="923330"/>
            </a:xfrm>
            <a:prstGeom prst="rect">
              <a:avLst/>
            </a:prstGeom>
            <a:noFill/>
          </p:spPr>
          <p:txBody>
            <a:bodyPr wrap="square" rtlCol="0">
              <a:spAutoFit/>
            </a:bodyPr>
            <a:lstStyle/>
            <a:p>
              <a:pPr algn="ctr"/>
              <a:r>
                <a:rPr lang="en-US" dirty="0"/>
                <a:t>I’m a horrible caregiver!  </a:t>
              </a:r>
            </a:p>
          </p:txBody>
        </p:sp>
      </p:grpSp>
      <p:grpSp>
        <p:nvGrpSpPr>
          <p:cNvPr id="25" name="Group 24">
            <a:extLst>
              <a:ext uri="{FF2B5EF4-FFF2-40B4-BE49-F238E27FC236}">
                <a16:creationId xmlns:a16="http://schemas.microsoft.com/office/drawing/2014/main" id="{0BAF885D-2899-7A4C-A3A3-BA182A7089C1}"/>
              </a:ext>
            </a:extLst>
          </p:cNvPr>
          <p:cNvGrpSpPr/>
          <p:nvPr/>
        </p:nvGrpSpPr>
        <p:grpSpPr>
          <a:xfrm>
            <a:off x="4424894" y="2415082"/>
            <a:ext cx="3555929" cy="3555929"/>
            <a:chOff x="8336352" y="2483926"/>
            <a:chExt cx="3555929" cy="3555929"/>
          </a:xfrm>
        </p:grpSpPr>
        <p:pic>
          <p:nvPicPr>
            <p:cNvPr id="18" name="Graphic 17" descr="Speech">
              <a:extLst>
                <a:ext uri="{FF2B5EF4-FFF2-40B4-BE49-F238E27FC236}">
                  <a16:creationId xmlns:a16="http://schemas.microsoft.com/office/drawing/2014/main" id="{92726D75-5302-A140-A1D7-E8B9FF5E96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36352" y="2483926"/>
              <a:ext cx="3555929" cy="3555929"/>
            </a:xfrm>
            <a:prstGeom prst="rect">
              <a:avLst/>
            </a:prstGeom>
          </p:spPr>
        </p:pic>
        <p:sp>
          <p:nvSpPr>
            <p:cNvPr id="22" name="TextBox 21">
              <a:extLst>
                <a:ext uri="{FF2B5EF4-FFF2-40B4-BE49-F238E27FC236}">
                  <a16:creationId xmlns:a16="http://schemas.microsoft.com/office/drawing/2014/main" id="{9085B055-EFE9-B340-86A3-896CE10C2C85}"/>
                </a:ext>
              </a:extLst>
            </p:cNvPr>
            <p:cNvSpPr txBox="1"/>
            <p:nvPr/>
          </p:nvSpPr>
          <p:spPr>
            <a:xfrm>
              <a:off x="9020228" y="3578344"/>
              <a:ext cx="2184112" cy="830997"/>
            </a:xfrm>
            <a:prstGeom prst="rect">
              <a:avLst/>
            </a:prstGeom>
            <a:noFill/>
          </p:spPr>
          <p:txBody>
            <a:bodyPr wrap="square" rtlCol="0">
              <a:spAutoFit/>
            </a:bodyPr>
            <a:lstStyle/>
            <a:p>
              <a:pPr algn="ctr"/>
              <a:r>
                <a:rPr lang="en-US" sz="2400" dirty="0"/>
                <a:t>He is doing this on purpose.   </a:t>
              </a:r>
            </a:p>
          </p:txBody>
        </p:sp>
      </p:grpSp>
    </p:spTree>
    <p:extLst>
      <p:ext uri="{BB962C8B-B14F-4D97-AF65-F5344CB8AC3E}">
        <p14:creationId xmlns:p14="http://schemas.microsoft.com/office/powerpoint/2010/main" val="3098841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D3C8BBED-2D07-D547-B3F1-FB7F576E08F8}"/>
              </a:ext>
            </a:extLst>
          </p:cNvPr>
          <p:cNvSpPr/>
          <p:nvPr/>
        </p:nvSpPr>
        <p:spPr>
          <a:xfrm>
            <a:off x="8940420" y="1"/>
            <a:ext cx="3251580" cy="6858000"/>
          </a:xfrm>
          <a:custGeom>
            <a:avLst/>
            <a:gdLst>
              <a:gd name="connsiteX0" fmla="*/ 0 w 2766060"/>
              <a:gd name="connsiteY0" fmla="*/ 0 h 6880860"/>
              <a:gd name="connsiteX1" fmla="*/ 2766060 w 2766060"/>
              <a:gd name="connsiteY1" fmla="*/ 0 h 6880860"/>
              <a:gd name="connsiteX2" fmla="*/ 2766060 w 2766060"/>
              <a:gd name="connsiteY2" fmla="*/ 6858000 h 6880860"/>
              <a:gd name="connsiteX3" fmla="*/ 2423160 w 2766060"/>
              <a:gd name="connsiteY3" fmla="*/ 6880860 h 6880860"/>
              <a:gd name="connsiteX4" fmla="*/ 0 w 2766060"/>
              <a:gd name="connsiteY4" fmla="*/ 0 h 6880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6060" h="6880860">
                <a:moveTo>
                  <a:pt x="0" y="0"/>
                </a:moveTo>
                <a:lnTo>
                  <a:pt x="2766060" y="0"/>
                </a:lnTo>
                <a:lnTo>
                  <a:pt x="2766060" y="6858000"/>
                </a:lnTo>
                <a:lnTo>
                  <a:pt x="2423160" y="6880860"/>
                </a:lnTo>
                <a:lnTo>
                  <a:pt x="0" y="0"/>
                </a:lnTo>
                <a:close/>
              </a:path>
            </a:pathLst>
          </a:custGeom>
          <a:solidFill>
            <a:srgbClr val="A4C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STOP</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98929"/>
              </a:solidFill>
            </a:endParaRPr>
          </a:p>
        </p:txBody>
      </p:sp>
      <p:sp>
        <p:nvSpPr>
          <p:cNvPr id="10" name="TextBox 9">
            <a:extLst>
              <a:ext uri="{FF2B5EF4-FFF2-40B4-BE49-F238E27FC236}">
                <a16:creationId xmlns:a16="http://schemas.microsoft.com/office/drawing/2014/main" id="{00314138-7E00-DA4D-84B2-FFCB4201FF61}"/>
              </a:ext>
            </a:extLst>
          </p:cNvPr>
          <p:cNvSpPr txBox="1"/>
          <p:nvPr/>
        </p:nvSpPr>
        <p:spPr>
          <a:xfrm>
            <a:off x="5231136" y="3381816"/>
            <a:ext cx="662930" cy="2046714"/>
          </a:xfrm>
          <a:prstGeom prst="rect">
            <a:avLst/>
          </a:prstGeom>
          <a:noFill/>
        </p:spPr>
        <p:txBody>
          <a:bodyPr wrap="square" rtlCol="0">
            <a:spAutoFit/>
          </a:bodyPr>
          <a:lstStyle/>
          <a:p>
            <a:pPr algn="ctr">
              <a:spcAft>
                <a:spcPts val="600"/>
              </a:spcAft>
              <a:buClr>
                <a:srgbClr val="498929"/>
              </a:buClr>
            </a:pPr>
            <a:r>
              <a:rPr lang="en-US" sz="2800" b="1" dirty="0">
                <a:solidFill>
                  <a:srgbClr val="498929"/>
                </a:solidFill>
                <a:latin typeface="Arial" panose="020B0604020202020204" pitchFamily="34" charset="0"/>
                <a:cs typeface="Arial" panose="020B0604020202020204" pitchFamily="34" charset="0"/>
              </a:rPr>
              <a:t>S</a:t>
            </a:r>
          </a:p>
          <a:p>
            <a:pPr algn="ctr">
              <a:spcAft>
                <a:spcPts val="600"/>
              </a:spcAft>
              <a:buClr>
                <a:srgbClr val="498929"/>
              </a:buClr>
            </a:pPr>
            <a:r>
              <a:rPr lang="en-US" sz="2800" b="1" dirty="0">
                <a:solidFill>
                  <a:srgbClr val="498929"/>
                </a:solidFill>
                <a:latin typeface="Arial" panose="020B0604020202020204" pitchFamily="34" charset="0"/>
                <a:cs typeface="Arial" panose="020B0604020202020204" pitchFamily="34" charset="0"/>
              </a:rPr>
              <a:t>T</a:t>
            </a:r>
          </a:p>
          <a:p>
            <a:pPr algn="ctr">
              <a:spcAft>
                <a:spcPts val="600"/>
              </a:spcAft>
              <a:buClr>
                <a:srgbClr val="498929"/>
              </a:buClr>
            </a:pPr>
            <a:r>
              <a:rPr lang="en-US" sz="2800" b="1" dirty="0">
                <a:solidFill>
                  <a:srgbClr val="498929"/>
                </a:solidFill>
                <a:latin typeface="Arial" panose="020B0604020202020204" pitchFamily="34" charset="0"/>
                <a:cs typeface="Arial" panose="020B0604020202020204" pitchFamily="34" charset="0"/>
              </a:rPr>
              <a:t>O</a:t>
            </a:r>
          </a:p>
          <a:p>
            <a:pPr algn="ctr">
              <a:spcAft>
                <a:spcPts val="600"/>
              </a:spcAft>
              <a:buClr>
                <a:srgbClr val="498929"/>
              </a:buClr>
            </a:pPr>
            <a:r>
              <a:rPr lang="en-US" sz="2800" b="1" dirty="0">
                <a:solidFill>
                  <a:srgbClr val="498929"/>
                </a:solidFill>
                <a:latin typeface="Arial" panose="020B0604020202020204" pitchFamily="34" charset="0"/>
                <a:cs typeface="Arial" panose="020B0604020202020204" pitchFamily="34" charset="0"/>
              </a:rPr>
              <a:t>P</a:t>
            </a:r>
          </a:p>
        </p:txBody>
      </p:sp>
      <p:sp>
        <p:nvSpPr>
          <p:cNvPr id="3" name="TextBox 2">
            <a:extLst>
              <a:ext uri="{FF2B5EF4-FFF2-40B4-BE49-F238E27FC236}">
                <a16:creationId xmlns:a16="http://schemas.microsoft.com/office/drawing/2014/main" id="{0AAED02A-F197-1C4B-9934-1DD5D93C4EFF}"/>
              </a:ext>
            </a:extLst>
          </p:cNvPr>
          <p:cNvSpPr txBox="1"/>
          <p:nvPr/>
        </p:nvSpPr>
        <p:spPr>
          <a:xfrm>
            <a:off x="5783230" y="3381816"/>
            <a:ext cx="5074659" cy="2031325"/>
          </a:xfrm>
          <a:prstGeom prst="rect">
            <a:avLst/>
          </a:prstGeom>
          <a:noFill/>
        </p:spPr>
        <p:txBody>
          <a:bodyPr wrap="none" rtlCol="0">
            <a:spAutoFit/>
          </a:bodyPr>
          <a:lstStyle/>
          <a:p>
            <a:pPr>
              <a:spcAft>
                <a:spcPts val="1200"/>
              </a:spcAft>
            </a:pPr>
            <a:r>
              <a:rPr lang="en-US" sz="2400" dirty="0">
                <a:latin typeface="Arial" panose="020B0604020202020204" pitchFamily="34" charset="0"/>
                <a:cs typeface="Arial" panose="020B0604020202020204" pitchFamily="34" charset="0"/>
              </a:rPr>
              <a:t>Stop</a:t>
            </a:r>
          </a:p>
          <a:p>
            <a:pPr>
              <a:spcAft>
                <a:spcPts val="1200"/>
              </a:spcAft>
            </a:pPr>
            <a:r>
              <a:rPr lang="en-US" sz="2400" dirty="0">
                <a:latin typeface="Arial" panose="020B0604020202020204" pitchFamily="34" charset="0"/>
                <a:cs typeface="Arial" panose="020B0604020202020204" pitchFamily="34" charset="0"/>
              </a:rPr>
              <a:t>Take 10 Breaths</a:t>
            </a:r>
          </a:p>
          <a:p>
            <a:pPr>
              <a:spcAft>
                <a:spcPts val="1200"/>
              </a:spcAft>
            </a:pPr>
            <a:r>
              <a:rPr lang="en-US" sz="2400" dirty="0">
                <a:latin typeface="Arial" panose="020B0604020202020204" pitchFamily="34" charset="0"/>
                <a:cs typeface="Arial" panose="020B0604020202020204" pitchFamily="34" charset="0"/>
              </a:rPr>
              <a:t>Observe:  What’s happening in me?</a:t>
            </a:r>
          </a:p>
          <a:p>
            <a:pPr>
              <a:spcAft>
                <a:spcPts val="1200"/>
              </a:spcAft>
            </a:pPr>
            <a:r>
              <a:rPr lang="en-US" sz="2400" dirty="0">
                <a:latin typeface="Arial" panose="020B0604020202020204" pitchFamily="34" charset="0"/>
                <a:cs typeface="Arial" panose="020B0604020202020204" pitchFamily="34" charset="0"/>
              </a:rPr>
              <a:t>Proceed Differently  </a:t>
            </a:r>
          </a:p>
        </p:txBody>
      </p:sp>
      <p:pic>
        <p:nvPicPr>
          <p:cNvPr id="12" name="Picture 11" descr="A red and white sign&#10;&#10;Description automatically generated with medium confidence">
            <a:extLst>
              <a:ext uri="{FF2B5EF4-FFF2-40B4-BE49-F238E27FC236}">
                <a16:creationId xmlns:a16="http://schemas.microsoft.com/office/drawing/2014/main" id="{299BAFBB-4CC3-4B4A-9147-7BAE5C171E47}"/>
              </a:ext>
            </a:extLst>
          </p:cNvPr>
          <p:cNvPicPr>
            <a:picLocks noChangeAspect="1"/>
          </p:cNvPicPr>
          <p:nvPr/>
        </p:nvPicPr>
        <p:blipFill>
          <a:blip r:embed="rId3"/>
          <a:stretch>
            <a:fillRect/>
          </a:stretch>
        </p:blipFill>
        <p:spPr>
          <a:xfrm>
            <a:off x="210954" y="1828800"/>
            <a:ext cx="4809514" cy="5000687"/>
          </a:xfrm>
          <a:prstGeom prst="rect">
            <a:avLst/>
          </a:prstGeom>
        </p:spPr>
      </p:pic>
    </p:spTree>
    <p:extLst>
      <p:ext uri="{BB962C8B-B14F-4D97-AF65-F5344CB8AC3E}">
        <p14:creationId xmlns:p14="http://schemas.microsoft.com/office/powerpoint/2010/main" val="561805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Proceeding Differently</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98929"/>
              </a:solidFill>
            </a:endParaRPr>
          </a:p>
        </p:txBody>
      </p:sp>
      <p:sp>
        <p:nvSpPr>
          <p:cNvPr id="10" name="TextBox 9">
            <a:extLst>
              <a:ext uri="{FF2B5EF4-FFF2-40B4-BE49-F238E27FC236}">
                <a16:creationId xmlns:a16="http://schemas.microsoft.com/office/drawing/2014/main" id="{00314138-7E00-DA4D-84B2-FFCB4201FF61}"/>
              </a:ext>
            </a:extLst>
          </p:cNvPr>
          <p:cNvSpPr txBox="1"/>
          <p:nvPr/>
        </p:nvSpPr>
        <p:spPr>
          <a:xfrm>
            <a:off x="1657756" y="1684474"/>
            <a:ext cx="8876487" cy="4616648"/>
          </a:xfrm>
          <a:prstGeom prst="rect">
            <a:avLst/>
          </a:prstGeom>
          <a:noFill/>
        </p:spPr>
        <p:txBody>
          <a:bodyPr wrap="square" rtlCol="0">
            <a:spAutoFit/>
          </a:bodyPr>
          <a:lstStyle/>
          <a:p>
            <a:pPr>
              <a:buClr>
                <a:srgbClr val="498929"/>
              </a:buClr>
            </a:pPr>
            <a:r>
              <a:rPr lang="en-US" sz="2400" b="1" dirty="0">
                <a:latin typeface="Arial" panose="020B0604020202020204" pitchFamily="34" charset="0"/>
                <a:cs typeface="Arial" panose="020B0604020202020204" pitchFamily="34" charset="0"/>
              </a:rPr>
              <a:t>Annoyed or upset?</a:t>
            </a:r>
          </a:p>
          <a:p>
            <a:pPr marL="342900" indent="-342900">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Change the self-talk</a:t>
            </a:r>
          </a:p>
          <a:p>
            <a:pPr marL="342900" indent="-342900">
              <a:spcAft>
                <a:spcPts val="1800"/>
              </a:spcAft>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Find the humor in the situation</a:t>
            </a:r>
          </a:p>
          <a:p>
            <a:pPr>
              <a:buClr>
                <a:srgbClr val="498929"/>
              </a:buClr>
            </a:pPr>
            <a:r>
              <a:rPr lang="en-US" sz="2400" b="1" dirty="0">
                <a:latin typeface="Arial" panose="020B0604020202020204" pitchFamily="34" charset="0"/>
                <a:cs typeface="Arial" panose="020B0604020202020204" pitchFamily="34" charset="0"/>
              </a:rPr>
              <a:t>Frustrated?</a:t>
            </a:r>
          </a:p>
          <a:p>
            <a:pPr marL="342900" indent="-342900">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Change the self-talk</a:t>
            </a:r>
          </a:p>
          <a:p>
            <a:pPr marL="342900" indent="-342900">
              <a:spcAft>
                <a:spcPts val="1800"/>
              </a:spcAft>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Take 10 breaths</a:t>
            </a:r>
          </a:p>
          <a:p>
            <a:pPr>
              <a:buClr>
                <a:srgbClr val="498929"/>
              </a:buClr>
            </a:pPr>
            <a:r>
              <a:rPr lang="en-US" sz="2400" b="1" dirty="0">
                <a:latin typeface="Arial" panose="020B0604020202020204" pitchFamily="34" charset="0"/>
                <a:cs typeface="Arial" panose="020B0604020202020204" pitchFamily="34" charset="0"/>
              </a:rPr>
              <a:t>Angry or furious?</a:t>
            </a:r>
          </a:p>
          <a:p>
            <a:pPr marL="342900" indent="-342900">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Walk away</a:t>
            </a:r>
          </a:p>
          <a:p>
            <a:pPr marL="342900" indent="-342900">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Take 10 breaths</a:t>
            </a:r>
          </a:p>
          <a:p>
            <a:pPr marL="342900" indent="-342900">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Exercise your anger away</a:t>
            </a:r>
          </a:p>
          <a:p>
            <a:pPr marL="342900" indent="-342900">
              <a:spcAft>
                <a:spcPts val="600"/>
              </a:spcAft>
              <a:buClr>
                <a:srgbClr val="498929"/>
              </a:buClr>
              <a:buFont typeface="Arial" panose="020B0604020202020204" pitchFamily="34" charset="0"/>
              <a:buChar char="•"/>
            </a:pPr>
            <a:r>
              <a:rPr lang="en-US" sz="2400" dirty="0">
                <a:latin typeface="Arial" panose="020B0604020202020204" pitchFamily="34" charset="0"/>
                <a:cs typeface="Arial" panose="020B0604020202020204" pitchFamily="34" charset="0"/>
              </a:rPr>
              <a:t>Wait to re-engage until calmer</a:t>
            </a:r>
          </a:p>
        </p:txBody>
      </p:sp>
      <p:sp>
        <p:nvSpPr>
          <p:cNvPr id="5" name="Rectangle 4">
            <a:extLst>
              <a:ext uri="{FF2B5EF4-FFF2-40B4-BE49-F238E27FC236}">
                <a16:creationId xmlns:a16="http://schemas.microsoft.com/office/drawing/2014/main" id="{3BC0C1DB-7C9C-F144-950E-9350C479BD80}"/>
              </a:ext>
            </a:extLst>
          </p:cNvPr>
          <p:cNvSpPr/>
          <p:nvPr/>
        </p:nvSpPr>
        <p:spPr>
          <a:xfrm>
            <a:off x="8686801" y="0"/>
            <a:ext cx="3505200" cy="6858000"/>
          </a:xfrm>
          <a:prstGeom prst="rect">
            <a:avLst/>
          </a:prstGeom>
          <a:solidFill>
            <a:srgbClr val="49892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3715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77A75F"/>
                </a:solidFill>
                <a:latin typeface="Goudy Old Style" panose="02020502050305020303" pitchFamily="18" charset="77"/>
                <a:cs typeface="Arial Narrow" panose="020B0604020202020204" pitchFamily="34" charset="0"/>
              </a:rPr>
              <a:t>Take Away</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77A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0314138-7E00-DA4D-84B2-FFCB4201FF61}"/>
              </a:ext>
            </a:extLst>
          </p:cNvPr>
          <p:cNvSpPr txBox="1"/>
          <p:nvPr/>
        </p:nvSpPr>
        <p:spPr>
          <a:xfrm>
            <a:off x="1679218" y="1909063"/>
            <a:ext cx="8733512" cy="3647152"/>
          </a:xfrm>
          <a:prstGeom prst="rect">
            <a:avLst/>
          </a:prstGeom>
          <a:noFill/>
        </p:spPr>
        <p:txBody>
          <a:bodyPr wrap="square" rtlCol="0">
            <a:spAutoFit/>
          </a:bodyPr>
          <a:lstStyle/>
          <a:p>
            <a:pPr marL="342900" indent="-342900">
              <a:spcAft>
                <a:spcPts val="600"/>
              </a:spcAft>
              <a:buClr>
                <a:srgbClr val="77A75F"/>
              </a:buClr>
              <a:buFont typeface="Arial" panose="020B0604020202020204" pitchFamily="34" charset="0"/>
              <a:buChar char="•"/>
            </a:pPr>
            <a:r>
              <a:rPr lang="en-US" sz="2400" dirty="0">
                <a:latin typeface="Arial" panose="020B0604020202020204" pitchFamily="34" charset="0"/>
                <a:cs typeface="Arial" panose="020B0604020202020204" pitchFamily="34" charset="0"/>
              </a:rPr>
              <a:t>Both positive and negative emotions are a normal pare of caregiving.</a:t>
            </a:r>
          </a:p>
          <a:p>
            <a:pPr marL="342900" indent="-342900">
              <a:spcAft>
                <a:spcPts val="600"/>
              </a:spcAft>
              <a:buClr>
                <a:srgbClr val="77A75F"/>
              </a:buClr>
              <a:buFont typeface="Arial" panose="020B0604020202020204" pitchFamily="34" charset="0"/>
              <a:buChar char="•"/>
            </a:pPr>
            <a:r>
              <a:rPr lang="en-US" sz="2400" dirty="0">
                <a:latin typeface="Arial" panose="020B0604020202020204" pitchFamily="34" charset="0"/>
                <a:cs typeface="Arial" panose="020B0604020202020204" pitchFamily="34" charset="0"/>
              </a:rPr>
              <a:t>Emotions are one part how you feel, one part how your body reacts, one part how you behave.</a:t>
            </a:r>
          </a:p>
          <a:p>
            <a:pPr marL="342900" indent="-342900">
              <a:spcAft>
                <a:spcPts val="600"/>
              </a:spcAft>
              <a:buClr>
                <a:srgbClr val="77A75F"/>
              </a:buClr>
              <a:buFont typeface="Arial" panose="020B0604020202020204" pitchFamily="34" charset="0"/>
              <a:buChar char="•"/>
            </a:pPr>
            <a:r>
              <a:rPr lang="en-US" sz="2400" dirty="0">
                <a:latin typeface="Arial" panose="020B0604020202020204" pitchFamily="34" charset="0"/>
                <a:cs typeface="Arial" panose="020B0604020202020204" pitchFamily="34" charset="0"/>
              </a:rPr>
              <a:t>There are different ways to proceed dependent on how angry you are.</a:t>
            </a:r>
          </a:p>
          <a:p>
            <a:pPr marL="342900" indent="-342900">
              <a:spcAft>
                <a:spcPts val="600"/>
              </a:spcAft>
              <a:buClr>
                <a:srgbClr val="77A75F"/>
              </a:buClr>
              <a:buFont typeface="Arial" panose="020B0604020202020204" pitchFamily="34" charset="0"/>
              <a:buChar char="•"/>
            </a:pPr>
            <a:r>
              <a:rPr lang="en-US" sz="2400" dirty="0">
                <a:latin typeface="Arial" panose="020B0604020202020204" pitchFamily="34" charset="0"/>
                <a:cs typeface="Arial" panose="020B0604020202020204" pitchFamily="34" charset="0"/>
              </a:rPr>
              <a:t>Stop, Take ten breaths, Observe, and Proceed can help to give you space to respond rather than react when you are angry.</a:t>
            </a:r>
          </a:p>
        </p:txBody>
      </p:sp>
      <p:cxnSp>
        <p:nvCxnSpPr>
          <p:cNvPr id="13" name="Straight Connector 12">
            <a:extLst>
              <a:ext uri="{FF2B5EF4-FFF2-40B4-BE49-F238E27FC236}">
                <a16:creationId xmlns:a16="http://schemas.microsoft.com/office/drawing/2014/main" id="{F23CBC00-0BE0-6546-8A71-74112704D316}"/>
              </a:ext>
            </a:extLst>
          </p:cNvPr>
          <p:cNvCxnSpPr/>
          <p:nvPr/>
        </p:nvCxnSpPr>
        <p:spPr>
          <a:xfrm>
            <a:off x="722677" y="1371602"/>
            <a:ext cx="10058400" cy="0"/>
          </a:xfrm>
          <a:prstGeom prst="line">
            <a:avLst/>
          </a:prstGeom>
          <a:ln w="127000">
            <a:gradFill flip="none" rotWithShape="1">
              <a:gsLst>
                <a:gs pos="0">
                  <a:srgbClr val="498929"/>
                </a:gs>
                <a:gs pos="42000">
                  <a:srgbClr val="A4C596"/>
                </a:gs>
                <a:gs pos="61000">
                  <a:srgbClr val="D3E3CB"/>
                </a:gs>
                <a:gs pos="93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764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C07D-1835-0346-A1D0-CF7E1B0412ED}"/>
              </a:ext>
            </a:extLst>
          </p:cNvPr>
          <p:cNvSpPr>
            <a:spLocks noGrp="1"/>
          </p:cNvSpPr>
          <p:nvPr>
            <p:ph type="title"/>
          </p:nvPr>
        </p:nvSpPr>
        <p:spPr>
          <a:xfrm>
            <a:off x="320040" y="697229"/>
            <a:ext cx="11871960" cy="640080"/>
          </a:xfrm>
        </p:spPr>
        <p:txBody>
          <a:bodyPr>
            <a:normAutofit/>
          </a:bodyPr>
          <a:lstStyle/>
          <a:p>
            <a:r>
              <a:rPr lang="en-US" sz="3600" b="1" cap="none" dirty="0">
                <a:solidFill>
                  <a:srgbClr val="498929"/>
                </a:solidFill>
                <a:latin typeface="Goudy Old Style" panose="02020502050305020303" pitchFamily="18" charset="77"/>
                <a:cs typeface="Arial Narrow" panose="020B0604020202020204" pitchFamily="34" charset="0"/>
              </a:rPr>
              <a:t>Making This Work for You</a:t>
            </a:r>
          </a:p>
        </p:txBody>
      </p:sp>
      <p:sp>
        <p:nvSpPr>
          <p:cNvPr id="4" name="Oval 3">
            <a:extLst>
              <a:ext uri="{FF2B5EF4-FFF2-40B4-BE49-F238E27FC236}">
                <a16:creationId xmlns:a16="http://schemas.microsoft.com/office/drawing/2014/main" id="{76EC4033-04AB-6748-B96C-5583860F50DE}"/>
              </a:ext>
            </a:extLst>
          </p:cNvPr>
          <p:cNvSpPr/>
          <p:nvPr/>
        </p:nvSpPr>
        <p:spPr>
          <a:xfrm>
            <a:off x="-320040" y="697229"/>
            <a:ext cx="640080" cy="640080"/>
          </a:xfrm>
          <a:prstGeom prst="ellipse">
            <a:avLst/>
          </a:prstGeom>
          <a:solidFill>
            <a:srgbClr val="498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1DED0C4-2322-C847-9D1D-F5149EF4C650}"/>
              </a:ext>
            </a:extLst>
          </p:cNvPr>
          <p:cNvSpPr/>
          <p:nvPr/>
        </p:nvSpPr>
        <p:spPr>
          <a:xfrm>
            <a:off x="752171" y="2064774"/>
            <a:ext cx="3377380" cy="2064774"/>
          </a:xfrm>
          <a:prstGeom prst="rect">
            <a:avLst/>
          </a:prstGeom>
          <a:solidFill>
            <a:srgbClr val="498929">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tx1"/>
                </a:solidFill>
                <a:latin typeface="Arial" panose="020B0604020202020204" pitchFamily="34" charset="0"/>
                <a:cs typeface="Arial" panose="020B0604020202020204" pitchFamily="34" charset="0"/>
              </a:rPr>
              <a:t>Deep Breathing</a:t>
            </a:r>
          </a:p>
          <a:p>
            <a:pPr algn="ctr"/>
            <a:r>
              <a:rPr lang="en-US" sz="2000" dirty="0">
                <a:solidFill>
                  <a:schemeClr val="tx1"/>
                </a:solidFill>
                <a:latin typeface="Arial" panose="020B0604020202020204" pitchFamily="34" charset="0"/>
                <a:cs typeface="Arial" panose="020B0604020202020204" pitchFamily="34" charset="0"/>
              </a:rPr>
              <a:t>Practice taking </a:t>
            </a:r>
          </a:p>
          <a:p>
            <a:pPr algn="ctr"/>
            <a:r>
              <a:rPr lang="en-US" sz="2000" dirty="0">
                <a:solidFill>
                  <a:schemeClr val="tx1"/>
                </a:solidFill>
                <a:latin typeface="Arial" panose="020B0604020202020204" pitchFamily="34" charset="0"/>
                <a:cs typeface="Arial" panose="020B0604020202020204" pitchFamily="34" charset="0"/>
              </a:rPr>
              <a:t>10 breaths daily.</a:t>
            </a:r>
          </a:p>
        </p:txBody>
      </p:sp>
      <p:sp>
        <p:nvSpPr>
          <p:cNvPr id="9" name="Rectangle 8">
            <a:extLst>
              <a:ext uri="{FF2B5EF4-FFF2-40B4-BE49-F238E27FC236}">
                <a16:creationId xmlns:a16="http://schemas.microsoft.com/office/drawing/2014/main" id="{4370EBAF-2444-4D47-B391-5A1FE8CD36B4}"/>
              </a:ext>
            </a:extLst>
          </p:cNvPr>
          <p:cNvSpPr/>
          <p:nvPr/>
        </p:nvSpPr>
        <p:spPr>
          <a:xfrm>
            <a:off x="4409771" y="2064774"/>
            <a:ext cx="3377380" cy="2064774"/>
          </a:xfrm>
          <a:prstGeom prst="rect">
            <a:avLst/>
          </a:prstGeom>
          <a:solidFill>
            <a:srgbClr val="498929">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tx1"/>
                </a:solidFill>
                <a:latin typeface="Arial" panose="020B0604020202020204" pitchFamily="34" charset="0"/>
                <a:cs typeface="Arial" panose="020B0604020202020204" pitchFamily="34" charset="0"/>
              </a:rPr>
              <a:t>Anger-Mapping</a:t>
            </a:r>
          </a:p>
          <a:p>
            <a:pPr algn="ctr"/>
            <a:r>
              <a:rPr lang="en-US" sz="2000" dirty="0">
                <a:solidFill>
                  <a:schemeClr val="tx1"/>
                </a:solidFill>
                <a:latin typeface="Arial" panose="020B0604020202020204" pitchFamily="34" charset="0"/>
                <a:cs typeface="Arial" panose="020B0604020202020204" pitchFamily="34" charset="0"/>
              </a:rPr>
              <a:t>Become aware of </a:t>
            </a:r>
          </a:p>
          <a:p>
            <a:pPr algn="ctr"/>
            <a:r>
              <a:rPr lang="en-US" sz="2000" dirty="0">
                <a:solidFill>
                  <a:schemeClr val="tx1"/>
                </a:solidFill>
                <a:latin typeface="Arial" panose="020B0604020202020204" pitchFamily="34" charset="0"/>
                <a:cs typeface="Arial" panose="020B0604020202020204" pitchFamily="34" charset="0"/>
              </a:rPr>
              <a:t>your self-talk.  Track it for one week and practice finding alternatives.</a:t>
            </a:r>
          </a:p>
        </p:txBody>
      </p:sp>
      <p:sp>
        <p:nvSpPr>
          <p:cNvPr id="14" name="Rectangle 13">
            <a:extLst>
              <a:ext uri="{FF2B5EF4-FFF2-40B4-BE49-F238E27FC236}">
                <a16:creationId xmlns:a16="http://schemas.microsoft.com/office/drawing/2014/main" id="{28626A44-C424-5F4E-B018-BF42170D03C3}"/>
              </a:ext>
            </a:extLst>
          </p:cNvPr>
          <p:cNvSpPr/>
          <p:nvPr/>
        </p:nvSpPr>
        <p:spPr>
          <a:xfrm>
            <a:off x="8062451" y="2064774"/>
            <a:ext cx="3377380" cy="2064774"/>
          </a:xfrm>
          <a:prstGeom prst="rect">
            <a:avLst/>
          </a:prstGeom>
          <a:solidFill>
            <a:srgbClr val="498929">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tx1"/>
                </a:solidFill>
                <a:latin typeface="Arial" panose="020B0604020202020204" pitchFamily="34" charset="0"/>
                <a:cs typeface="Arial" panose="020B0604020202020204" pitchFamily="34" charset="0"/>
              </a:rPr>
              <a:t>S.T.O.P.</a:t>
            </a:r>
          </a:p>
          <a:p>
            <a:pPr algn="ctr"/>
            <a:r>
              <a:rPr lang="en-US" sz="2000" dirty="0">
                <a:solidFill>
                  <a:schemeClr val="tx1"/>
                </a:solidFill>
                <a:latin typeface="Arial" panose="020B0604020202020204" pitchFamily="34" charset="0"/>
                <a:cs typeface="Arial" panose="020B0604020202020204" pitchFamily="34" charset="0"/>
              </a:rPr>
              <a:t>Use S.T.O.P. during a situation where you are mildly or moderately angry.</a:t>
            </a:r>
          </a:p>
        </p:txBody>
      </p:sp>
      <p:sp>
        <p:nvSpPr>
          <p:cNvPr id="5" name="TextBox 4">
            <a:extLst>
              <a:ext uri="{FF2B5EF4-FFF2-40B4-BE49-F238E27FC236}">
                <a16:creationId xmlns:a16="http://schemas.microsoft.com/office/drawing/2014/main" id="{6FE315A9-0DD2-8E48-8E0D-CCEA9D306FE2}"/>
              </a:ext>
            </a:extLst>
          </p:cNvPr>
          <p:cNvSpPr txBox="1"/>
          <p:nvPr/>
        </p:nvSpPr>
        <p:spPr>
          <a:xfrm>
            <a:off x="752171" y="1578077"/>
            <a:ext cx="10687660" cy="368710"/>
          </a:xfrm>
          <a:prstGeom prst="rect">
            <a:avLst/>
          </a:prstGeom>
          <a:noFill/>
          <a:ln>
            <a:solidFill>
              <a:srgbClr val="498929"/>
            </a:solidFill>
          </a:ln>
        </p:spPr>
        <p:txBody>
          <a:bodyPr wrap="square" rtlCol="0">
            <a:spAutoFit/>
          </a:bodyPr>
          <a:lstStyle/>
          <a:p>
            <a:pPr algn="ctr"/>
            <a:r>
              <a:rPr lang="en-US" dirty="0"/>
              <a:t>Pick One</a:t>
            </a:r>
          </a:p>
        </p:txBody>
      </p:sp>
      <p:sp>
        <p:nvSpPr>
          <p:cNvPr id="6" name="TextBox 5">
            <a:extLst>
              <a:ext uri="{FF2B5EF4-FFF2-40B4-BE49-F238E27FC236}">
                <a16:creationId xmlns:a16="http://schemas.microsoft.com/office/drawing/2014/main" id="{81F6B2A7-BF59-2A40-8A1A-8F37D2C42186}"/>
              </a:ext>
            </a:extLst>
          </p:cNvPr>
          <p:cNvSpPr txBox="1"/>
          <p:nvPr/>
        </p:nvSpPr>
        <p:spPr>
          <a:xfrm>
            <a:off x="280229" y="4564623"/>
            <a:ext cx="1548577" cy="646331"/>
          </a:xfrm>
          <a:prstGeom prst="rect">
            <a:avLst/>
          </a:prstGeom>
          <a:noFill/>
          <a:ln>
            <a:solidFill>
              <a:srgbClr val="498929"/>
            </a:solidFill>
          </a:ln>
        </p:spPr>
        <p:txBody>
          <a:bodyPr wrap="square" rtlCol="0" anchor="b">
            <a:spAutoFit/>
          </a:bodyPr>
          <a:lstStyle/>
          <a:p>
            <a:pPr algn="ctr"/>
            <a:endParaRPr lang="en-US" dirty="0">
              <a:solidFill>
                <a:srgbClr val="498929"/>
              </a:solidFill>
            </a:endParaRPr>
          </a:p>
          <a:p>
            <a:pPr algn="ctr"/>
            <a:r>
              <a:rPr lang="en-US" dirty="0">
                <a:solidFill>
                  <a:srgbClr val="498929"/>
                </a:solidFill>
              </a:rPr>
              <a:t>Set a Deadline</a:t>
            </a:r>
          </a:p>
        </p:txBody>
      </p:sp>
      <p:sp>
        <p:nvSpPr>
          <p:cNvPr id="15" name="TextBox 14">
            <a:extLst>
              <a:ext uri="{FF2B5EF4-FFF2-40B4-BE49-F238E27FC236}">
                <a16:creationId xmlns:a16="http://schemas.microsoft.com/office/drawing/2014/main" id="{6B4D4635-58DA-1246-AAF8-9EC53F143824}"/>
              </a:ext>
            </a:extLst>
          </p:cNvPr>
          <p:cNvSpPr txBox="1"/>
          <p:nvPr/>
        </p:nvSpPr>
        <p:spPr>
          <a:xfrm>
            <a:off x="1970661" y="4564623"/>
            <a:ext cx="1548577" cy="646331"/>
          </a:xfrm>
          <a:prstGeom prst="rect">
            <a:avLst/>
          </a:prstGeom>
          <a:noFill/>
          <a:ln>
            <a:solidFill>
              <a:srgbClr val="498929"/>
            </a:solidFill>
          </a:ln>
        </p:spPr>
        <p:txBody>
          <a:bodyPr wrap="square" rtlCol="0">
            <a:spAutoFit/>
          </a:bodyPr>
          <a:lstStyle/>
          <a:p>
            <a:pPr algn="ctr"/>
            <a:endParaRPr lang="en-US" dirty="0">
              <a:solidFill>
                <a:srgbClr val="498929"/>
              </a:solidFill>
            </a:endParaRPr>
          </a:p>
          <a:p>
            <a:pPr algn="ctr"/>
            <a:r>
              <a:rPr lang="en-US" dirty="0">
                <a:solidFill>
                  <a:srgbClr val="498929"/>
                </a:solidFill>
              </a:rPr>
              <a:t>Why this one?</a:t>
            </a:r>
          </a:p>
        </p:txBody>
      </p:sp>
      <p:sp>
        <p:nvSpPr>
          <p:cNvPr id="16" name="TextBox 15">
            <a:extLst>
              <a:ext uri="{FF2B5EF4-FFF2-40B4-BE49-F238E27FC236}">
                <a16:creationId xmlns:a16="http://schemas.microsoft.com/office/drawing/2014/main" id="{54579675-39CE-B648-9A37-5369E93EC5CA}"/>
              </a:ext>
            </a:extLst>
          </p:cNvPr>
          <p:cNvSpPr txBox="1"/>
          <p:nvPr/>
        </p:nvSpPr>
        <p:spPr>
          <a:xfrm>
            <a:off x="3669184" y="4564623"/>
            <a:ext cx="1548577" cy="646331"/>
          </a:xfrm>
          <a:prstGeom prst="rect">
            <a:avLst/>
          </a:prstGeom>
          <a:noFill/>
          <a:ln>
            <a:solidFill>
              <a:srgbClr val="498929"/>
            </a:solidFill>
          </a:ln>
        </p:spPr>
        <p:txBody>
          <a:bodyPr wrap="square" rtlCol="0">
            <a:spAutoFit/>
          </a:bodyPr>
          <a:lstStyle/>
          <a:p>
            <a:pPr algn="ctr"/>
            <a:r>
              <a:rPr lang="en-US" dirty="0">
                <a:solidFill>
                  <a:srgbClr val="498929"/>
                </a:solidFill>
              </a:rPr>
              <a:t>What will you pair it with?</a:t>
            </a:r>
          </a:p>
        </p:txBody>
      </p:sp>
      <p:sp>
        <p:nvSpPr>
          <p:cNvPr id="21" name="TextBox 20">
            <a:extLst>
              <a:ext uri="{FF2B5EF4-FFF2-40B4-BE49-F238E27FC236}">
                <a16:creationId xmlns:a16="http://schemas.microsoft.com/office/drawing/2014/main" id="{1F0D372F-694F-5943-A053-9D540774B07E}"/>
              </a:ext>
            </a:extLst>
          </p:cNvPr>
          <p:cNvSpPr txBox="1"/>
          <p:nvPr/>
        </p:nvSpPr>
        <p:spPr>
          <a:xfrm>
            <a:off x="276005" y="5265404"/>
            <a:ext cx="1548577" cy="923330"/>
          </a:xfrm>
          <a:prstGeom prst="rect">
            <a:avLst/>
          </a:prstGeom>
          <a:noFill/>
          <a:ln>
            <a:solidFill>
              <a:srgbClr val="498929"/>
            </a:solidFill>
          </a:ln>
        </p:spPr>
        <p:txBody>
          <a:bodyPr wrap="square" rtlCol="0" anchor="b">
            <a:spAutoFit/>
          </a:bodyPr>
          <a:lstStyle/>
          <a:p>
            <a:pPr algn="ctr"/>
            <a:endParaRPr lang="en-US" dirty="0"/>
          </a:p>
          <a:p>
            <a:pPr algn="ctr"/>
            <a:r>
              <a:rPr lang="en-US" dirty="0"/>
              <a:t>Be realistic in your deadline.</a:t>
            </a:r>
          </a:p>
        </p:txBody>
      </p:sp>
      <p:sp>
        <p:nvSpPr>
          <p:cNvPr id="22" name="TextBox 21">
            <a:extLst>
              <a:ext uri="{FF2B5EF4-FFF2-40B4-BE49-F238E27FC236}">
                <a16:creationId xmlns:a16="http://schemas.microsoft.com/office/drawing/2014/main" id="{60C7CFBF-A23B-0147-97C9-616C1A2ABE37}"/>
              </a:ext>
            </a:extLst>
          </p:cNvPr>
          <p:cNvSpPr txBox="1"/>
          <p:nvPr/>
        </p:nvSpPr>
        <p:spPr>
          <a:xfrm>
            <a:off x="1971954" y="5265404"/>
            <a:ext cx="1548577" cy="923330"/>
          </a:xfrm>
          <a:prstGeom prst="rect">
            <a:avLst/>
          </a:prstGeom>
          <a:noFill/>
          <a:ln>
            <a:solidFill>
              <a:srgbClr val="498929"/>
            </a:solidFill>
          </a:ln>
        </p:spPr>
        <p:txBody>
          <a:bodyPr wrap="square" rtlCol="0" anchor="b">
            <a:spAutoFit/>
          </a:bodyPr>
          <a:lstStyle/>
          <a:p>
            <a:pPr algn="ctr"/>
            <a:endParaRPr lang="en-US" dirty="0"/>
          </a:p>
          <a:p>
            <a:pPr algn="ctr"/>
            <a:r>
              <a:rPr lang="en-US" dirty="0"/>
              <a:t>How will this help you?</a:t>
            </a:r>
          </a:p>
        </p:txBody>
      </p:sp>
      <p:sp>
        <p:nvSpPr>
          <p:cNvPr id="23" name="TextBox 22">
            <a:extLst>
              <a:ext uri="{FF2B5EF4-FFF2-40B4-BE49-F238E27FC236}">
                <a16:creationId xmlns:a16="http://schemas.microsoft.com/office/drawing/2014/main" id="{4D84145F-E2B2-694C-A1A4-CCB69A7DA1C7}"/>
              </a:ext>
            </a:extLst>
          </p:cNvPr>
          <p:cNvSpPr txBox="1"/>
          <p:nvPr/>
        </p:nvSpPr>
        <p:spPr>
          <a:xfrm>
            <a:off x="3667903" y="5265404"/>
            <a:ext cx="1548577" cy="923330"/>
          </a:xfrm>
          <a:prstGeom prst="rect">
            <a:avLst/>
          </a:prstGeom>
          <a:noFill/>
          <a:ln>
            <a:solidFill>
              <a:srgbClr val="498929"/>
            </a:solidFill>
          </a:ln>
        </p:spPr>
        <p:txBody>
          <a:bodyPr wrap="square" rtlCol="0" anchor="b">
            <a:spAutoFit/>
          </a:bodyPr>
          <a:lstStyle/>
          <a:p>
            <a:pPr algn="ctr"/>
            <a:r>
              <a:rPr lang="en-US" dirty="0"/>
              <a:t>Do it with something you already do.</a:t>
            </a:r>
          </a:p>
        </p:txBody>
      </p:sp>
      <p:grpSp>
        <p:nvGrpSpPr>
          <p:cNvPr id="28" name="Group 27">
            <a:extLst>
              <a:ext uri="{FF2B5EF4-FFF2-40B4-BE49-F238E27FC236}">
                <a16:creationId xmlns:a16="http://schemas.microsoft.com/office/drawing/2014/main" id="{26844669-B4A5-9E46-A62F-16BCB75695BA}"/>
              </a:ext>
            </a:extLst>
          </p:cNvPr>
          <p:cNvGrpSpPr/>
          <p:nvPr/>
        </p:nvGrpSpPr>
        <p:grpSpPr>
          <a:xfrm>
            <a:off x="2112840" y="3170195"/>
            <a:ext cx="656042" cy="656042"/>
            <a:chOff x="2389873" y="2479467"/>
            <a:chExt cx="3010222" cy="3010222"/>
          </a:xfrm>
        </p:grpSpPr>
        <p:grpSp>
          <p:nvGrpSpPr>
            <p:cNvPr id="29" name="Group 28">
              <a:extLst>
                <a:ext uri="{FF2B5EF4-FFF2-40B4-BE49-F238E27FC236}">
                  <a16:creationId xmlns:a16="http://schemas.microsoft.com/office/drawing/2014/main" id="{B2404E9B-55B8-C249-B03F-56B99D9C60FA}"/>
                </a:ext>
              </a:extLst>
            </p:cNvPr>
            <p:cNvGrpSpPr/>
            <p:nvPr/>
          </p:nvGrpSpPr>
          <p:grpSpPr>
            <a:xfrm>
              <a:off x="2389873" y="2479467"/>
              <a:ext cx="3010222" cy="3010222"/>
              <a:chOff x="4535281" y="2479467"/>
              <a:chExt cx="3010222" cy="3010222"/>
            </a:xfrm>
          </p:grpSpPr>
          <p:pic>
            <p:nvPicPr>
              <p:cNvPr id="45" name="Graphic 44" descr="Confused person with solid fill">
                <a:extLst>
                  <a:ext uri="{FF2B5EF4-FFF2-40B4-BE49-F238E27FC236}">
                    <a16:creationId xmlns:a16="http://schemas.microsoft.com/office/drawing/2014/main" id="{D3113922-98F3-AB48-B6B3-E1ACB44B02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35281" y="2479467"/>
                <a:ext cx="3010222" cy="3010222"/>
              </a:xfrm>
              <a:prstGeom prst="rect">
                <a:avLst/>
              </a:prstGeom>
            </p:spPr>
          </p:pic>
          <p:sp>
            <p:nvSpPr>
              <p:cNvPr id="46" name="Oval 45">
                <a:extLst>
                  <a:ext uri="{FF2B5EF4-FFF2-40B4-BE49-F238E27FC236}">
                    <a16:creationId xmlns:a16="http://schemas.microsoft.com/office/drawing/2014/main" id="{A7C58D84-B8A8-EC46-A2E2-D19795C2E2D0}"/>
                  </a:ext>
                </a:extLst>
              </p:cNvPr>
              <p:cNvSpPr/>
              <p:nvPr/>
            </p:nvSpPr>
            <p:spPr>
              <a:xfrm>
                <a:off x="6106049" y="5274935"/>
                <a:ext cx="246888" cy="1992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3B9F9D64-7F67-CE4D-B459-5CF50824E2D0}"/>
                  </a:ext>
                </a:extLst>
              </p:cNvPr>
              <p:cNvSpPr/>
              <p:nvPr/>
            </p:nvSpPr>
            <p:spPr>
              <a:xfrm>
                <a:off x="5730745" y="5276671"/>
                <a:ext cx="246888" cy="1992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0" name="Straight Arrow Connector 29">
              <a:extLst>
                <a:ext uri="{FF2B5EF4-FFF2-40B4-BE49-F238E27FC236}">
                  <a16:creationId xmlns:a16="http://schemas.microsoft.com/office/drawing/2014/main" id="{682A9457-1E3F-1D46-ADC1-6DEC6D456204}"/>
                </a:ext>
              </a:extLst>
            </p:cNvPr>
            <p:cNvCxnSpPr>
              <a:cxnSpLocks/>
            </p:cNvCxnSpPr>
            <p:nvPr/>
          </p:nvCxnSpPr>
          <p:spPr>
            <a:xfrm flipH="1">
              <a:off x="3894984" y="3378017"/>
              <a:ext cx="2728" cy="572323"/>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598A4271-CD2C-E04B-9B24-02FF40E89EE9}"/>
                </a:ext>
              </a:extLst>
            </p:cNvPr>
            <p:cNvGrpSpPr/>
            <p:nvPr/>
          </p:nvGrpSpPr>
          <p:grpSpPr>
            <a:xfrm>
              <a:off x="3694177" y="3378017"/>
              <a:ext cx="124594" cy="535561"/>
              <a:chOff x="3694177" y="3378017"/>
              <a:chExt cx="124594" cy="535561"/>
            </a:xfrm>
          </p:grpSpPr>
          <p:sp>
            <p:nvSpPr>
              <p:cNvPr id="43" name="Freeform 42">
                <a:extLst>
                  <a:ext uri="{FF2B5EF4-FFF2-40B4-BE49-F238E27FC236}">
                    <a16:creationId xmlns:a16="http://schemas.microsoft.com/office/drawing/2014/main" id="{D26C8994-FE9F-F243-B420-132DD17419BC}"/>
                  </a:ext>
                </a:extLst>
              </p:cNvPr>
              <p:cNvSpPr/>
              <p:nvPr/>
            </p:nvSpPr>
            <p:spPr>
              <a:xfrm>
                <a:off x="3735754" y="3378017"/>
                <a:ext cx="83017" cy="486803"/>
              </a:xfrm>
              <a:custGeom>
                <a:avLst/>
                <a:gdLst>
                  <a:gd name="connsiteX0" fmla="*/ 322627 w 322627"/>
                  <a:gd name="connsiteY0" fmla="*/ 0 h 632309"/>
                  <a:gd name="connsiteX1" fmla="*/ 177902 w 322627"/>
                  <a:gd name="connsiteY1" fmla="*/ 457200 h 632309"/>
                  <a:gd name="connsiteX2" fmla="*/ 16731 w 322627"/>
                  <a:gd name="connsiteY2" fmla="*/ 618371 h 632309"/>
                  <a:gd name="connsiteX3" fmla="*/ 3574 w 322627"/>
                  <a:gd name="connsiteY3" fmla="*/ 624950 h 632309"/>
                  <a:gd name="connsiteX4" fmla="*/ 3574 w 322627"/>
                  <a:gd name="connsiteY4" fmla="*/ 628239 h 63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627" h="632309">
                    <a:moveTo>
                      <a:pt x="322627" y="0"/>
                    </a:moveTo>
                    <a:cubicBezTo>
                      <a:pt x="275756" y="177069"/>
                      <a:pt x="228885" y="354138"/>
                      <a:pt x="177902" y="457200"/>
                    </a:cubicBezTo>
                    <a:cubicBezTo>
                      <a:pt x="126919" y="560262"/>
                      <a:pt x="45786" y="590413"/>
                      <a:pt x="16731" y="618371"/>
                    </a:cubicBezTo>
                    <a:cubicBezTo>
                      <a:pt x="-12324" y="646329"/>
                      <a:pt x="5767" y="623305"/>
                      <a:pt x="3574" y="624950"/>
                    </a:cubicBezTo>
                    <a:cubicBezTo>
                      <a:pt x="1381" y="626595"/>
                      <a:pt x="2477" y="627417"/>
                      <a:pt x="3574" y="62823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iangle 43">
                <a:extLst>
                  <a:ext uri="{FF2B5EF4-FFF2-40B4-BE49-F238E27FC236}">
                    <a16:creationId xmlns:a16="http://schemas.microsoft.com/office/drawing/2014/main" id="{7BE1025B-D56F-3E4E-8151-9CB66024AF14}"/>
                  </a:ext>
                </a:extLst>
              </p:cNvPr>
              <p:cNvSpPr/>
              <p:nvPr/>
            </p:nvSpPr>
            <p:spPr>
              <a:xfrm rot="12968178">
                <a:off x="3694177" y="3842562"/>
                <a:ext cx="54203" cy="7101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53761129-33D8-A545-8CDE-3B730843CF9E}"/>
                </a:ext>
              </a:extLst>
            </p:cNvPr>
            <p:cNvGrpSpPr/>
            <p:nvPr/>
          </p:nvGrpSpPr>
          <p:grpSpPr>
            <a:xfrm flipH="1">
              <a:off x="3984857" y="3378027"/>
              <a:ext cx="124594" cy="535561"/>
              <a:chOff x="3694177" y="3378017"/>
              <a:chExt cx="124594" cy="535561"/>
            </a:xfrm>
          </p:grpSpPr>
          <p:sp>
            <p:nvSpPr>
              <p:cNvPr id="41" name="Freeform 40">
                <a:extLst>
                  <a:ext uri="{FF2B5EF4-FFF2-40B4-BE49-F238E27FC236}">
                    <a16:creationId xmlns:a16="http://schemas.microsoft.com/office/drawing/2014/main" id="{8B268C46-A062-D546-9541-870A78EBCFE3}"/>
                  </a:ext>
                </a:extLst>
              </p:cNvPr>
              <p:cNvSpPr/>
              <p:nvPr/>
            </p:nvSpPr>
            <p:spPr>
              <a:xfrm>
                <a:off x="3735754" y="3378017"/>
                <a:ext cx="83017" cy="486803"/>
              </a:xfrm>
              <a:custGeom>
                <a:avLst/>
                <a:gdLst>
                  <a:gd name="connsiteX0" fmla="*/ 322627 w 322627"/>
                  <a:gd name="connsiteY0" fmla="*/ 0 h 632309"/>
                  <a:gd name="connsiteX1" fmla="*/ 177902 w 322627"/>
                  <a:gd name="connsiteY1" fmla="*/ 457200 h 632309"/>
                  <a:gd name="connsiteX2" fmla="*/ 16731 w 322627"/>
                  <a:gd name="connsiteY2" fmla="*/ 618371 h 632309"/>
                  <a:gd name="connsiteX3" fmla="*/ 3574 w 322627"/>
                  <a:gd name="connsiteY3" fmla="*/ 624950 h 632309"/>
                  <a:gd name="connsiteX4" fmla="*/ 3574 w 322627"/>
                  <a:gd name="connsiteY4" fmla="*/ 628239 h 63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627" h="632309">
                    <a:moveTo>
                      <a:pt x="322627" y="0"/>
                    </a:moveTo>
                    <a:cubicBezTo>
                      <a:pt x="275756" y="177069"/>
                      <a:pt x="228885" y="354138"/>
                      <a:pt x="177902" y="457200"/>
                    </a:cubicBezTo>
                    <a:cubicBezTo>
                      <a:pt x="126919" y="560262"/>
                      <a:pt x="45786" y="590413"/>
                      <a:pt x="16731" y="618371"/>
                    </a:cubicBezTo>
                    <a:cubicBezTo>
                      <a:pt x="-12324" y="646329"/>
                      <a:pt x="5767" y="623305"/>
                      <a:pt x="3574" y="624950"/>
                    </a:cubicBezTo>
                    <a:cubicBezTo>
                      <a:pt x="1381" y="626595"/>
                      <a:pt x="2477" y="627417"/>
                      <a:pt x="3574" y="62823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riangle 41">
                <a:extLst>
                  <a:ext uri="{FF2B5EF4-FFF2-40B4-BE49-F238E27FC236}">
                    <a16:creationId xmlns:a16="http://schemas.microsoft.com/office/drawing/2014/main" id="{0409E9CC-4920-E14E-AEDE-1A6770BF0426}"/>
                  </a:ext>
                </a:extLst>
              </p:cNvPr>
              <p:cNvSpPr/>
              <p:nvPr/>
            </p:nvSpPr>
            <p:spPr>
              <a:xfrm rot="12968178">
                <a:off x="3694177" y="3842562"/>
                <a:ext cx="54203" cy="7101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riangle 32">
              <a:extLst>
                <a:ext uri="{FF2B5EF4-FFF2-40B4-BE49-F238E27FC236}">
                  <a16:creationId xmlns:a16="http://schemas.microsoft.com/office/drawing/2014/main" id="{E003A428-7970-984D-A28A-263A43A99987}"/>
                </a:ext>
              </a:extLst>
            </p:cNvPr>
            <p:cNvSpPr/>
            <p:nvPr/>
          </p:nvSpPr>
          <p:spPr>
            <a:xfrm rot="5400000">
              <a:off x="3491938" y="2761181"/>
              <a:ext cx="54203" cy="7101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B42C600E-EE32-0B47-8EE9-C1FA581F6D8F}"/>
                </a:ext>
              </a:extLst>
            </p:cNvPr>
            <p:cNvSpPr/>
            <p:nvPr/>
          </p:nvSpPr>
          <p:spPr>
            <a:xfrm rot="4418122">
              <a:off x="3501804" y="2890558"/>
              <a:ext cx="54203" cy="7101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34">
              <a:extLst>
                <a:ext uri="{FF2B5EF4-FFF2-40B4-BE49-F238E27FC236}">
                  <a16:creationId xmlns:a16="http://schemas.microsoft.com/office/drawing/2014/main" id="{9251C4DA-0537-6A47-8ED5-A681D39FF5F1}"/>
                </a:ext>
              </a:extLst>
            </p:cNvPr>
            <p:cNvSpPr/>
            <p:nvPr/>
          </p:nvSpPr>
          <p:spPr>
            <a:xfrm rot="16200000" flipH="1">
              <a:off x="4248377" y="2761182"/>
              <a:ext cx="54203" cy="7101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35">
              <a:extLst>
                <a:ext uri="{FF2B5EF4-FFF2-40B4-BE49-F238E27FC236}">
                  <a16:creationId xmlns:a16="http://schemas.microsoft.com/office/drawing/2014/main" id="{DD7E7C4C-9D25-E946-882D-172593F9393A}"/>
                </a:ext>
              </a:extLst>
            </p:cNvPr>
            <p:cNvSpPr/>
            <p:nvPr/>
          </p:nvSpPr>
          <p:spPr>
            <a:xfrm rot="17181878" flipH="1">
              <a:off x="4258243" y="2890559"/>
              <a:ext cx="54203" cy="7101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a:extLst>
                <a:ext uri="{FF2B5EF4-FFF2-40B4-BE49-F238E27FC236}">
                  <a16:creationId xmlns:a16="http://schemas.microsoft.com/office/drawing/2014/main" id="{9D04FF2E-EB92-F34D-8D01-0113D64CF9C7}"/>
                </a:ext>
              </a:extLst>
            </p:cNvPr>
            <p:cNvSpPr/>
            <p:nvPr/>
          </p:nvSpPr>
          <p:spPr>
            <a:xfrm>
              <a:off x="3075411" y="2713598"/>
              <a:ext cx="424308" cy="89690"/>
            </a:xfrm>
            <a:custGeom>
              <a:avLst/>
              <a:gdLst>
                <a:gd name="connsiteX0" fmla="*/ 0 w 427597"/>
                <a:gd name="connsiteY0" fmla="*/ 0 h 108544"/>
                <a:gd name="connsiteX1" fmla="*/ 427597 w 427597"/>
                <a:gd name="connsiteY1" fmla="*/ 108544 h 108544"/>
                <a:gd name="connsiteX2" fmla="*/ 427597 w 427597"/>
                <a:gd name="connsiteY2"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9426"/>
                <a:gd name="connsiteX1" fmla="*/ 217088 w 427597"/>
                <a:gd name="connsiteY1" fmla="*/ 105255 h 109426"/>
                <a:gd name="connsiteX2" fmla="*/ 427597 w 427597"/>
                <a:gd name="connsiteY2" fmla="*/ 108544 h 109426"/>
                <a:gd name="connsiteX3" fmla="*/ 427597 w 427597"/>
                <a:gd name="connsiteY3" fmla="*/ 108544 h 109426"/>
                <a:gd name="connsiteX0" fmla="*/ 0 w 424308"/>
                <a:gd name="connsiteY0" fmla="*/ 0 h 89690"/>
                <a:gd name="connsiteX1" fmla="*/ 213799 w 424308"/>
                <a:gd name="connsiteY1" fmla="*/ 85519 h 89690"/>
                <a:gd name="connsiteX2" fmla="*/ 424308 w 424308"/>
                <a:gd name="connsiteY2" fmla="*/ 88808 h 89690"/>
                <a:gd name="connsiteX3" fmla="*/ 424308 w 424308"/>
                <a:gd name="connsiteY3" fmla="*/ 88808 h 89690"/>
              </a:gdLst>
              <a:ahLst/>
              <a:cxnLst>
                <a:cxn ang="0">
                  <a:pos x="connsiteX0" y="connsiteY0"/>
                </a:cxn>
                <a:cxn ang="0">
                  <a:pos x="connsiteX1" y="connsiteY1"/>
                </a:cxn>
                <a:cxn ang="0">
                  <a:pos x="connsiteX2" y="connsiteY2"/>
                </a:cxn>
                <a:cxn ang="0">
                  <a:pos x="connsiteX3" y="connsiteY3"/>
                </a:cxn>
              </a:cxnLst>
              <a:rect l="l" t="t" r="r" b="b"/>
              <a:pathLst>
                <a:path w="424308" h="89690">
                  <a:moveTo>
                    <a:pt x="0" y="0"/>
                  </a:moveTo>
                  <a:cubicBezTo>
                    <a:pt x="71266" y="17542"/>
                    <a:pt x="83327" y="48241"/>
                    <a:pt x="213799" y="85519"/>
                  </a:cubicBezTo>
                  <a:cubicBezTo>
                    <a:pt x="339886" y="93193"/>
                    <a:pt x="354138" y="87712"/>
                    <a:pt x="424308" y="88808"/>
                  </a:cubicBezTo>
                  <a:lnTo>
                    <a:pt x="424308" y="8880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A5F76C60-8D40-7340-8081-8BC420F932E3}"/>
                </a:ext>
              </a:extLst>
            </p:cNvPr>
            <p:cNvSpPr/>
            <p:nvPr/>
          </p:nvSpPr>
          <p:spPr>
            <a:xfrm rot="20814194">
              <a:off x="3075411" y="2894548"/>
              <a:ext cx="424308" cy="89690"/>
            </a:xfrm>
            <a:custGeom>
              <a:avLst/>
              <a:gdLst>
                <a:gd name="connsiteX0" fmla="*/ 0 w 427597"/>
                <a:gd name="connsiteY0" fmla="*/ 0 h 108544"/>
                <a:gd name="connsiteX1" fmla="*/ 427597 w 427597"/>
                <a:gd name="connsiteY1" fmla="*/ 108544 h 108544"/>
                <a:gd name="connsiteX2" fmla="*/ 427597 w 427597"/>
                <a:gd name="connsiteY2"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9426"/>
                <a:gd name="connsiteX1" fmla="*/ 217088 w 427597"/>
                <a:gd name="connsiteY1" fmla="*/ 105255 h 109426"/>
                <a:gd name="connsiteX2" fmla="*/ 427597 w 427597"/>
                <a:gd name="connsiteY2" fmla="*/ 108544 h 109426"/>
                <a:gd name="connsiteX3" fmla="*/ 427597 w 427597"/>
                <a:gd name="connsiteY3" fmla="*/ 108544 h 109426"/>
                <a:gd name="connsiteX0" fmla="*/ 0 w 424308"/>
                <a:gd name="connsiteY0" fmla="*/ 0 h 89690"/>
                <a:gd name="connsiteX1" fmla="*/ 213799 w 424308"/>
                <a:gd name="connsiteY1" fmla="*/ 85519 h 89690"/>
                <a:gd name="connsiteX2" fmla="*/ 424308 w 424308"/>
                <a:gd name="connsiteY2" fmla="*/ 88808 h 89690"/>
                <a:gd name="connsiteX3" fmla="*/ 424308 w 424308"/>
                <a:gd name="connsiteY3" fmla="*/ 88808 h 89690"/>
              </a:gdLst>
              <a:ahLst/>
              <a:cxnLst>
                <a:cxn ang="0">
                  <a:pos x="connsiteX0" y="connsiteY0"/>
                </a:cxn>
                <a:cxn ang="0">
                  <a:pos x="connsiteX1" y="connsiteY1"/>
                </a:cxn>
                <a:cxn ang="0">
                  <a:pos x="connsiteX2" y="connsiteY2"/>
                </a:cxn>
                <a:cxn ang="0">
                  <a:pos x="connsiteX3" y="connsiteY3"/>
                </a:cxn>
              </a:cxnLst>
              <a:rect l="l" t="t" r="r" b="b"/>
              <a:pathLst>
                <a:path w="424308" h="89690">
                  <a:moveTo>
                    <a:pt x="0" y="0"/>
                  </a:moveTo>
                  <a:cubicBezTo>
                    <a:pt x="71266" y="17542"/>
                    <a:pt x="83327" y="48241"/>
                    <a:pt x="213799" y="85519"/>
                  </a:cubicBezTo>
                  <a:cubicBezTo>
                    <a:pt x="339886" y="93193"/>
                    <a:pt x="354138" y="87712"/>
                    <a:pt x="424308" y="88808"/>
                  </a:cubicBezTo>
                  <a:lnTo>
                    <a:pt x="424308" y="8880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a:extLst>
                <a:ext uri="{FF2B5EF4-FFF2-40B4-BE49-F238E27FC236}">
                  <a16:creationId xmlns:a16="http://schemas.microsoft.com/office/drawing/2014/main" id="{5B38C3CA-E27C-C243-8067-63613C31C22F}"/>
                </a:ext>
              </a:extLst>
            </p:cNvPr>
            <p:cNvSpPr/>
            <p:nvPr/>
          </p:nvSpPr>
          <p:spPr>
            <a:xfrm flipH="1">
              <a:off x="4303378" y="2711408"/>
              <a:ext cx="424308" cy="89690"/>
            </a:xfrm>
            <a:custGeom>
              <a:avLst/>
              <a:gdLst>
                <a:gd name="connsiteX0" fmla="*/ 0 w 427597"/>
                <a:gd name="connsiteY0" fmla="*/ 0 h 108544"/>
                <a:gd name="connsiteX1" fmla="*/ 427597 w 427597"/>
                <a:gd name="connsiteY1" fmla="*/ 108544 h 108544"/>
                <a:gd name="connsiteX2" fmla="*/ 427597 w 427597"/>
                <a:gd name="connsiteY2"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9426"/>
                <a:gd name="connsiteX1" fmla="*/ 217088 w 427597"/>
                <a:gd name="connsiteY1" fmla="*/ 105255 h 109426"/>
                <a:gd name="connsiteX2" fmla="*/ 427597 w 427597"/>
                <a:gd name="connsiteY2" fmla="*/ 108544 h 109426"/>
                <a:gd name="connsiteX3" fmla="*/ 427597 w 427597"/>
                <a:gd name="connsiteY3" fmla="*/ 108544 h 109426"/>
                <a:gd name="connsiteX0" fmla="*/ 0 w 424308"/>
                <a:gd name="connsiteY0" fmla="*/ 0 h 89690"/>
                <a:gd name="connsiteX1" fmla="*/ 213799 w 424308"/>
                <a:gd name="connsiteY1" fmla="*/ 85519 h 89690"/>
                <a:gd name="connsiteX2" fmla="*/ 424308 w 424308"/>
                <a:gd name="connsiteY2" fmla="*/ 88808 h 89690"/>
                <a:gd name="connsiteX3" fmla="*/ 424308 w 424308"/>
                <a:gd name="connsiteY3" fmla="*/ 88808 h 89690"/>
              </a:gdLst>
              <a:ahLst/>
              <a:cxnLst>
                <a:cxn ang="0">
                  <a:pos x="connsiteX0" y="connsiteY0"/>
                </a:cxn>
                <a:cxn ang="0">
                  <a:pos x="connsiteX1" y="connsiteY1"/>
                </a:cxn>
                <a:cxn ang="0">
                  <a:pos x="connsiteX2" y="connsiteY2"/>
                </a:cxn>
                <a:cxn ang="0">
                  <a:pos x="connsiteX3" y="connsiteY3"/>
                </a:cxn>
              </a:cxnLst>
              <a:rect l="l" t="t" r="r" b="b"/>
              <a:pathLst>
                <a:path w="424308" h="89690">
                  <a:moveTo>
                    <a:pt x="0" y="0"/>
                  </a:moveTo>
                  <a:cubicBezTo>
                    <a:pt x="71266" y="17542"/>
                    <a:pt x="83327" y="48241"/>
                    <a:pt x="213799" y="85519"/>
                  </a:cubicBezTo>
                  <a:cubicBezTo>
                    <a:pt x="339886" y="93193"/>
                    <a:pt x="354138" y="87712"/>
                    <a:pt x="424308" y="88808"/>
                  </a:cubicBezTo>
                  <a:lnTo>
                    <a:pt x="424308" y="8880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a:extLst>
                <a:ext uri="{FF2B5EF4-FFF2-40B4-BE49-F238E27FC236}">
                  <a16:creationId xmlns:a16="http://schemas.microsoft.com/office/drawing/2014/main" id="{E4E888C2-EC4D-8742-9C8A-DE67E8B365F2}"/>
                </a:ext>
              </a:extLst>
            </p:cNvPr>
            <p:cNvSpPr/>
            <p:nvPr/>
          </p:nvSpPr>
          <p:spPr>
            <a:xfrm rot="785806" flipH="1">
              <a:off x="4303378" y="2892358"/>
              <a:ext cx="424308" cy="89690"/>
            </a:xfrm>
            <a:custGeom>
              <a:avLst/>
              <a:gdLst>
                <a:gd name="connsiteX0" fmla="*/ 0 w 427597"/>
                <a:gd name="connsiteY0" fmla="*/ 0 h 108544"/>
                <a:gd name="connsiteX1" fmla="*/ 427597 w 427597"/>
                <a:gd name="connsiteY1" fmla="*/ 108544 h 108544"/>
                <a:gd name="connsiteX2" fmla="*/ 427597 w 427597"/>
                <a:gd name="connsiteY2"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8544"/>
                <a:gd name="connsiteX1" fmla="*/ 217088 w 427597"/>
                <a:gd name="connsiteY1" fmla="*/ 105255 h 108544"/>
                <a:gd name="connsiteX2" fmla="*/ 427597 w 427597"/>
                <a:gd name="connsiteY2" fmla="*/ 108544 h 108544"/>
                <a:gd name="connsiteX3" fmla="*/ 427597 w 427597"/>
                <a:gd name="connsiteY3" fmla="*/ 108544 h 108544"/>
                <a:gd name="connsiteX0" fmla="*/ 0 w 427597"/>
                <a:gd name="connsiteY0" fmla="*/ 0 h 109426"/>
                <a:gd name="connsiteX1" fmla="*/ 217088 w 427597"/>
                <a:gd name="connsiteY1" fmla="*/ 105255 h 109426"/>
                <a:gd name="connsiteX2" fmla="*/ 427597 w 427597"/>
                <a:gd name="connsiteY2" fmla="*/ 108544 h 109426"/>
                <a:gd name="connsiteX3" fmla="*/ 427597 w 427597"/>
                <a:gd name="connsiteY3" fmla="*/ 108544 h 109426"/>
                <a:gd name="connsiteX0" fmla="*/ 0 w 424308"/>
                <a:gd name="connsiteY0" fmla="*/ 0 h 89690"/>
                <a:gd name="connsiteX1" fmla="*/ 213799 w 424308"/>
                <a:gd name="connsiteY1" fmla="*/ 85519 h 89690"/>
                <a:gd name="connsiteX2" fmla="*/ 424308 w 424308"/>
                <a:gd name="connsiteY2" fmla="*/ 88808 h 89690"/>
                <a:gd name="connsiteX3" fmla="*/ 424308 w 424308"/>
                <a:gd name="connsiteY3" fmla="*/ 88808 h 89690"/>
              </a:gdLst>
              <a:ahLst/>
              <a:cxnLst>
                <a:cxn ang="0">
                  <a:pos x="connsiteX0" y="connsiteY0"/>
                </a:cxn>
                <a:cxn ang="0">
                  <a:pos x="connsiteX1" y="connsiteY1"/>
                </a:cxn>
                <a:cxn ang="0">
                  <a:pos x="connsiteX2" y="connsiteY2"/>
                </a:cxn>
                <a:cxn ang="0">
                  <a:pos x="connsiteX3" y="connsiteY3"/>
                </a:cxn>
              </a:cxnLst>
              <a:rect l="l" t="t" r="r" b="b"/>
              <a:pathLst>
                <a:path w="424308" h="89690">
                  <a:moveTo>
                    <a:pt x="0" y="0"/>
                  </a:moveTo>
                  <a:cubicBezTo>
                    <a:pt x="71266" y="17542"/>
                    <a:pt x="83327" y="48241"/>
                    <a:pt x="213799" y="85519"/>
                  </a:cubicBezTo>
                  <a:cubicBezTo>
                    <a:pt x="339886" y="93193"/>
                    <a:pt x="354138" y="87712"/>
                    <a:pt x="424308" y="88808"/>
                  </a:cubicBezTo>
                  <a:lnTo>
                    <a:pt x="424308" y="88808"/>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Graphic 7" descr="Chat with solid fill">
            <a:extLst>
              <a:ext uri="{FF2B5EF4-FFF2-40B4-BE49-F238E27FC236}">
                <a16:creationId xmlns:a16="http://schemas.microsoft.com/office/drawing/2014/main" id="{50BE65EA-08ED-D14A-9736-2E0A5B9476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30765" y="3471012"/>
            <a:ext cx="730469" cy="730469"/>
          </a:xfrm>
          <a:prstGeom prst="rect">
            <a:avLst/>
          </a:prstGeom>
        </p:spPr>
      </p:pic>
      <p:sp>
        <p:nvSpPr>
          <p:cNvPr id="10" name="Octagon 9">
            <a:extLst>
              <a:ext uri="{FF2B5EF4-FFF2-40B4-BE49-F238E27FC236}">
                <a16:creationId xmlns:a16="http://schemas.microsoft.com/office/drawing/2014/main" id="{2DCA0802-4B26-E54A-8FE8-1F3922BFDCA9}"/>
              </a:ext>
            </a:extLst>
          </p:cNvPr>
          <p:cNvSpPr/>
          <p:nvPr/>
        </p:nvSpPr>
        <p:spPr>
          <a:xfrm>
            <a:off x="9522539" y="3459920"/>
            <a:ext cx="457200" cy="457200"/>
          </a:xfrm>
          <a:prstGeom prst="octag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55F5E023-00B5-9143-A102-7F61277D0D14}"/>
              </a:ext>
            </a:extLst>
          </p:cNvPr>
          <p:cNvSpPr txBox="1"/>
          <p:nvPr/>
        </p:nvSpPr>
        <p:spPr>
          <a:xfrm>
            <a:off x="5356132" y="4564623"/>
            <a:ext cx="1548577" cy="646331"/>
          </a:xfrm>
          <a:prstGeom prst="rect">
            <a:avLst/>
          </a:prstGeom>
          <a:noFill/>
          <a:ln>
            <a:solidFill>
              <a:srgbClr val="498929"/>
            </a:solidFill>
          </a:ln>
        </p:spPr>
        <p:txBody>
          <a:bodyPr wrap="square" rtlCol="0">
            <a:spAutoFit/>
          </a:bodyPr>
          <a:lstStyle/>
          <a:p>
            <a:pPr algn="ctr"/>
            <a:r>
              <a:rPr lang="en-US" dirty="0">
                <a:solidFill>
                  <a:srgbClr val="498929"/>
                </a:solidFill>
              </a:rPr>
              <a:t>Optional</a:t>
            </a:r>
          </a:p>
          <a:p>
            <a:pPr algn="ctr"/>
            <a:r>
              <a:rPr lang="en-US" dirty="0">
                <a:solidFill>
                  <a:srgbClr val="498929"/>
                </a:solidFill>
              </a:rPr>
              <a:t>Break it Down</a:t>
            </a:r>
          </a:p>
        </p:txBody>
      </p:sp>
      <p:sp>
        <p:nvSpPr>
          <p:cNvPr id="49" name="TextBox 48">
            <a:extLst>
              <a:ext uri="{FF2B5EF4-FFF2-40B4-BE49-F238E27FC236}">
                <a16:creationId xmlns:a16="http://schemas.microsoft.com/office/drawing/2014/main" id="{CF251B33-8411-4647-81F6-422DE177D8BC}"/>
              </a:ext>
            </a:extLst>
          </p:cNvPr>
          <p:cNvSpPr txBox="1"/>
          <p:nvPr/>
        </p:nvSpPr>
        <p:spPr>
          <a:xfrm>
            <a:off x="7054655" y="4564623"/>
            <a:ext cx="1695949" cy="646331"/>
          </a:xfrm>
          <a:prstGeom prst="rect">
            <a:avLst/>
          </a:prstGeom>
          <a:noFill/>
          <a:ln>
            <a:solidFill>
              <a:srgbClr val="498929"/>
            </a:solidFill>
          </a:ln>
        </p:spPr>
        <p:txBody>
          <a:bodyPr wrap="square" rtlCol="0">
            <a:spAutoFit/>
          </a:bodyPr>
          <a:lstStyle/>
          <a:p>
            <a:pPr algn="ctr"/>
            <a:endParaRPr lang="en-US" dirty="0">
              <a:solidFill>
                <a:srgbClr val="2C957F"/>
              </a:solidFill>
            </a:endParaRPr>
          </a:p>
          <a:p>
            <a:pPr algn="ctr"/>
            <a:r>
              <a:rPr lang="en-US" dirty="0">
                <a:solidFill>
                  <a:srgbClr val="498929"/>
                </a:solidFill>
              </a:rPr>
              <a:t>Reminders</a:t>
            </a:r>
          </a:p>
        </p:txBody>
      </p:sp>
      <p:sp>
        <p:nvSpPr>
          <p:cNvPr id="50" name="TextBox 49">
            <a:extLst>
              <a:ext uri="{FF2B5EF4-FFF2-40B4-BE49-F238E27FC236}">
                <a16:creationId xmlns:a16="http://schemas.microsoft.com/office/drawing/2014/main" id="{0CD8C1FF-2F4F-D048-A16C-2976B185BFC1}"/>
              </a:ext>
            </a:extLst>
          </p:cNvPr>
          <p:cNvSpPr txBox="1"/>
          <p:nvPr/>
        </p:nvSpPr>
        <p:spPr>
          <a:xfrm>
            <a:off x="8900551" y="4564623"/>
            <a:ext cx="3099728" cy="646331"/>
          </a:xfrm>
          <a:prstGeom prst="rect">
            <a:avLst/>
          </a:prstGeom>
          <a:noFill/>
          <a:ln>
            <a:solidFill>
              <a:srgbClr val="498929"/>
            </a:solidFill>
          </a:ln>
        </p:spPr>
        <p:txBody>
          <a:bodyPr wrap="square" rtlCol="0">
            <a:spAutoFit/>
          </a:bodyPr>
          <a:lstStyle/>
          <a:p>
            <a:pPr algn="ctr"/>
            <a:r>
              <a:rPr lang="en-US" dirty="0">
                <a:solidFill>
                  <a:srgbClr val="498929"/>
                </a:solidFill>
              </a:rPr>
              <a:t>Run into Problems </a:t>
            </a:r>
          </a:p>
          <a:p>
            <a:pPr algn="ctr"/>
            <a:r>
              <a:rPr lang="en-US" dirty="0">
                <a:solidFill>
                  <a:srgbClr val="498929"/>
                </a:solidFill>
              </a:rPr>
              <a:t>Getting it Done?</a:t>
            </a:r>
          </a:p>
        </p:txBody>
      </p:sp>
      <p:sp>
        <p:nvSpPr>
          <p:cNvPr id="51" name="TextBox 50">
            <a:extLst>
              <a:ext uri="{FF2B5EF4-FFF2-40B4-BE49-F238E27FC236}">
                <a16:creationId xmlns:a16="http://schemas.microsoft.com/office/drawing/2014/main" id="{5190B8FA-8F47-0C48-BB94-083158339FBC}"/>
              </a:ext>
            </a:extLst>
          </p:cNvPr>
          <p:cNvSpPr txBox="1"/>
          <p:nvPr/>
        </p:nvSpPr>
        <p:spPr>
          <a:xfrm>
            <a:off x="5363852" y="5265404"/>
            <a:ext cx="1548577" cy="923330"/>
          </a:xfrm>
          <a:prstGeom prst="rect">
            <a:avLst/>
          </a:prstGeom>
          <a:noFill/>
          <a:ln>
            <a:solidFill>
              <a:srgbClr val="498929"/>
            </a:solidFill>
          </a:ln>
        </p:spPr>
        <p:txBody>
          <a:bodyPr wrap="square" rtlCol="0" anchor="b">
            <a:spAutoFit/>
          </a:bodyPr>
          <a:lstStyle/>
          <a:p>
            <a:pPr algn="ctr"/>
            <a:r>
              <a:rPr lang="en-US" dirty="0"/>
              <a:t>Take large tasks &amp; break it into steps.</a:t>
            </a:r>
          </a:p>
        </p:txBody>
      </p:sp>
      <p:sp>
        <p:nvSpPr>
          <p:cNvPr id="52" name="TextBox 51">
            <a:extLst>
              <a:ext uri="{FF2B5EF4-FFF2-40B4-BE49-F238E27FC236}">
                <a16:creationId xmlns:a16="http://schemas.microsoft.com/office/drawing/2014/main" id="{DDD03478-E91A-9044-B0ED-AB54490E0ADF}"/>
              </a:ext>
            </a:extLst>
          </p:cNvPr>
          <p:cNvSpPr txBox="1"/>
          <p:nvPr/>
        </p:nvSpPr>
        <p:spPr>
          <a:xfrm>
            <a:off x="7059801" y="5265404"/>
            <a:ext cx="1695949" cy="923330"/>
          </a:xfrm>
          <a:prstGeom prst="rect">
            <a:avLst/>
          </a:prstGeom>
          <a:noFill/>
          <a:ln>
            <a:solidFill>
              <a:srgbClr val="498929"/>
            </a:solidFill>
          </a:ln>
        </p:spPr>
        <p:txBody>
          <a:bodyPr wrap="square" rtlCol="0" anchor="b">
            <a:spAutoFit/>
          </a:bodyPr>
          <a:lstStyle/>
          <a:p>
            <a:pPr algn="ctr"/>
            <a:r>
              <a:rPr lang="en-US" dirty="0"/>
              <a:t>Phone Alarms</a:t>
            </a:r>
          </a:p>
          <a:p>
            <a:pPr algn="ctr"/>
            <a:r>
              <a:rPr lang="en-US" dirty="0"/>
              <a:t>Post-Its</a:t>
            </a:r>
          </a:p>
          <a:p>
            <a:pPr algn="ctr"/>
            <a:r>
              <a:rPr lang="en-US" dirty="0"/>
              <a:t>Tape to Mirror</a:t>
            </a:r>
          </a:p>
        </p:txBody>
      </p:sp>
      <p:sp>
        <p:nvSpPr>
          <p:cNvPr id="53" name="TextBox 52">
            <a:extLst>
              <a:ext uri="{FF2B5EF4-FFF2-40B4-BE49-F238E27FC236}">
                <a16:creationId xmlns:a16="http://schemas.microsoft.com/office/drawing/2014/main" id="{A82B551F-FE1A-864E-88C8-513BD2A9950A}"/>
              </a:ext>
            </a:extLst>
          </p:cNvPr>
          <p:cNvSpPr txBox="1"/>
          <p:nvPr/>
        </p:nvSpPr>
        <p:spPr>
          <a:xfrm>
            <a:off x="8900550" y="5265404"/>
            <a:ext cx="3099728" cy="923330"/>
          </a:xfrm>
          <a:prstGeom prst="rect">
            <a:avLst/>
          </a:prstGeom>
          <a:noFill/>
          <a:ln>
            <a:solidFill>
              <a:srgbClr val="498929"/>
            </a:solidFill>
          </a:ln>
        </p:spPr>
        <p:txBody>
          <a:bodyPr wrap="square" rtlCol="0" anchor="b">
            <a:spAutoFit/>
          </a:bodyPr>
          <a:lstStyle/>
          <a:p>
            <a:pPr algn="ctr"/>
            <a:r>
              <a:rPr lang="en-US" dirty="0"/>
              <a:t>ID the issue</a:t>
            </a:r>
          </a:p>
          <a:p>
            <a:pPr algn="ctr"/>
            <a:r>
              <a:rPr lang="en-US" dirty="0"/>
              <a:t>Brainstorm solutions</a:t>
            </a:r>
          </a:p>
          <a:p>
            <a:pPr algn="ctr"/>
            <a:r>
              <a:rPr lang="en-US" dirty="0"/>
              <a:t>Try it out</a:t>
            </a:r>
          </a:p>
        </p:txBody>
      </p:sp>
      <p:sp>
        <p:nvSpPr>
          <p:cNvPr id="54" name="Curved Right Arrow 53">
            <a:extLst>
              <a:ext uri="{FF2B5EF4-FFF2-40B4-BE49-F238E27FC236}">
                <a16:creationId xmlns:a16="http://schemas.microsoft.com/office/drawing/2014/main" id="{B1E4236F-348D-694E-A3ED-5D80F8A07F6D}"/>
              </a:ext>
            </a:extLst>
          </p:cNvPr>
          <p:cNvSpPr/>
          <p:nvPr/>
        </p:nvSpPr>
        <p:spPr>
          <a:xfrm flipV="1">
            <a:off x="9292855" y="5364983"/>
            <a:ext cx="404340" cy="731520"/>
          </a:xfrm>
          <a:prstGeom prst="curvedRightArrow">
            <a:avLst/>
          </a:prstGeom>
          <a:solidFill>
            <a:srgbClr val="498929"/>
          </a:solidFill>
          <a:ln>
            <a:solidFill>
              <a:srgbClr val="498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565581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D038F3-FA48-3F45-9CCB-8CE03529FB43}"/>
              </a:ext>
            </a:extLst>
          </p:cNvPr>
          <p:cNvSpPr>
            <a:spLocks noGrp="1"/>
          </p:cNvSpPr>
          <p:nvPr>
            <p:ph type="title"/>
          </p:nvPr>
        </p:nvSpPr>
        <p:spPr>
          <a:xfrm>
            <a:off x="556591" y="609600"/>
            <a:ext cx="3597966" cy="5685601"/>
          </a:xfrm>
        </p:spPr>
        <p:txBody>
          <a:bodyPr vert="horz" lIns="91440" tIns="45720" rIns="91440" bIns="45720" rtlCol="0" anchor="ctr">
            <a:normAutofit/>
          </a:bodyPr>
          <a:lstStyle/>
          <a:p>
            <a:pPr algn="ctr"/>
            <a:r>
              <a:rPr lang="en-US" b="1" kern="1200" dirty="0">
                <a:solidFill>
                  <a:schemeClr val="tx1"/>
                </a:solidFill>
                <a:latin typeface="+mj-lt"/>
                <a:ea typeface="+mj-ea"/>
                <a:cs typeface="+mj-cs"/>
              </a:rPr>
              <a:t>Before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you</a:t>
            </a:r>
            <a:r>
              <a:rPr lang="en-US" b="1" dirty="0"/>
              <a:t> </a:t>
            </a:r>
            <a:r>
              <a:rPr lang="en-US" b="1" kern="1200" dirty="0">
                <a:solidFill>
                  <a:schemeClr val="tx1"/>
                </a:solidFill>
                <a:latin typeface="+mj-lt"/>
                <a:ea typeface="+mj-ea"/>
                <a:cs typeface="+mj-cs"/>
              </a:rPr>
              <a:t>leave,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Please complete </a:t>
            </a:r>
            <a:br>
              <a:rPr lang="en-US" b="1" kern="1200" dirty="0">
                <a:solidFill>
                  <a:schemeClr val="tx1"/>
                </a:solidFill>
                <a:latin typeface="+mj-lt"/>
                <a:ea typeface="+mj-ea"/>
                <a:cs typeface="+mj-cs"/>
              </a:rPr>
            </a:br>
            <a:r>
              <a:rPr lang="en-US" b="1" kern="1200" dirty="0">
                <a:solidFill>
                  <a:schemeClr val="tx1"/>
                </a:solidFill>
                <a:latin typeface="+mj-lt"/>
                <a:ea typeface="+mj-ea"/>
                <a:cs typeface="+mj-cs"/>
              </a:rPr>
              <a:t>our poll.</a:t>
            </a:r>
            <a:endParaRPr lang="en-US" kern="1200" dirty="0">
              <a:solidFill>
                <a:schemeClr val="tx1"/>
              </a:solidFill>
              <a:latin typeface="+mj-lt"/>
              <a:ea typeface="+mj-ea"/>
              <a:cs typeface="+mj-cs"/>
            </a:endParaRPr>
          </a:p>
        </p:txBody>
      </p:sp>
      <p:pic>
        <p:nvPicPr>
          <p:cNvPr id="7" name="Picture 6" descr="Logo, company name&#10;&#10;Description automatically generated">
            <a:extLst>
              <a:ext uri="{FF2B5EF4-FFF2-40B4-BE49-F238E27FC236}">
                <a16:creationId xmlns:a16="http://schemas.microsoft.com/office/drawing/2014/main" id="{0D709CBE-5AD0-2148-9819-5ED443080391}"/>
              </a:ext>
            </a:extLst>
          </p:cNvPr>
          <p:cNvPicPr>
            <a:picLocks noChangeAspect="1"/>
          </p:cNvPicPr>
          <p:nvPr/>
        </p:nvPicPr>
        <p:blipFill>
          <a:blip r:embed="rId3"/>
          <a:stretch>
            <a:fillRect/>
          </a:stretch>
        </p:blipFill>
        <p:spPr>
          <a:xfrm>
            <a:off x="5653438" y="1087074"/>
            <a:ext cx="5676783" cy="4730652"/>
          </a:xfrm>
          <a:prstGeom prst="rect">
            <a:avLst/>
          </a:prstGeom>
        </p:spPr>
      </p:pic>
    </p:spTree>
    <p:extLst>
      <p:ext uri="{BB962C8B-B14F-4D97-AF65-F5344CB8AC3E}">
        <p14:creationId xmlns:p14="http://schemas.microsoft.com/office/powerpoint/2010/main" val="3970961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664;p45">
            <a:extLst>
              <a:ext uri="{FF2B5EF4-FFF2-40B4-BE49-F238E27FC236}">
                <a16:creationId xmlns:a16="http://schemas.microsoft.com/office/drawing/2014/main" id="{B9F350EA-3C8A-B34B-A6BD-B57D69E29EDC}"/>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5793629" cy="6858001"/>
          </a:xfrm>
          <a:prstGeom prst="rect">
            <a:avLst/>
          </a:prstGeom>
          <a:noFill/>
          <a:ln>
            <a:noFill/>
          </a:ln>
        </p:spPr>
      </p:pic>
      <p:sp>
        <p:nvSpPr>
          <p:cNvPr id="3" name="Google Shape;665;p45">
            <a:extLst>
              <a:ext uri="{FF2B5EF4-FFF2-40B4-BE49-F238E27FC236}">
                <a16:creationId xmlns:a16="http://schemas.microsoft.com/office/drawing/2014/main" id="{DE5D00C7-DF2F-F544-8A45-F0666A409BDB}"/>
              </a:ext>
            </a:extLst>
          </p:cNvPr>
          <p:cNvSpPr txBox="1">
            <a:spLocks/>
          </p:cNvSpPr>
          <p:nvPr/>
        </p:nvSpPr>
        <p:spPr>
          <a:xfrm>
            <a:off x="6600566" y="2302890"/>
            <a:ext cx="4464976" cy="2311211"/>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latin typeface="Goudy Old Style"/>
                <a:ea typeface="+mn-ea"/>
                <a:cs typeface="+mn-cs"/>
              </a:rPr>
              <a:t>Do you have any questions? </a:t>
            </a:r>
            <a:endParaRPr kumimoji="0" lang="en-US" sz="2800" b="1" i="0" u="none" strike="noStrike" kern="1200" cap="none" spc="0" normalizeH="0" baseline="0" noProof="0" dirty="0">
              <a:ln>
                <a:noFill/>
              </a:ln>
              <a:solidFill>
                <a:srgbClr val="000000"/>
              </a:solidFill>
              <a:effectLst/>
              <a:uLnTx/>
              <a:uFill>
                <a:noFill/>
              </a:uFill>
              <a:latin typeface="Goudy Old Style"/>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41243D"/>
              </a:solidFill>
              <a:effectLst/>
              <a:uLnTx/>
              <a:uFill>
                <a:noFill/>
              </a:uFill>
              <a:latin typeface="Goudy Old Style"/>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
                  <a:noFill/>
                </a:uFill>
                <a:latin typeface="Goudy Old Style"/>
                <a:ea typeface="+mn-ea"/>
                <a:cs typeface="+mn-cs"/>
              </a:rPr>
              <a:t>Ann Choryan Bilbrey, PhD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err="1">
                <a:ln>
                  <a:noFill/>
                </a:ln>
                <a:solidFill>
                  <a:srgbClr val="41243D"/>
                </a:solidFill>
                <a:effectLst/>
                <a:uLnTx/>
                <a:uFillTx/>
                <a:latin typeface="Goudy Old Style"/>
                <a:ea typeface="+mn-ea"/>
                <a:cs typeface="+mn-cs"/>
              </a:rPr>
              <a:t>ann@optimalagingcenter.com</a:t>
            </a:r>
            <a:endParaRPr kumimoji="0" lang="en-US" sz="2400" b="1" i="0" u="none" strike="noStrike" kern="1200" cap="none" spc="0" normalizeH="0" baseline="0" noProof="0" dirty="0">
              <a:ln>
                <a:noFill/>
              </a:ln>
              <a:solidFill>
                <a:srgbClr val="41243D"/>
              </a:solidFill>
              <a:effectLst/>
              <a:uLnTx/>
              <a:uFillTx/>
              <a:latin typeface="Goudy Old Style"/>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2800" b="0" i="0" u="none" strike="noStrike" kern="1200" cap="none" spc="0" normalizeH="0" baseline="0" noProof="0" dirty="0">
                <a:ln>
                  <a:noFill/>
                </a:ln>
                <a:solidFill>
                  <a:srgbClr val="41243D"/>
                </a:solidFill>
                <a:effectLst/>
                <a:uLnTx/>
                <a:uFillTx/>
                <a:latin typeface="Gill Sans MT"/>
                <a:ea typeface="+mn-ea"/>
                <a:cs typeface="+mn-cs"/>
              </a:rPr>
            </a:br>
            <a:endParaRPr kumimoji="0" lang="en-US" sz="2800" b="0" i="0" u="none" strike="noStrike" kern="1200" cap="none" spc="0" normalizeH="0" baseline="0" noProof="0" dirty="0">
              <a:ln>
                <a:noFill/>
              </a:ln>
              <a:solidFill>
                <a:srgbClr val="41243D"/>
              </a:solidFill>
              <a:effectLst/>
              <a:uLnTx/>
              <a:uFillTx/>
              <a:latin typeface="Gill Sans MT"/>
              <a:ea typeface="+mn-ea"/>
              <a:cs typeface="+mn-cs"/>
            </a:endParaRPr>
          </a:p>
        </p:txBody>
      </p:sp>
      <p:sp>
        <p:nvSpPr>
          <p:cNvPr id="4" name="TextBox 3">
            <a:extLst>
              <a:ext uri="{FF2B5EF4-FFF2-40B4-BE49-F238E27FC236}">
                <a16:creationId xmlns:a16="http://schemas.microsoft.com/office/drawing/2014/main" id="{6377972D-28C5-1648-AA66-59E3D678B119}"/>
              </a:ext>
            </a:extLst>
          </p:cNvPr>
          <p:cNvSpPr txBox="1"/>
          <p:nvPr/>
        </p:nvSpPr>
        <p:spPr>
          <a:xfrm>
            <a:off x="7440172" y="1212838"/>
            <a:ext cx="2785763" cy="76944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Homemade Apple" panose="02000000000000000000" pitchFamily="2" charset="0"/>
                <a:ea typeface="Homemade Apple" panose="02000000000000000000" pitchFamily="2" charset="0"/>
                <a:cs typeface="+mn-cs"/>
              </a:rPr>
              <a:t>Thank You!</a:t>
            </a:r>
          </a:p>
        </p:txBody>
      </p:sp>
    </p:spTree>
    <p:extLst>
      <p:ext uri="{BB962C8B-B14F-4D97-AF65-F5344CB8AC3E}">
        <p14:creationId xmlns:p14="http://schemas.microsoft.com/office/powerpoint/2010/main" val="2138530508"/>
      </p:ext>
    </p:extLst>
  </p:cSld>
  <p:clrMapOvr>
    <a:masterClrMapping/>
  </p:clrMapOvr>
</p:sld>
</file>

<file path=ppt/theme/theme1.xml><?xml version="1.0" encoding="utf-8"?>
<a:theme xmlns:a="http://schemas.openxmlformats.org/drawingml/2006/main" name="ClassicFrameVTI">
  <a:themeElements>
    <a:clrScheme name="AnalogousFromRegularSeed_2SEEDS">
      <a:dk1>
        <a:srgbClr val="000000"/>
      </a:dk1>
      <a:lt1>
        <a:srgbClr val="FFFFFF"/>
      </a:lt1>
      <a:dk2>
        <a:srgbClr val="41243D"/>
      </a:dk2>
      <a:lt2>
        <a:srgbClr val="E2E7E8"/>
      </a:lt2>
      <a:accent1>
        <a:srgbClr val="B94433"/>
      </a:accent1>
      <a:accent2>
        <a:srgbClr val="CB456C"/>
      </a:accent2>
      <a:accent3>
        <a:srgbClr val="CB8D45"/>
      </a:accent3>
      <a:accent4>
        <a:srgbClr val="32B6A0"/>
      </a:accent4>
      <a:accent5>
        <a:srgbClr val="45AACB"/>
      </a:accent5>
      <a:accent6>
        <a:srgbClr val="3360B9"/>
      </a:accent6>
      <a:hlink>
        <a:srgbClr val="348F9C"/>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TotalTime>
  <Words>971</Words>
  <Application>Microsoft Macintosh PowerPoint</Application>
  <PresentationFormat>Widescreen</PresentationFormat>
  <Paragraphs>210</Paragraphs>
  <Slides>17</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Gill Sans MT</vt:lpstr>
      <vt:lpstr>Goudy Old Style</vt:lpstr>
      <vt:lpstr>Homemade Apple</vt:lpstr>
      <vt:lpstr>ClassicFrameVTI</vt:lpstr>
      <vt:lpstr>Office Theme</vt:lpstr>
      <vt:lpstr>Coping with caregiving 2.0 Suite</vt:lpstr>
      <vt:lpstr>Ground Rules</vt:lpstr>
      <vt:lpstr>Introductions</vt:lpstr>
      <vt:lpstr>Today’s Topics</vt:lpstr>
      <vt:lpstr>Emotions</vt:lpstr>
      <vt:lpstr>I shouldn’t have said/done that!</vt:lpstr>
      <vt:lpstr>Three Parts to Emotion</vt:lpstr>
      <vt:lpstr>Range of Anger</vt:lpstr>
      <vt:lpstr>How Do You Know?</vt:lpstr>
      <vt:lpstr>Taking 10 Breaths</vt:lpstr>
      <vt:lpstr>Self Talk</vt:lpstr>
      <vt:lpstr>STOP</vt:lpstr>
      <vt:lpstr>Proceeding Differently</vt:lpstr>
      <vt:lpstr>Take Away</vt:lpstr>
      <vt:lpstr>Making This Work for You</vt:lpstr>
      <vt:lpstr>Before  you leave,  Please complete  our poll.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caregiving 2.0 Suite</dc:title>
  <dc:creator>Ann Bilbrey</dc:creator>
  <cp:lastModifiedBy>Ann Bilbrey</cp:lastModifiedBy>
  <cp:revision>76</cp:revision>
  <cp:lastPrinted>2023-08-03T22:36:19Z</cp:lastPrinted>
  <dcterms:created xsi:type="dcterms:W3CDTF">2020-09-01T21:53:41Z</dcterms:created>
  <dcterms:modified xsi:type="dcterms:W3CDTF">2023-08-03T22:38:05Z</dcterms:modified>
</cp:coreProperties>
</file>