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 id="2147483756" r:id="rId2"/>
  </p:sldMasterIdLst>
  <p:notesMasterIdLst>
    <p:notesMasterId r:id="rId21"/>
  </p:notesMasterIdLst>
  <p:sldIdLst>
    <p:sldId id="257" r:id="rId3"/>
    <p:sldId id="310" r:id="rId4"/>
    <p:sldId id="311" r:id="rId5"/>
    <p:sldId id="269" r:id="rId6"/>
    <p:sldId id="270" r:id="rId7"/>
    <p:sldId id="306" r:id="rId8"/>
    <p:sldId id="307" r:id="rId9"/>
    <p:sldId id="271" r:id="rId10"/>
    <p:sldId id="308" r:id="rId11"/>
    <p:sldId id="309" r:id="rId12"/>
    <p:sldId id="341" r:id="rId13"/>
    <p:sldId id="564" r:id="rId14"/>
    <p:sldId id="565" r:id="rId15"/>
    <p:sldId id="566" r:id="rId16"/>
    <p:sldId id="296" r:id="rId17"/>
    <p:sldId id="305" r:id="rId18"/>
    <p:sldId id="563"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B93"/>
    <a:srgbClr val="6A9CAE"/>
    <a:srgbClr val="74BB29"/>
    <a:srgbClr val="0175A4"/>
    <a:srgbClr val="009682"/>
    <a:srgbClr val="9ED541"/>
    <a:srgbClr val="CBD8DE"/>
    <a:srgbClr val="CEDEE6"/>
    <a:srgbClr val="91B4C0"/>
    <a:srgbClr val="CDDE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35"/>
    <p:restoredTop sz="78912"/>
  </p:normalViewPr>
  <p:slideViewPr>
    <p:cSldViewPr snapToGrid="0" snapToObjects="1">
      <p:cViewPr varScale="1">
        <p:scale>
          <a:sx n="99" d="100"/>
          <a:sy n="99" d="100"/>
        </p:scale>
        <p:origin x="1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8B10-652B-4449-A567-733960D7CFE1}" type="datetimeFigureOut">
              <a:rPr lang="en-US" smtClean="0"/>
              <a:t>8/3/23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69BE-2BEE-BC47-B2E9-FB2A8030FFF1}" type="slidenum">
              <a:rPr lang="en-US" smtClean="0"/>
              <a:t>‹#›</a:t>
            </a:fld>
            <a:endParaRPr lang="en-US"/>
          </a:p>
        </p:txBody>
      </p:sp>
    </p:spTree>
    <p:extLst>
      <p:ext uri="{BB962C8B-B14F-4D97-AF65-F5344CB8AC3E}">
        <p14:creationId xmlns:p14="http://schemas.microsoft.com/office/powerpoint/2010/main" val="5783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Handouts</a:t>
            </a:r>
          </a:p>
          <a:p>
            <a:r>
              <a:rPr lang="en-US" b="0" dirty="0"/>
              <a:t>FCA: Saying ‘</a:t>
            </a:r>
            <a:r>
              <a:rPr lang="en-US" b="0" dirty="0" err="1"/>
              <a:t>Yes’.pdf</a:t>
            </a:r>
            <a:endParaRPr lang="en-US" b="0" dirty="0"/>
          </a:p>
          <a:p>
            <a:r>
              <a:rPr lang="en-US" b="0" dirty="0"/>
              <a:t>Women's </a:t>
            </a:r>
            <a:r>
              <a:rPr lang="en-US" b="0" dirty="0" err="1"/>
              <a:t>Alz</a:t>
            </a:r>
            <a:r>
              <a:rPr lang="en-US" b="0" dirty="0"/>
              <a:t> Movement: Essential Do’s and Don’ts</a:t>
            </a:r>
          </a:p>
          <a:p>
            <a:r>
              <a:rPr lang="en-US" b="0" dirty="0"/>
              <a:t>FCA</a:t>
            </a:r>
            <a:r>
              <a:rPr lang="en-US" b="0"/>
              <a:t>: Family </a:t>
            </a:r>
            <a:r>
              <a:rPr lang="en-US" b="0" dirty="0" err="1"/>
              <a:t>Meeting.pdf</a:t>
            </a:r>
            <a:endParaRPr lang="en-US" b="0" dirty="0"/>
          </a:p>
          <a:p>
            <a:endParaRPr lang="en-US" b="0" dirty="0"/>
          </a:p>
          <a:p>
            <a:r>
              <a:rPr lang="en-US" b="0" dirty="0"/>
              <a:t>Updated 6.2.23</a:t>
            </a:r>
          </a:p>
        </p:txBody>
      </p:sp>
      <p:sp>
        <p:nvSpPr>
          <p:cNvPr id="4" name="Slide Number Placeholder 3"/>
          <p:cNvSpPr>
            <a:spLocks noGrp="1"/>
          </p:cNvSpPr>
          <p:nvPr>
            <p:ph type="sldNum" sz="quarter" idx="5"/>
          </p:nvPr>
        </p:nvSpPr>
        <p:spPr/>
        <p:txBody>
          <a:bodyPr/>
          <a:lstStyle/>
          <a:p>
            <a:fld id="{4CBA69BE-2BEE-BC47-B2E9-FB2A8030FFF1}" type="slidenum">
              <a:rPr lang="en-US" smtClean="0"/>
              <a:t>1</a:t>
            </a:fld>
            <a:endParaRPr lang="en-US"/>
          </a:p>
        </p:txBody>
      </p:sp>
    </p:spTree>
    <p:extLst>
      <p:ext uri="{BB962C8B-B14F-4D97-AF65-F5344CB8AC3E}">
        <p14:creationId xmlns:p14="http://schemas.microsoft.com/office/powerpoint/2010/main" val="3341840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a:buNone/>
            </a:pPr>
            <a:r>
              <a:rPr lang="en-US" sz="1200" dirty="0"/>
              <a:t>Memory Loss can make someone:</a:t>
            </a:r>
          </a:p>
          <a:p>
            <a:pPr marL="12700"/>
            <a:r>
              <a:rPr lang="en-US" sz="1200" dirty="0"/>
              <a:t>lose the feeling of being connected to others</a:t>
            </a:r>
          </a:p>
          <a:p>
            <a:pPr marL="12700"/>
            <a:r>
              <a:rPr lang="en-US" sz="1200" dirty="0"/>
              <a:t>Some will react with agitation and some by withdrawing </a:t>
            </a:r>
          </a:p>
          <a:p>
            <a:pPr marL="12700">
              <a:buNone/>
            </a:pPr>
            <a:endParaRPr lang="en-US" sz="1200" dirty="0"/>
          </a:p>
          <a:p>
            <a:pPr marL="12700">
              <a:buNone/>
            </a:pPr>
            <a:r>
              <a:rPr lang="en-US" sz="1200" dirty="0"/>
              <a:t>Empathy</a:t>
            </a:r>
          </a:p>
          <a:p>
            <a:pPr marL="12700"/>
            <a:r>
              <a:rPr lang="en-US" sz="1200" dirty="0"/>
              <a:t>helps caregivers connect </a:t>
            </a:r>
          </a:p>
          <a:p>
            <a:pPr marL="12700"/>
            <a:r>
              <a:rPr lang="en-US" sz="1200" dirty="0"/>
              <a:t>helps care recipients to feel understood and safe </a:t>
            </a: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5</a:t>
            </a:fld>
            <a:endParaRPr lang="en-US"/>
          </a:p>
        </p:txBody>
      </p:sp>
    </p:spTree>
    <p:extLst>
      <p:ext uri="{BB962C8B-B14F-4D97-AF65-F5344CB8AC3E}">
        <p14:creationId xmlns:p14="http://schemas.microsoft.com/office/powerpoint/2010/main" val="2605002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Instructions: Participants are to imagine themselves in the place of the patient as the facilitator reads the scenario. There will be two discussion points following the scenario: First Reaction and then Points to Consider.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hear;</a:t>
            </a:r>
          </a:p>
          <a:p>
            <a:r>
              <a:rPr lang="en-US" sz="1200" kern="1200" dirty="0">
                <a:solidFill>
                  <a:schemeClr val="tx1"/>
                </a:solidFill>
                <a:effectLst/>
                <a:latin typeface="+mn-lt"/>
                <a:ea typeface="+mn-ea"/>
                <a:cs typeface="+mn-cs"/>
              </a:rPr>
              <a:t>“Well, the consummation connote dementia, practicably Alzheimer’s blazon. There’s no expeditiously percipient progress, but exigency is no medicament for Alzheimer’s. I’ll </a:t>
            </a:r>
            <a:r>
              <a:rPr lang="en-US" sz="1200" kern="1200" dirty="0" err="1">
                <a:solidFill>
                  <a:schemeClr val="tx1"/>
                </a:solidFill>
                <a:effectLst/>
                <a:latin typeface="+mn-lt"/>
                <a:ea typeface="+mn-ea"/>
                <a:cs typeface="+mn-cs"/>
              </a:rPr>
              <a:t>pharmacon</a:t>
            </a:r>
            <a:r>
              <a:rPr lang="en-US" sz="1200" kern="1200" dirty="0">
                <a:solidFill>
                  <a:schemeClr val="tx1"/>
                </a:solidFill>
                <a:effectLst/>
                <a:latin typeface="+mn-lt"/>
                <a:ea typeface="+mn-ea"/>
                <a:cs typeface="+mn-cs"/>
              </a:rPr>
              <a:t> Aricept for pother. </a:t>
            </a:r>
            <a:r>
              <a:rPr lang="en-US" sz="1200" kern="1200" dirty="0" err="1">
                <a:solidFill>
                  <a:schemeClr val="tx1"/>
                </a:solidFill>
                <a:effectLst/>
                <a:latin typeface="+mn-lt"/>
                <a:ea typeface="+mn-ea"/>
                <a:cs typeface="+mn-cs"/>
              </a:rPr>
              <a:t>Inguritate</a:t>
            </a:r>
            <a:r>
              <a:rPr lang="en-US" sz="1200" kern="1200" dirty="0">
                <a:solidFill>
                  <a:schemeClr val="tx1"/>
                </a:solidFill>
                <a:effectLst/>
                <a:latin typeface="+mn-lt"/>
                <a:ea typeface="+mn-ea"/>
                <a:cs typeface="+mn-cs"/>
              </a:rPr>
              <a:t> one bolus </a:t>
            </a:r>
            <a:r>
              <a:rPr lang="en-US" sz="1200" kern="1200" dirty="0" err="1">
                <a:solidFill>
                  <a:schemeClr val="tx1"/>
                </a:solidFill>
                <a:effectLst/>
                <a:latin typeface="+mn-lt"/>
                <a:ea typeface="+mn-ea"/>
                <a:cs typeface="+mn-cs"/>
              </a:rPr>
              <a:t>qhs</a:t>
            </a:r>
            <a:r>
              <a:rPr lang="en-US" sz="1200" kern="1200" dirty="0">
                <a:solidFill>
                  <a:schemeClr val="tx1"/>
                </a:solidFill>
                <a:effectLst/>
                <a:latin typeface="+mn-lt"/>
                <a:ea typeface="+mn-ea"/>
                <a:cs typeface="+mn-cs"/>
              </a:rPr>
              <a:t> for a singular stretch of 30 diurnal courses then </a:t>
            </a:r>
            <a:r>
              <a:rPr lang="en-US" sz="1200" kern="1200" dirty="0" err="1">
                <a:solidFill>
                  <a:schemeClr val="tx1"/>
                </a:solidFill>
                <a:effectLst/>
                <a:latin typeface="+mn-lt"/>
                <a:ea typeface="+mn-ea"/>
                <a:cs typeface="+mn-cs"/>
              </a:rPr>
              <a:t>inguritate</a:t>
            </a:r>
            <a:r>
              <a:rPr lang="en-US" sz="1200" kern="1200" dirty="0">
                <a:solidFill>
                  <a:schemeClr val="tx1"/>
                </a:solidFill>
                <a:effectLst/>
                <a:latin typeface="+mn-lt"/>
                <a:ea typeface="+mn-ea"/>
                <a:cs typeface="+mn-cs"/>
              </a:rPr>
              <a:t> 2 bolus </a:t>
            </a:r>
            <a:r>
              <a:rPr lang="en-US" sz="1200" kern="1200" dirty="0" err="1">
                <a:solidFill>
                  <a:schemeClr val="tx1"/>
                </a:solidFill>
                <a:effectLst/>
                <a:latin typeface="+mn-lt"/>
                <a:ea typeface="+mn-ea"/>
                <a:cs typeface="+mn-cs"/>
              </a:rPr>
              <a:t>qhs</a:t>
            </a:r>
            <a:r>
              <a:rPr lang="en-US" sz="1200" kern="1200" dirty="0">
                <a:solidFill>
                  <a:schemeClr val="tx1"/>
                </a:solidFill>
                <a:effectLst/>
                <a:latin typeface="+mn-lt"/>
                <a:ea typeface="+mn-ea"/>
                <a:cs typeface="+mn-cs"/>
              </a:rPr>
              <a:t>. You might endeavor to acquire formation of stanchion to frequent. I cede a practitioner vigilance bangle contingent upon irretrievability. My RN will make an observation of duration to resume in six stretch of 30 diurnal courses. Expression commiseration. There is a nonexistence of resolution to propound.” </a:t>
            </a: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6</a:t>
            </a:fld>
            <a:endParaRPr lang="en-US"/>
          </a:p>
        </p:txBody>
      </p:sp>
    </p:spTree>
    <p:extLst>
      <p:ext uri="{BB962C8B-B14F-4D97-AF65-F5344CB8AC3E}">
        <p14:creationId xmlns:p14="http://schemas.microsoft.com/office/powerpoint/2010/main" val="2336481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7</a:t>
            </a:fld>
            <a:endParaRPr lang="en-US"/>
          </a:p>
        </p:txBody>
      </p:sp>
    </p:spTree>
    <p:extLst>
      <p:ext uri="{BB962C8B-B14F-4D97-AF65-F5344CB8AC3E}">
        <p14:creationId xmlns:p14="http://schemas.microsoft.com/office/powerpoint/2010/main" val="283522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8</a:t>
            </a:fld>
            <a:endParaRPr lang="en-US"/>
          </a:p>
        </p:txBody>
      </p:sp>
    </p:spTree>
    <p:extLst>
      <p:ext uri="{BB962C8B-B14F-4D97-AF65-F5344CB8AC3E}">
        <p14:creationId xmlns:p14="http://schemas.microsoft.com/office/powerpoint/2010/main" val="259074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9</a:t>
            </a:fld>
            <a:endParaRPr lang="en-US"/>
          </a:p>
        </p:txBody>
      </p:sp>
    </p:spTree>
    <p:extLst>
      <p:ext uri="{BB962C8B-B14F-4D97-AF65-F5344CB8AC3E}">
        <p14:creationId xmlns:p14="http://schemas.microsoft.com/office/powerpoint/2010/main" val="2501082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10</a:t>
            </a:fld>
            <a:endParaRPr lang="en-US"/>
          </a:p>
        </p:txBody>
      </p:sp>
    </p:spTree>
    <p:extLst>
      <p:ext uri="{BB962C8B-B14F-4D97-AF65-F5344CB8AC3E}">
        <p14:creationId xmlns:p14="http://schemas.microsoft.com/office/powerpoint/2010/main" val="3452119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11</a:t>
            </a:fld>
            <a:endParaRPr lang="en-US"/>
          </a:p>
        </p:txBody>
      </p:sp>
    </p:spTree>
    <p:extLst>
      <p:ext uri="{BB962C8B-B14F-4D97-AF65-F5344CB8AC3E}">
        <p14:creationId xmlns:p14="http://schemas.microsoft.com/office/powerpoint/2010/main" val="185314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solidFill>
                  <a:srgbClr val="333333"/>
                </a:solidFill>
                <a:effectLst/>
                <a:latin typeface="Calibri" panose="020F0502020204030204" pitchFamily="34" charset="0"/>
                <a:cs typeface="Calibri" panose="020F0502020204030204" pitchFamily="34" charset="0"/>
              </a:rPr>
              <a:t>Family Meetings-Routine Communication </a:t>
            </a:r>
            <a:r>
              <a:rPr lang="en-US" sz="1400" b="0" i="0" dirty="0">
                <a:solidFill>
                  <a:srgbClr val="333333"/>
                </a:solidFill>
                <a:effectLst/>
                <a:latin typeface="Calibri" panose="020F0502020204030204" pitchFamily="34" charset="0"/>
                <a:cs typeface="Calibri" panose="020F0502020204030204" pitchFamily="34" charset="0"/>
              </a:rPr>
              <a:t>https://</a:t>
            </a:r>
            <a:r>
              <a:rPr lang="en-US" sz="1400" b="0" i="0" dirty="0" err="1">
                <a:solidFill>
                  <a:srgbClr val="333333"/>
                </a:solidFill>
                <a:effectLst/>
                <a:latin typeface="Calibri" panose="020F0502020204030204" pitchFamily="34" charset="0"/>
                <a:cs typeface="Calibri" panose="020F0502020204030204" pitchFamily="34" charset="0"/>
              </a:rPr>
              <a:t>www.caregiver.org</a:t>
            </a:r>
            <a:r>
              <a:rPr lang="en-US" sz="1400" b="0" i="0" dirty="0">
                <a:solidFill>
                  <a:srgbClr val="333333"/>
                </a:solidFill>
                <a:effectLst/>
                <a:latin typeface="Calibri" panose="020F0502020204030204" pitchFamily="34" charset="0"/>
                <a:cs typeface="Calibri" panose="020F0502020204030204" pitchFamily="34" charset="0"/>
              </a:rPr>
              <a:t>/resource/holding-family-meeting</a:t>
            </a:r>
            <a:r>
              <a:rPr lang="en-US" sz="1400" b="1" i="0" dirty="0">
                <a:solidFill>
                  <a:srgbClr val="333333"/>
                </a:solidFill>
                <a:effectLst/>
                <a:latin typeface="Calibri" panose="020F0502020204030204" pitchFamily="34" charset="0"/>
                <a:cs typeface="Calibri" panose="020F0502020204030204" pitchFamily="34" charset="0"/>
              </a:rPr>
              <a:t>/</a:t>
            </a:r>
          </a:p>
          <a:p>
            <a:endParaRPr lang="en-US" sz="1400" b="1" i="0" dirty="0">
              <a:solidFill>
                <a:srgbClr val="333333"/>
              </a:solidFill>
              <a:effectLst/>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Who's invited?</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Decide who should attend</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If not available decide who will send a summary </a:t>
            </a:r>
          </a:p>
          <a:p>
            <a:endParaRPr lang="en-US" sz="1200" b="1" dirty="0">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Make an agenda before the meeting</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done before the meeting and sent to who is coming so they can add to the agenda</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see https://</a:t>
            </a:r>
            <a:r>
              <a:rPr lang="en-US" sz="1200" b="0" dirty="0" err="1">
                <a:latin typeface="Calibri" panose="020F0502020204030204" pitchFamily="34" charset="0"/>
                <a:cs typeface="Calibri" panose="020F0502020204030204" pitchFamily="34" charset="0"/>
              </a:rPr>
              <a:t>www.caregiver.org</a:t>
            </a:r>
            <a:r>
              <a:rPr lang="en-US" sz="1200" b="0" dirty="0">
                <a:latin typeface="Calibri" panose="020F0502020204030204" pitchFamily="34" charset="0"/>
                <a:cs typeface="Calibri" panose="020F0502020204030204" pitchFamily="34" charset="0"/>
              </a:rPr>
              <a:t>/resource/holding-family-meeting/ for an example of an agenda</a:t>
            </a:r>
          </a:p>
          <a:p>
            <a:pPr marL="171450" indent="-171450">
              <a:buFont typeface="Arial" panose="020B0604020202020204" pitchFamily="34" charset="0"/>
              <a:buChar char="•"/>
            </a:pPr>
            <a:endParaRPr lang="en-US" sz="1200" b="1" dirty="0">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Start with any updates on symptoms/new diagnosis and resulting issues</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can be a doctor's report or an update on daily functioning</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note changing needs or developing issues</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it is good to make a list but do not move to problem solving until they are all introduced</a:t>
            </a:r>
          </a:p>
          <a:p>
            <a:pPr marL="0" indent="0">
              <a:buFont typeface="Arial" panose="020B0604020202020204" pitchFamily="34" charset="0"/>
              <a:buNone/>
            </a:pPr>
            <a:endParaRPr lang="en-US" sz="1200" b="0" dirty="0">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Then problem solve for issues</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use the list generated </a:t>
            </a:r>
          </a:p>
          <a:p>
            <a:pPr marL="171450" indent="-171450">
              <a:buFont typeface="Arial" panose="020B0604020202020204" pitchFamily="34" charset="0"/>
              <a:buChar char="•"/>
            </a:pPr>
            <a:r>
              <a:rPr lang="en-US" sz="1200" b="0" dirty="0">
                <a:latin typeface="Calibri" panose="020F0502020204030204" pitchFamily="34" charset="0"/>
                <a:cs typeface="Calibri" panose="020F0502020204030204" pitchFamily="34" charset="0"/>
              </a:rPr>
              <a:t>note what solution was decided on, who is responsible for it</a:t>
            </a:r>
          </a:p>
          <a:p>
            <a:pPr marL="171450" indent="-171450">
              <a:buFont typeface="Arial" panose="020B0604020202020204" pitchFamily="34" charset="0"/>
              <a:buChar char="•"/>
            </a:pPr>
            <a:endParaRPr lang="en-US" sz="1200" b="0" dirty="0">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Make an action plan and make sure everyone understands responsibilities</a:t>
            </a:r>
          </a:p>
          <a:p>
            <a:pPr marL="171450" indent="-171450">
              <a:buFont typeface="Arial" panose="020B0604020202020204" pitchFamily="34" charset="0"/>
              <a:buChar char="•"/>
            </a:pPr>
            <a:r>
              <a:rPr lang="en-US" b="0" i="0" dirty="0">
                <a:solidFill>
                  <a:srgbClr val="222222"/>
                </a:solidFill>
                <a:effectLst/>
                <a:latin typeface="Calibri" panose="020F0502020204030204" pitchFamily="34" charset="0"/>
                <a:cs typeface="Calibri" panose="020F0502020204030204" pitchFamily="34" charset="0"/>
              </a:rPr>
              <a:t>State the problem</a:t>
            </a:r>
          </a:p>
          <a:p>
            <a:pPr marL="171450" indent="-171450">
              <a:buFont typeface="Arial" panose="020B0604020202020204" pitchFamily="34" charset="0"/>
              <a:buChar char="•"/>
            </a:pPr>
            <a:r>
              <a:rPr lang="en-US" b="0" i="0" dirty="0">
                <a:solidFill>
                  <a:srgbClr val="222222"/>
                </a:solidFill>
                <a:effectLst/>
                <a:latin typeface="Calibri" panose="020F0502020204030204" pitchFamily="34" charset="0"/>
                <a:cs typeface="Calibri" panose="020F0502020204030204" pitchFamily="34" charset="0"/>
              </a:rPr>
              <a:t>Outline the action steps that will taken to address the problem,</a:t>
            </a:r>
          </a:p>
          <a:p>
            <a:pPr marL="171450" indent="-171450">
              <a:buFont typeface="Arial" panose="020B0604020202020204" pitchFamily="34" charset="0"/>
              <a:buChar char="•"/>
            </a:pPr>
            <a:r>
              <a:rPr lang="en-US" b="0" i="0" dirty="0">
                <a:solidFill>
                  <a:srgbClr val="222222"/>
                </a:solidFill>
                <a:effectLst/>
                <a:latin typeface="Calibri" panose="020F0502020204030204" pitchFamily="34" charset="0"/>
                <a:cs typeface="Calibri" panose="020F0502020204030204" pitchFamily="34" charset="0"/>
              </a:rPr>
              <a:t>ID the person who is responsible for it</a:t>
            </a:r>
          </a:p>
          <a:p>
            <a:pPr marL="171450" indent="-171450">
              <a:buFont typeface="Arial" panose="020B0604020202020204" pitchFamily="34" charset="0"/>
              <a:buChar char="•"/>
            </a:pPr>
            <a:r>
              <a:rPr lang="en-US" b="0" i="0" dirty="0">
                <a:solidFill>
                  <a:srgbClr val="222222"/>
                </a:solidFill>
                <a:effectLst/>
                <a:latin typeface="Calibri" panose="020F0502020204030204" pitchFamily="34" charset="0"/>
                <a:cs typeface="Calibri" panose="020F0502020204030204" pitchFamily="34" charset="0"/>
              </a:rPr>
              <a:t>Dates of when they will have it done by </a:t>
            </a:r>
          </a:p>
          <a:p>
            <a:endParaRPr lang="en-US" sz="1200" b="1" dirty="0">
              <a:latin typeface="Calibri" panose="020F0502020204030204" pitchFamily="34" charset="0"/>
              <a:cs typeface="Calibri" panose="020F0502020204030204" pitchFamily="34" charset="0"/>
            </a:endParaRPr>
          </a:p>
          <a:p>
            <a:r>
              <a:rPr lang="en-US" sz="1200" b="1" dirty="0">
                <a:latin typeface="Calibri" panose="020F0502020204030204" pitchFamily="34" charset="0"/>
                <a:cs typeface="Calibri" panose="020F0502020204030204" pitchFamily="34" charset="0"/>
              </a:rPr>
              <a:t>Not a one time thing</a:t>
            </a:r>
          </a:p>
          <a:p>
            <a:pPr marL="171450" indent="-171450">
              <a:buFont typeface="Arial" panose="020B0604020202020204" pitchFamily="34" charset="0"/>
              <a:buChar char="•"/>
            </a:pPr>
            <a:r>
              <a:rPr lang="en-US" b="0" i="0" dirty="0">
                <a:solidFill>
                  <a:srgbClr val="333333"/>
                </a:solidFill>
                <a:effectLst/>
                <a:latin typeface="Calibri" panose="020F0502020204030204" pitchFamily="34" charset="0"/>
                <a:cs typeface="Calibri" panose="020F0502020204030204" pitchFamily="34" charset="0"/>
              </a:rPr>
              <a:t>To encourage communication, should have regular family meetings</a:t>
            </a: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12</a:t>
            </a:fld>
            <a:endParaRPr lang="en-US"/>
          </a:p>
        </p:txBody>
      </p:sp>
    </p:spTree>
    <p:extLst>
      <p:ext uri="{BB962C8B-B14F-4D97-AF65-F5344CB8AC3E}">
        <p14:creationId xmlns:p14="http://schemas.microsoft.com/office/powerpoint/2010/main" val="3273070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333333"/>
                </a:solidFill>
                <a:effectLst/>
                <a:latin typeface="Open Sans" panose="020B0606030504020204" pitchFamily="34" charset="0"/>
              </a:rPr>
              <a:t>Strategies for Dealing with Family Conflict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Open Sans" panose="020B0606030504020204" pitchFamily="34" charset="0"/>
              </a:rPr>
              <a:t>When caring for someone with a chronic illness or memory issue, families are most successful when they work together and have a united plan of action.  However that does not always happen.  For one reason or another a family may experience conflict which can disrupt the care plan.</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The following strategies can help you to deal with conflicts that may arise during the caregiving journey.</a:t>
            </a:r>
          </a:p>
          <a:p>
            <a:pPr algn="l"/>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1" i="0" dirty="0">
                <a:solidFill>
                  <a:srgbClr val="333333"/>
                </a:solidFill>
                <a:effectLst/>
                <a:latin typeface="Open Sans" panose="020B0606030504020204" pitchFamily="34" charset="0"/>
              </a:rPr>
              <a:t>Attempt to understand the family member you’re in conflict with.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Put yourself in the family member’s shoes and think about why they are feeling or doing what is creating the conflict.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Try to avoid treating them as you have in the past.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24242"/>
                </a:solidFill>
                <a:effectLst/>
                <a:latin typeface="Open Sans" panose="020B0606030504020204" pitchFamily="34" charset="0"/>
              </a:rPr>
              <a:t>Showing empathy does not mean that you agree with the other person and it does not mean that you have to accept what they are saying. It simply means that you acknowledge the issue and any frustration that goes with it, in order to suggest a reasonable course of action to deal with the situation. By doing this in a calm and reasonable way we can often diffuse a conflict situation and get the other party to work with us to achieve what we are looking for.</a:t>
            </a:r>
            <a:endParaRPr lang="en-US" b="0" i="0" dirty="0">
              <a:solidFill>
                <a:srgbClr val="333333"/>
              </a:solidFill>
              <a:effectLst/>
              <a:latin typeface="Open Sans" panose="020B0606030504020204" pitchFamily="34" charset="0"/>
            </a:endParaRPr>
          </a:p>
          <a:p>
            <a:pPr marL="0" indent="0" algn="l">
              <a:buFont typeface="Arial" panose="020B0604020202020204" pitchFamily="34" charset="0"/>
              <a:buNone/>
            </a:pPr>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1" i="0" dirty="0">
                <a:solidFill>
                  <a:srgbClr val="333333"/>
                </a:solidFill>
                <a:effectLst/>
                <a:latin typeface="Open Sans" panose="020B0606030504020204" pitchFamily="34" charset="0"/>
              </a:rPr>
              <a:t>Understand why you are in conflict.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What are their expectations?  How does what you (or your CR) need/want conflict with it?</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Describe in detail you or your CR's needs and wants.  Be able to clearly state why.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Use supporting examples, reports, doctor statements, expert information</a:t>
            </a:r>
          </a:p>
          <a:p>
            <a:pPr algn="l">
              <a:buFont typeface="Arial" panose="020B0604020202020204" pitchFamily="34" charset="0"/>
              <a:buChar char="•"/>
            </a:pPr>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1" i="0" dirty="0">
                <a:solidFill>
                  <a:srgbClr val="333333"/>
                </a:solidFill>
                <a:effectLst/>
                <a:latin typeface="Open Sans" panose="020B0606030504020204" pitchFamily="34" charset="0"/>
              </a:rPr>
              <a:t>Keep yesterday’s battles out.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Recognize that family histories and old patterns of coping can surface as family members deal with caregiving situations.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Included in these histories are old patterns or roles of how each individual reacted or coped with stressful situations. </a:t>
            </a:r>
          </a:p>
          <a:p>
            <a:pPr algn="l">
              <a:buFont typeface="Arial" panose="020B0604020202020204" pitchFamily="34" charset="0"/>
              <a:buNone/>
            </a:pPr>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0" i="0" dirty="0">
                <a:solidFill>
                  <a:srgbClr val="333333"/>
                </a:solidFill>
                <a:effectLst/>
                <a:latin typeface="Open Sans" panose="020B0606030504020204" pitchFamily="34" charset="0"/>
              </a:rPr>
              <a:t>An example of old patterns is a CG who when they were young did not handle stress well.  Now they are the cg yet the family treats them like everything they say is just a stress exaggeration and ignoring the fact that since that time the CG has learn more effective methods of coping. Now this old pattern of functioning won’t work as the CG is the one who communicates her parent’s needs with other family members. This requires a new pattern of interaction between family members.  This new pattern of interaction requires all family members to change how they view the CG.</a:t>
            </a:r>
          </a:p>
          <a:p>
            <a:pPr algn="l">
              <a:buFont typeface="Arial" panose="020B0604020202020204" pitchFamily="34" charset="0"/>
              <a:buNone/>
            </a:pPr>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1" i="0" dirty="0">
                <a:solidFill>
                  <a:srgbClr val="333333"/>
                </a:solidFill>
                <a:effectLst/>
                <a:latin typeface="Open Sans" panose="020B0606030504020204" pitchFamily="34" charset="0"/>
              </a:rPr>
              <a:t>Realize they may not be ready.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They may not be able to come to terms with what is happening to the care receiver for many reasons.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Past conflicts, sibling rivalries, or estranged relationships play a role in the person’s ability to cope emotionally.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Sometimes instead of coping with the situation they withdraw and appear as if they don’t 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panose="020B0606030504020204" pitchFamily="34" charset="0"/>
              </a:rPr>
              <a:t>Keep in mind that denial is often used as a defense mechanism for lots of reasons including fear, the reality that things aren’t going to be the same, or realization they could lose a loved one. Giving the individual in denial time to adjust will help.  Insisting or arguing will only drive the individual away.  How much time you give your family members depends on their personality, upbringing, resiliency and relationship with the care receiver.</a:t>
            </a:r>
          </a:p>
          <a:p>
            <a:pPr marL="171450" indent="-171450" algn="l">
              <a:buFont typeface="Arial" panose="020B0604020202020204" pitchFamily="34" charset="0"/>
              <a:buChar char="•"/>
            </a:pPr>
            <a:endParaRPr lang="en-US" b="0" i="0" dirty="0">
              <a:solidFill>
                <a:srgbClr val="333333"/>
              </a:solidFill>
              <a:effectLst/>
              <a:latin typeface="Open Sans" panose="020B0606030504020204" pitchFamily="34" charset="0"/>
            </a:endParaRPr>
          </a:p>
          <a:p>
            <a:pPr algn="l">
              <a:buFont typeface="Arial" panose="020B0604020202020204" pitchFamily="34" charset="0"/>
              <a:buNone/>
            </a:pPr>
            <a:r>
              <a:rPr lang="en-US" b="1" i="0" dirty="0">
                <a:solidFill>
                  <a:srgbClr val="333333"/>
                </a:solidFill>
                <a:effectLst/>
                <a:latin typeface="Open Sans" panose="020B0606030504020204" pitchFamily="34" charset="0"/>
              </a:rPr>
              <a:t>Bring in a professional</a:t>
            </a:r>
          </a:p>
          <a:p>
            <a:pPr marL="171450" indent="-171450" algn="l">
              <a:buFont typeface="Arial" panose="020B0604020202020204" pitchFamily="34" charset="0"/>
              <a:buChar char="•"/>
            </a:pPr>
            <a:r>
              <a:rPr lang="en-US" b="0" i="0" dirty="0">
                <a:solidFill>
                  <a:srgbClr val="212529"/>
                </a:solidFill>
                <a:effectLst/>
                <a:latin typeface="Mulish"/>
              </a:rPr>
              <a:t>It often helps to invite a neutral outside facilitator to attend</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Who? Social workers, case managers, ministers, discharge planners, psychotherapists can either mediate or refer you to someone who can</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We have discussed numerous strategies family members can use to address family conflict.</a:t>
            </a:r>
          </a:p>
          <a:p>
            <a:pPr algn="l"/>
            <a:r>
              <a:rPr lang="en-US" b="0" i="0" dirty="0">
                <a:solidFill>
                  <a:srgbClr val="333333"/>
                </a:solidFill>
                <a:effectLst/>
                <a:latin typeface="Open Sans" panose="020B0606030504020204" pitchFamily="34" charset="0"/>
              </a:rPr>
              <a:t>Keep in mind that if one strategy doesn’t work you can always try a different one. </a:t>
            </a:r>
          </a:p>
          <a:p>
            <a:pPr algn="l"/>
            <a:r>
              <a:rPr lang="en-US" b="0" i="0" dirty="0">
                <a:solidFill>
                  <a:srgbClr val="333333"/>
                </a:solidFill>
                <a:effectLst/>
                <a:latin typeface="Open Sans" panose="020B0606030504020204" pitchFamily="34" charset="0"/>
              </a:rPr>
              <a:t>The most important fact to keep in mind is the family will be most successful when they work together to care for the care receiver and have a united plan of action.  </a:t>
            </a:r>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13</a:t>
            </a:fld>
            <a:endParaRPr lang="en-US"/>
          </a:p>
        </p:txBody>
      </p:sp>
    </p:spTree>
    <p:extLst>
      <p:ext uri="{BB962C8B-B14F-4D97-AF65-F5344CB8AC3E}">
        <p14:creationId xmlns:p14="http://schemas.microsoft.com/office/powerpoint/2010/main" val="145056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dirty="0">
                <a:solidFill>
                  <a:srgbClr val="25272B"/>
                </a:solidFill>
                <a:effectLst/>
                <a:latin typeface="Calibri" panose="020F0502020204030204" pitchFamily="34" charset="0"/>
                <a:cs typeface="Calibri" panose="020F0502020204030204" pitchFamily="34" charset="0"/>
              </a:rPr>
              <a:t>Add to resources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Avoid these 4 negative communication styles </a:t>
            </a:r>
            <a:r>
              <a:rPr lang="en-US" sz="1200" b="0" dirty="0">
                <a:latin typeface="Calibri" panose="020F0502020204030204" pitchFamily="34" charset="0"/>
                <a:cs typeface="Calibri" panose="020F0502020204030204" pitchFamily="34" charset="0"/>
              </a:rPr>
              <a:t>(https://</a:t>
            </a:r>
            <a:r>
              <a:rPr lang="en-US" sz="1200" b="0" dirty="0" err="1">
                <a:latin typeface="Calibri" panose="020F0502020204030204" pitchFamily="34" charset="0"/>
                <a:cs typeface="Calibri" panose="020F0502020204030204" pitchFamily="34" charset="0"/>
              </a:rPr>
              <a:t>extension.usu.edu</a:t>
            </a:r>
            <a:r>
              <a:rPr lang="en-US" sz="1200" b="0" dirty="0">
                <a:latin typeface="Calibri" panose="020F0502020204030204" pitchFamily="34" charset="0"/>
                <a:cs typeface="Calibri" panose="020F0502020204030204" pitchFamily="34" charset="0"/>
              </a:rPr>
              <a:t>/relationships/research/effective-communication-skills-resolving-conflicts)</a:t>
            </a:r>
          </a:p>
        </p:txBody>
      </p:sp>
      <p:sp>
        <p:nvSpPr>
          <p:cNvPr id="4" name="Slide Number Placeholder 3"/>
          <p:cNvSpPr>
            <a:spLocks noGrp="1"/>
          </p:cNvSpPr>
          <p:nvPr>
            <p:ph type="sldNum" sz="quarter" idx="5"/>
          </p:nvPr>
        </p:nvSpPr>
        <p:spPr/>
        <p:txBody>
          <a:bodyPr/>
          <a:lstStyle/>
          <a:p>
            <a:fld id="{4CBA69BE-2BEE-BC47-B2E9-FB2A8030FFF1}" type="slidenum">
              <a:rPr lang="en-US" smtClean="0"/>
              <a:t>14</a:t>
            </a:fld>
            <a:endParaRPr lang="en-US"/>
          </a:p>
        </p:txBody>
      </p:sp>
    </p:spTree>
    <p:extLst>
      <p:ext uri="{BB962C8B-B14F-4D97-AF65-F5344CB8AC3E}">
        <p14:creationId xmlns:p14="http://schemas.microsoft.com/office/powerpoint/2010/main" val="2692779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16</a:t>
            </a:fld>
            <a:endParaRPr lang="en-US"/>
          </a:p>
        </p:txBody>
      </p:sp>
    </p:spTree>
    <p:extLst>
      <p:ext uri="{BB962C8B-B14F-4D97-AF65-F5344CB8AC3E}">
        <p14:creationId xmlns:p14="http://schemas.microsoft.com/office/powerpoint/2010/main" val="2430749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12725"/>
            <a:ext cx="5486400" cy="3086100"/>
          </a:xfrm>
        </p:spPr>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165F9-1808-6642-BE0F-5A63FA236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Notes Placeholder 2">
            <a:extLst>
              <a:ext uri="{FF2B5EF4-FFF2-40B4-BE49-F238E27FC236}">
                <a16:creationId xmlns:a16="http://schemas.microsoft.com/office/drawing/2014/main" id="{BF19E8FB-50BE-F14C-81FA-DEBB6559BB8F}"/>
              </a:ext>
            </a:extLst>
          </p:cNvPr>
          <p:cNvSpPr>
            <a:spLocks noGrp="1"/>
          </p:cNvSpPr>
          <p:nvPr>
            <p:ph type="body" idx="1"/>
          </p:nvPr>
        </p:nvSpPr>
        <p:spPr/>
        <p:txBody>
          <a:bodyPr/>
          <a:lstStyle/>
          <a:p>
            <a:r>
              <a:rPr lang="en-US" dirty="0">
                <a:effectLst/>
                <a:latin typeface="Calibri" panose="020F0502020204030204" pitchFamily="34" charset="0"/>
              </a:rPr>
              <a:t>Q1 I found Zoom easy to use for this workshop.</a:t>
            </a:r>
          </a:p>
          <a:p>
            <a:r>
              <a:rPr lang="en-US" dirty="0">
                <a:effectLst/>
                <a:latin typeface="Calibri" panose="020F0502020204030204" pitchFamily="34" charset="0"/>
              </a:rPr>
              <a:t>Q2 Overall, I found this workshop to be helpful.</a:t>
            </a:r>
          </a:p>
          <a:p>
            <a:r>
              <a:rPr lang="en-US" dirty="0">
                <a:effectLst/>
                <a:latin typeface="Calibri" panose="020F0502020204030204" pitchFamily="34" charset="0"/>
              </a:rPr>
              <a:t>Q3 I plan to use the skills taught in this workshop.</a:t>
            </a:r>
          </a:p>
          <a:p>
            <a:r>
              <a:rPr lang="en-US" dirty="0">
                <a:effectLst/>
                <a:latin typeface="Calibri" panose="020F0502020204030204" pitchFamily="34" charset="0"/>
              </a:rPr>
              <a:t>Q4 I believe using these skills will help me to delay placing the person I am caring for in long term care facility.</a:t>
            </a:r>
          </a:p>
          <a:p>
            <a:r>
              <a:rPr lang="en-US" dirty="0">
                <a:effectLst/>
                <a:latin typeface="Calibri" panose="020F0502020204030204" pitchFamily="34" charset="0"/>
              </a:rPr>
              <a:t>Q5 I will recommend this workshop to others.</a:t>
            </a:r>
          </a:p>
          <a:p>
            <a:pPr fontAlgn="ctr"/>
            <a:endParaRPr lang="en-US" dirty="0"/>
          </a:p>
        </p:txBody>
      </p:sp>
    </p:spTree>
    <p:extLst>
      <p:ext uri="{BB962C8B-B14F-4D97-AF65-F5344CB8AC3E}">
        <p14:creationId xmlns:p14="http://schemas.microsoft.com/office/powerpoint/2010/main" val="226398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8/3/23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77302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8/3/23</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24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8/3/23</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6336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8/3/23</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237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8/3/23</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8564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8/3/23</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0439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8/3/23</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85966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8/3/23</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62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8/3/23</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0681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8/3/23</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1700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8/3/23</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519833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176289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873817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332374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984507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A76C85-A0A9-A343-AD1B-BEA02F9B1523}" type="datetimeFigureOut">
              <a:rPr lang="en-US" smtClean="0"/>
              <a:t>8/3/23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67746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A76C85-A0A9-A343-AD1B-BEA02F9B1523}" type="datetimeFigureOut">
              <a:rPr lang="en-US" smtClean="0"/>
              <a:t>8/3/23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4039521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A76C85-A0A9-A343-AD1B-BEA02F9B1523}" type="datetimeFigureOut">
              <a:rPr lang="en-US" smtClean="0"/>
              <a:t>8/3/23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27331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252248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866492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486632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345520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8/3/23</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42336542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54" r:id="rId6"/>
    <p:sldLayoutId id="2147483749" r:id="rId7"/>
    <p:sldLayoutId id="2147483750" r:id="rId8"/>
    <p:sldLayoutId id="2147483751" r:id="rId9"/>
    <p:sldLayoutId id="2147483753" r:id="rId10"/>
    <p:sldLayoutId id="2147483752"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76C85-A0A9-A343-AD1B-BEA02F9B1523}" type="datetimeFigureOut">
              <a:rPr lang="en-US" smtClean="0"/>
              <a:t>8/3/23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1D3DD-1C83-E144-AB1F-4B1DBF235001}" type="slidenum">
              <a:rPr lang="en-US" smtClean="0"/>
              <a:t>‹#›</a:t>
            </a:fld>
            <a:endParaRPr lang="en-US" dirty="0"/>
          </a:p>
        </p:txBody>
      </p:sp>
    </p:spTree>
    <p:extLst>
      <p:ext uri="{BB962C8B-B14F-4D97-AF65-F5344CB8AC3E}">
        <p14:creationId xmlns:p14="http://schemas.microsoft.com/office/powerpoint/2010/main" val="417017813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18" Type="http://schemas.openxmlformats.org/officeDocument/2006/relationships/image" Target="../media/image39.sv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svg"/><Relationship Id="rId17" Type="http://schemas.openxmlformats.org/officeDocument/2006/relationships/image" Target="../media/image38.png"/><Relationship Id="rId2" Type="http://schemas.openxmlformats.org/officeDocument/2006/relationships/notesSlide" Target="../notesSlides/notesSlide7.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slideLayout" Target="../slideLayouts/slideLayout2.xml"/><Relationship Id="rId6" Type="http://schemas.openxmlformats.org/officeDocument/2006/relationships/image" Target="../media/image27.svg"/><Relationship Id="rId11" Type="http://schemas.openxmlformats.org/officeDocument/2006/relationships/image" Target="../media/image32.png"/><Relationship Id="rId24" Type="http://schemas.openxmlformats.org/officeDocument/2006/relationships/image" Target="../media/image45.sv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10" Type="http://schemas.openxmlformats.org/officeDocument/2006/relationships/image" Target="../media/image31.svg"/><Relationship Id="rId19" Type="http://schemas.openxmlformats.org/officeDocument/2006/relationships/image" Target="../media/image40.pn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 Id="rId22" Type="http://schemas.openxmlformats.org/officeDocument/2006/relationships/image" Target="../media/image4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7.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7F3F00F-A3DD-424D-9C73-B3ED3206F8F6}"/>
              </a:ext>
            </a:extLst>
          </p:cNvPr>
          <p:cNvPicPr>
            <a:picLocks noChangeAspect="1"/>
          </p:cNvPicPr>
          <p:nvPr/>
        </p:nvPicPr>
        <p:blipFill rotWithShape="1">
          <a:blip r:embed="rId3">
            <a:alphaModFix amt="80000"/>
            <a:extLs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40" name="Rectangle 3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AD80B6B-DD38-224F-81AC-9E900CA681F9}"/>
              </a:ext>
            </a:extLst>
          </p:cNvPr>
          <p:cNvSpPr/>
          <p:nvPr/>
        </p:nvSpPr>
        <p:spPr>
          <a:xfrm>
            <a:off x="3810000" y="769118"/>
            <a:ext cx="4572000" cy="4572000"/>
          </a:xfrm>
          <a:prstGeom prst="ellipse">
            <a:avLst/>
          </a:prstGeom>
          <a:solidFill>
            <a:srgbClr val="35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2AD6A7-BAE7-C746-AFE0-D5F671378741}"/>
              </a:ext>
            </a:extLst>
          </p:cNvPr>
          <p:cNvSpPr/>
          <p:nvPr/>
        </p:nvSpPr>
        <p:spPr>
          <a:xfrm>
            <a:off x="0" y="2125980"/>
            <a:ext cx="12192000" cy="447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88F63D-7F66-A748-BBBF-3C6376E6253F}"/>
              </a:ext>
            </a:extLst>
          </p:cNvPr>
          <p:cNvSpPr>
            <a:spLocks noGrp="1"/>
          </p:cNvSpPr>
          <p:nvPr>
            <p:ph type="ctrTitle"/>
          </p:nvPr>
        </p:nvSpPr>
        <p:spPr>
          <a:xfrm>
            <a:off x="1" y="2125980"/>
            <a:ext cx="12191999" cy="447584"/>
          </a:xfrm>
        </p:spPr>
        <p:txBody>
          <a:bodyPr>
            <a:normAutofit/>
          </a:bodyPr>
          <a:lstStyle/>
          <a:p>
            <a:r>
              <a:rPr lang="en-US" sz="2400" dirty="0">
                <a:solidFill>
                  <a:schemeClr val="tx1"/>
                </a:solidFill>
                <a:latin typeface="Goudy Old Style" panose="02020502050305020303" pitchFamily="18" charset="77"/>
                <a:cs typeface="Arial Narrow" panose="020B0604020202020204" pitchFamily="34" charset="0"/>
              </a:rPr>
              <a:t>Coping with caregiving 2.0 Suite</a:t>
            </a:r>
          </a:p>
        </p:txBody>
      </p:sp>
      <p:pic>
        <p:nvPicPr>
          <p:cNvPr id="8" name="Picture 7" descr="A picture containing drawing&#10;&#10;Description automatically generated">
            <a:extLst>
              <a:ext uri="{FF2B5EF4-FFF2-40B4-BE49-F238E27FC236}">
                <a16:creationId xmlns:a16="http://schemas.microsoft.com/office/drawing/2014/main" id="{A3E7D907-AC73-E94B-8B7E-AB376181ED36}"/>
              </a:ext>
            </a:extLst>
          </p:cNvPr>
          <p:cNvPicPr>
            <a:picLocks noChangeAspect="1"/>
          </p:cNvPicPr>
          <p:nvPr/>
        </p:nvPicPr>
        <p:blipFill>
          <a:blip r:embed="rId4"/>
          <a:stretch>
            <a:fillRect/>
          </a:stretch>
        </p:blipFill>
        <p:spPr>
          <a:xfrm>
            <a:off x="10995841" y="6199414"/>
            <a:ext cx="1016000" cy="444500"/>
          </a:xfrm>
          <a:prstGeom prst="rect">
            <a:avLst/>
          </a:prstGeom>
        </p:spPr>
      </p:pic>
      <p:sp>
        <p:nvSpPr>
          <p:cNvPr id="10" name="TextBox 9">
            <a:extLst>
              <a:ext uri="{FF2B5EF4-FFF2-40B4-BE49-F238E27FC236}">
                <a16:creationId xmlns:a16="http://schemas.microsoft.com/office/drawing/2014/main" id="{9A4C9BDD-3EB6-9F4E-B60B-7916A5AE3C15}"/>
              </a:ext>
            </a:extLst>
          </p:cNvPr>
          <p:cNvSpPr txBox="1"/>
          <p:nvPr/>
        </p:nvSpPr>
        <p:spPr>
          <a:xfrm>
            <a:off x="4730754" y="2978062"/>
            <a:ext cx="2730491" cy="707886"/>
          </a:xfrm>
          <a:prstGeom prst="rect">
            <a:avLst/>
          </a:prstGeom>
          <a:noFill/>
        </p:spPr>
        <p:txBody>
          <a:bodyPr wrap="none" rtlCol="0">
            <a:spAutoFit/>
          </a:bodyPr>
          <a:lstStyle/>
          <a:p>
            <a:r>
              <a:rPr lang="en-US" sz="4000" dirty="0">
                <a:solidFill>
                  <a:schemeClr val="bg1"/>
                </a:solidFill>
                <a:latin typeface="Goudy Old Style" panose="02020502050305020303" pitchFamily="18" charset="77"/>
                <a:cs typeface="Arial" panose="020B0604020202020204" pitchFamily="34" charset="0"/>
              </a:rPr>
              <a:t>Being Heard</a:t>
            </a:r>
          </a:p>
        </p:txBody>
      </p:sp>
    </p:spTree>
    <p:extLst>
      <p:ext uri="{BB962C8B-B14F-4D97-AF65-F5344CB8AC3E}">
        <p14:creationId xmlns:p14="http://schemas.microsoft.com/office/powerpoint/2010/main" val="379152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Ground Rules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CD0195A7-FDCB-D84B-B741-A646FA09D053}"/>
              </a:ext>
            </a:extLst>
          </p:cNvPr>
          <p:cNvGrpSpPr/>
          <p:nvPr/>
        </p:nvGrpSpPr>
        <p:grpSpPr>
          <a:xfrm>
            <a:off x="2027752" y="2053695"/>
            <a:ext cx="2301649" cy="1034125"/>
            <a:chOff x="1859803" y="1793250"/>
            <a:chExt cx="2301649" cy="1034125"/>
          </a:xfrm>
        </p:grpSpPr>
        <p:sp>
          <p:nvSpPr>
            <p:cNvPr id="7" name="Google Shape;228;p29">
              <a:extLst>
                <a:ext uri="{FF2B5EF4-FFF2-40B4-BE49-F238E27FC236}">
                  <a16:creationId xmlns:a16="http://schemas.microsoft.com/office/drawing/2014/main" id="{62E2BEA2-3896-3A43-AF0D-F880B81029E7}"/>
                </a:ext>
              </a:extLst>
            </p:cNvPr>
            <p:cNvSpPr txBox="1">
              <a:spLocks/>
            </p:cNvSpPr>
            <p:nvPr/>
          </p:nvSpPr>
          <p:spPr>
            <a:xfrm>
              <a:off x="2120377" y="1793250"/>
              <a:ext cx="1780500" cy="5037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spcBef>
                  <a:spcPts val="0"/>
                </a:spcBef>
              </a:pPr>
              <a:r>
                <a:rPr lang="en-US" sz="2400" b="1" dirty="0"/>
                <a:t>TIME</a:t>
              </a:r>
            </a:p>
          </p:txBody>
        </p:sp>
        <p:sp>
          <p:nvSpPr>
            <p:cNvPr id="8" name="Google Shape;229;p29">
              <a:extLst>
                <a:ext uri="{FF2B5EF4-FFF2-40B4-BE49-F238E27FC236}">
                  <a16:creationId xmlns:a16="http://schemas.microsoft.com/office/drawing/2014/main" id="{FD6E56DB-C9D5-7F45-93E9-3A030900D802}"/>
                </a:ext>
              </a:extLst>
            </p:cNvPr>
            <p:cNvSpPr txBox="1">
              <a:spLocks/>
            </p:cNvSpPr>
            <p:nvPr/>
          </p:nvSpPr>
          <p:spPr>
            <a:xfrm>
              <a:off x="1859803" y="2179675"/>
              <a:ext cx="2301649" cy="6477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90 minutes long</a:t>
              </a:r>
            </a:p>
            <a:p>
              <a:pPr marL="0" indent="0" algn="ctr">
                <a:spcBef>
                  <a:spcPts val="0"/>
                </a:spcBef>
                <a:buFont typeface="Arial" panose="020B0604020202020204" pitchFamily="34" charset="0"/>
                <a:buNone/>
              </a:pPr>
              <a:r>
                <a:rPr lang="en-US" sz="1800" b="1" dirty="0"/>
                <a:t>May need to interrupt</a:t>
              </a:r>
            </a:p>
          </p:txBody>
        </p:sp>
      </p:grpSp>
      <p:grpSp>
        <p:nvGrpSpPr>
          <p:cNvPr id="19" name="Group 18">
            <a:extLst>
              <a:ext uri="{FF2B5EF4-FFF2-40B4-BE49-F238E27FC236}">
                <a16:creationId xmlns:a16="http://schemas.microsoft.com/office/drawing/2014/main" id="{10D1313A-26A4-984A-B6F6-6965FC75CAD1}"/>
              </a:ext>
            </a:extLst>
          </p:cNvPr>
          <p:cNvGrpSpPr/>
          <p:nvPr/>
        </p:nvGrpSpPr>
        <p:grpSpPr>
          <a:xfrm>
            <a:off x="6852619" y="2108521"/>
            <a:ext cx="2687524" cy="1034125"/>
            <a:chOff x="7073346" y="1850567"/>
            <a:chExt cx="2687524" cy="1034125"/>
          </a:xfrm>
        </p:grpSpPr>
        <p:sp>
          <p:nvSpPr>
            <p:cNvPr id="9" name="Google Shape;236;p29">
              <a:extLst>
                <a:ext uri="{FF2B5EF4-FFF2-40B4-BE49-F238E27FC236}">
                  <a16:creationId xmlns:a16="http://schemas.microsoft.com/office/drawing/2014/main" id="{3E3AF7D2-7534-634B-9079-84435DCFBD8C}"/>
                </a:ext>
              </a:extLst>
            </p:cNvPr>
            <p:cNvSpPr txBox="1">
              <a:spLocks/>
            </p:cNvSpPr>
            <p:nvPr/>
          </p:nvSpPr>
          <p:spPr>
            <a:xfrm>
              <a:off x="7073346" y="1850567"/>
              <a:ext cx="2687524"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PARTICIPATION</a:t>
              </a:r>
            </a:p>
          </p:txBody>
        </p:sp>
        <p:sp>
          <p:nvSpPr>
            <p:cNvPr id="11" name="Google Shape;237;p29">
              <a:extLst>
                <a:ext uri="{FF2B5EF4-FFF2-40B4-BE49-F238E27FC236}">
                  <a16:creationId xmlns:a16="http://schemas.microsoft.com/office/drawing/2014/main" id="{F39A5BCD-EA71-6746-BB93-3112F11B9E9F}"/>
                </a:ext>
              </a:extLst>
            </p:cNvPr>
            <p:cNvSpPr txBox="1">
              <a:spLocks/>
            </p:cNvSpPr>
            <p:nvPr/>
          </p:nvSpPr>
          <p:spPr>
            <a:xfrm>
              <a:off x="7407018" y="2236992"/>
              <a:ext cx="2020180"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Is voluntary but,</a:t>
              </a:r>
            </a:p>
            <a:p>
              <a:pPr marL="0" indent="0" algn="ctr">
                <a:spcBef>
                  <a:spcPts val="0"/>
                </a:spcBef>
                <a:buFont typeface="Arial" panose="020B0604020202020204" pitchFamily="34" charset="0"/>
                <a:buNone/>
              </a:pPr>
              <a:r>
                <a:rPr lang="en-US" sz="1800" b="1" dirty="0"/>
                <a:t>Best way to learn </a:t>
              </a:r>
            </a:p>
          </p:txBody>
        </p:sp>
      </p:grpSp>
      <p:grpSp>
        <p:nvGrpSpPr>
          <p:cNvPr id="21" name="Group 20">
            <a:extLst>
              <a:ext uri="{FF2B5EF4-FFF2-40B4-BE49-F238E27FC236}">
                <a16:creationId xmlns:a16="http://schemas.microsoft.com/office/drawing/2014/main" id="{EF7F93E4-A52E-9248-A37C-FDC8976FC7B7}"/>
              </a:ext>
            </a:extLst>
          </p:cNvPr>
          <p:cNvGrpSpPr/>
          <p:nvPr/>
        </p:nvGrpSpPr>
        <p:grpSpPr>
          <a:xfrm>
            <a:off x="2005563" y="3620553"/>
            <a:ext cx="2040351" cy="1034125"/>
            <a:chOff x="2380951" y="3876941"/>
            <a:chExt cx="2040351" cy="1034125"/>
          </a:xfrm>
        </p:grpSpPr>
        <p:sp>
          <p:nvSpPr>
            <p:cNvPr id="12" name="Google Shape;230;p29">
              <a:extLst>
                <a:ext uri="{FF2B5EF4-FFF2-40B4-BE49-F238E27FC236}">
                  <a16:creationId xmlns:a16="http://schemas.microsoft.com/office/drawing/2014/main" id="{5215C94A-C303-4249-8679-221AEAF72FBE}"/>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PRIVACY</a:t>
              </a:r>
            </a:p>
          </p:txBody>
        </p:sp>
        <p:sp>
          <p:nvSpPr>
            <p:cNvPr id="13" name="Google Shape;231;p29">
              <a:extLst>
                <a:ext uri="{FF2B5EF4-FFF2-40B4-BE49-F238E27FC236}">
                  <a16:creationId xmlns:a16="http://schemas.microsoft.com/office/drawing/2014/main" id="{B460E319-FA93-B940-94FB-A639AAAB980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Said in the group,</a:t>
              </a:r>
            </a:p>
            <a:p>
              <a:pPr marL="0" indent="0" algn="ctr">
                <a:spcBef>
                  <a:spcPts val="0"/>
                </a:spcBef>
                <a:buFont typeface="Arial" panose="020B0604020202020204" pitchFamily="34" charset="0"/>
                <a:buNone/>
              </a:pPr>
              <a:r>
                <a:rPr lang="en-US" sz="1800" b="1" dirty="0"/>
                <a:t>Stays in the group</a:t>
              </a:r>
            </a:p>
          </p:txBody>
        </p:sp>
      </p:grpSp>
      <p:grpSp>
        <p:nvGrpSpPr>
          <p:cNvPr id="22" name="Group 21">
            <a:extLst>
              <a:ext uri="{FF2B5EF4-FFF2-40B4-BE49-F238E27FC236}">
                <a16:creationId xmlns:a16="http://schemas.microsoft.com/office/drawing/2014/main" id="{815E3244-6FBC-E34C-B5DC-FF4F5AD51051}"/>
              </a:ext>
            </a:extLst>
          </p:cNvPr>
          <p:cNvGrpSpPr/>
          <p:nvPr/>
        </p:nvGrpSpPr>
        <p:grpSpPr>
          <a:xfrm>
            <a:off x="6995557" y="3620553"/>
            <a:ext cx="2687523" cy="1097616"/>
            <a:chOff x="5898941" y="3678875"/>
            <a:chExt cx="2687523" cy="1097616"/>
          </a:xfrm>
        </p:grpSpPr>
        <p:sp>
          <p:nvSpPr>
            <p:cNvPr id="14" name="Google Shape;234;p29">
              <a:extLst>
                <a:ext uri="{FF2B5EF4-FFF2-40B4-BE49-F238E27FC236}">
                  <a16:creationId xmlns:a16="http://schemas.microsoft.com/office/drawing/2014/main" id="{41D08985-96F8-354B-B873-AF6D2884BF7D}"/>
                </a:ext>
              </a:extLst>
            </p:cNvPr>
            <p:cNvSpPr txBox="1">
              <a:spLocks/>
            </p:cNvSpPr>
            <p:nvPr/>
          </p:nvSpPr>
          <p:spPr>
            <a:xfrm>
              <a:off x="5898941" y="3678875"/>
              <a:ext cx="2687523"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SURROUNDINGS</a:t>
              </a:r>
            </a:p>
          </p:txBody>
        </p:sp>
        <p:sp>
          <p:nvSpPr>
            <p:cNvPr id="15" name="Google Shape;235;p29">
              <a:extLst>
                <a:ext uri="{FF2B5EF4-FFF2-40B4-BE49-F238E27FC236}">
                  <a16:creationId xmlns:a16="http://schemas.microsoft.com/office/drawing/2014/main" id="{2D5AA03B-2723-9246-AC39-5546AFE112A1}"/>
                </a:ext>
              </a:extLst>
            </p:cNvPr>
            <p:cNvSpPr txBox="1">
              <a:spLocks/>
            </p:cNvSpPr>
            <p:nvPr/>
          </p:nvSpPr>
          <p:spPr>
            <a:xfrm>
              <a:off x="5990653" y="4128791"/>
              <a:ext cx="2504099"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Check screen visibility,</a:t>
              </a:r>
            </a:p>
            <a:p>
              <a:pPr marL="0" indent="0" algn="ctr">
                <a:spcBef>
                  <a:spcPts val="0"/>
                </a:spcBef>
                <a:buFont typeface="Arial" panose="020B0604020202020204" pitchFamily="34" charset="0"/>
                <a:buNone/>
              </a:pPr>
              <a:r>
                <a:rPr lang="en-US" sz="1800" b="1" dirty="0"/>
                <a:t>Reduce noise</a:t>
              </a:r>
            </a:p>
          </p:txBody>
        </p:sp>
      </p:grpSp>
      <p:pic>
        <p:nvPicPr>
          <p:cNvPr id="16" name="Graphic 15" descr="Watch">
            <a:extLst>
              <a:ext uri="{FF2B5EF4-FFF2-40B4-BE49-F238E27FC236}">
                <a16:creationId xmlns:a16="http://schemas.microsoft.com/office/drawing/2014/main" id="{93B14BA9-3985-5341-B143-DD75E2182A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47336" y="2108521"/>
            <a:ext cx="914400" cy="914400"/>
          </a:xfrm>
          <a:prstGeom prst="rect">
            <a:avLst/>
          </a:prstGeom>
        </p:spPr>
      </p:pic>
      <p:pic>
        <p:nvPicPr>
          <p:cNvPr id="18" name="Graphic 17" descr="Person eating">
            <a:extLst>
              <a:ext uri="{FF2B5EF4-FFF2-40B4-BE49-F238E27FC236}">
                <a16:creationId xmlns:a16="http://schemas.microsoft.com/office/drawing/2014/main" id="{5510A19E-5E00-1648-9E28-BBBD5348A0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68883" y="3719412"/>
            <a:ext cx="914400" cy="914400"/>
          </a:xfrm>
          <a:prstGeom prst="rect">
            <a:avLst/>
          </a:prstGeom>
        </p:spPr>
      </p:pic>
      <p:pic>
        <p:nvPicPr>
          <p:cNvPr id="24" name="Graphic 23" descr="Chat">
            <a:extLst>
              <a:ext uri="{FF2B5EF4-FFF2-40B4-BE49-F238E27FC236}">
                <a16:creationId xmlns:a16="http://schemas.microsoft.com/office/drawing/2014/main" id="{C2D1B137-DEA0-C645-9B7F-6699F429E5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6126" y="3719412"/>
            <a:ext cx="914400" cy="914400"/>
          </a:xfrm>
          <a:prstGeom prst="rect">
            <a:avLst/>
          </a:prstGeom>
        </p:spPr>
      </p:pic>
      <p:pic>
        <p:nvPicPr>
          <p:cNvPr id="28" name="Graphic 27" descr="Customer review">
            <a:extLst>
              <a:ext uri="{FF2B5EF4-FFF2-40B4-BE49-F238E27FC236}">
                <a16:creationId xmlns:a16="http://schemas.microsoft.com/office/drawing/2014/main" id="{B9F69535-75B6-BB47-9ED2-2F14FD84FE2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11316" y="2053695"/>
            <a:ext cx="914400" cy="914400"/>
          </a:xfrm>
          <a:prstGeom prst="rect">
            <a:avLst/>
          </a:prstGeom>
        </p:spPr>
      </p:pic>
      <p:sp>
        <p:nvSpPr>
          <p:cNvPr id="3" name="Freeform 2">
            <a:extLst>
              <a:ext uri="{FF2B5EF4-FFF2-40B4-BE49-F238E27FC236}">
                <a16:creationId xmlns:a16="http://schemas.microsoft.com/office/drawing/2014/main" id="{B0E3C6B8-A66F-EC42-9D31-091747FEE53F}"/>
              </a:ext>
            </a:extLst>
          </p:cNvPr>
          <p:cNvSpPr/>
          <p:nvPr/>
        </p:nvSpPr>
        <p:spPr>
          <a:xfrm>
            <a:off x="9753599" y="-14514"/>
            <a:ext cx="2467429" cy="6879771"/>
          </a:xfrm>
          <a:custGeom>
            <a:avLst/>
            <a:gdLst>
              <a:gd name="connsiteX0" fmla="*/ 0 w 2467429"/>
              <a:gd name="connsiteY0" fmla="*/ 14514 h 6879771"/>
              <a:gd name="connsiteX1" fmla="*/ 2467429 w 2467429"/>
              <a:gd name="connsiteY1" fmla="*/ 0 h 6879771"/>
              <a:gd name="connsiteX2" fmla="*/ 2452915 w 2467429"/>
              <a:gd name="connsiteY2" fmla="*/ 6879771 h 6879771"/>
              <a:gd name="connsiteX3" fmla="*/ 0 w 2467429"/>
              <a:gd name="connsiteY3" fmla="*/ 14514 h 6879771"/>
            </a:gdLst>
            <a:ahLst/>
            <a:cxnLst>
              <a:cxn ang="0">
                <a:pos x="connsiteX0" y="connsiteY0"/>
              </a:cxn>
              <a:cxn ang="0">
                <a:pos x="connsiteX1" y="connsiteY1"/>
              </a:cxn>
              <a:cxn ang="0">
                <a:pos x="connsiteX2" y="connsiteY2"/>
              </a:cxn>
              <a:cxn ang="0">
                <a:pos x="connsiteX3" y="connsiteY3"/>
              </a:cxn>
            </a:cxnLst>
            <a:rect l="l" t="t" r="r" b="b"/>
            <a:pathLst>
              <a:path w="2467429" h="6879771">
                <a:moveTo>
                  <a:pt x="0" y="14514"/>
                </a:moveTo>
                <a:lnTo>
                  <a:pt x="2467429" y="0"/>
                </a:lnTo>
                <a:lnTo>
                  <a:pt x="2452915" y="6879771"/>
                </a:lnTo>
                <a:lnTo>
                  <a:pt x="0" y="14514"/>
                </a:lnTo>
                <a:close/>
              </a:path>
            </a:pathLst>
          </a:custGeom>
          <a:solidFill>
            <a:srgbClr val="91B4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8D37F14D-8C49-DF4D-BA66-01424CD9BAC1}"/>
              </a:ext>
            </a:extLst>
          </p:cNvPr>
          <p:cNvGrpSpPr/>
          <p:nvPr/>
        </p:nvGrpSpPr>
        <p:grpSpPr>
          <a:xfrm>
            <a:off x="3943345" y="5248119"/>
            <a:ext cx="3108427" cy="1034125"/>
            <a:chOff x="2380951" y="3876941"/>
            <a:chExt cx="2040351" cy="1034125"/>
          </a:xfrm>
        </p:grpSpPr>
        <p:sp>
          <p:nvSpPr>
            <p:cNvPr id="27" name="Google Shape;230;p29">
              <a:extLst>
                <a:ext uri="{FF2B5EF4-FFF2-40B4-BE49-F238E27FC236}">
                  <a16:creationId xmlns:a16="http://schemas.microsoft.com/office/drawing/2014/main" id="{CF43F7D8-000C-3B48-ACCC-9F8EB2D1D499}"/>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IF DUTY CALLS</a:t>
              </a:r>
            </a:p>
          </p:txBody>
        </p:sp>
        <p:sp>
          <p:nvSpPr>
            <p:cNvPr id="29" name="Google Shape;231;p29">
              <a:extLst>
                <a:ext uri="{FF2B5EF4-FFF2-40B4-BE49-F238E27FC236}">
                  <a16:creationId xmlns:a16="http://schemas.microsoft.com/office/drawing/2014/main" id="{EB9836C7-DE99-6049-85A7-EB55936D935C}"/>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Leave to do what you need</a:t>
              </a:r>
            </a:p>
            <a:p>
              <a:pPr marL="0" indent="0" algn="ctr">
                <a:spcBef>
                  <a:spcPts val="0"/>
                </a:spcBef>
                <a:buFont typeface="Arial" panose="020B0604020202020204" pitchFamily="34" charset="0"/>
                <a:buNone/>
              </a:pPr>
              <a:r>
                <a:rPr lang="en-US" sz="1800" b="1" dirty="0"/>
                <a:t>Come back when you can</a:t>
              </a:r>
            </a:p>
          </p:txBody>
        </p:sp>
      </p:grpSp>
      <p:pic>
        <p:nvPicPr>
          <p:cNvPr id="17" name="Graphic 16" descr="Run with solid fill">
            <a:extLst>
              <a:ext uri="{FF2B5EF4-FFF2-40B4-BE49-F238E27FC236}">
                <a16:creationId xmlns:a16="http://schemas.microsoft.com/office/drawing/2014/main" id="{B2FF9AD9-5879-AD4E-BE78-E404EAC128B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18128" y="5328088"/>
            <a:ext cx="914400" cy="914400"/>
          </a:xfrm>
          <a:prstGeom prst="rect">
            <a:avLst/>
          </a:prstGeom>
        </p:spPr>
      </p:pic>
    </p:spTree>
    <p:extLst>
      <p:ext uri="{BB962C8B-B14F-4D97-AF65-F5344CB8AC3E}">
        <p14:creationId xmlns:p14="http://schemas.microsoft.com/office/powerpoint/2010/main" val="253425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a:extLst>
              <a:ext uri="{FF2B5EF4-FFF2-40B4-BE49-F238E27FC236}">
                <a16:creationId xmlns:a16="http://schemas.microsoft.com/office/drawing/2014/main" id="{B3593789-A955-4F41-B00F-07E0775AF559}"/>
              </a:ext>
            </a:extLst>
          </p:cNvPr>
          <p:cNvSpPr/>
          <p:nvPr/>
        </p:nvSpPr>
        <p:spPr>
          <a:xfrm>
            <a:off x="556415" y="0"/>
            <a:ext cx="11399209" cy="6858001"/>
          </a:xfrm>
          <a:prstGeom prst="trapezoid">
            <a:avLst/>
          </a:prstGeom>
          <a:solidFill>
            <a:srgbClr val="347B9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204F81"/>
                </a:solidFill>
                <a:latin typeface="Goudy Old Style" panose="02020502050305020303" pitchFamily="18" charset="77"/>
                <a:cs typeface="Arial Narrow" panose="020B0604020202020204" pitchFamily="34" charset="0"/>
              </a:rPr>
              <a:t>Introductions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a:extLst>
              <a:ext uri="{FF2B5EF4-FFF2-40B4-BE49-F238E27FC236}">
                <a16:creationId xmlns:a16="http://schemas.microsoft.com/office/drawing/2014/main" id="{ADF2F099-2406-A441-86FC-CFB7D7AAEC43}"/>
              </a:ext>
            </a:extLst>
          </p:cNvPr>
          <p:cNvSpPr/>
          <p:nvPr/>
        </p:nvSpPr>
        <p:spPr>
          <a:xfrm>
            <a:off x="3694923" y="0"/>
            <a:ext cx="4744460" cy="6858000"/>
          </a:xfrm>
          <a:prstGeom prst="trapezoid">
            <a:avLst/>
          </a:prstGeom>
          <a:solidFill>
            <a:srgbClr val="347B9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D7F70E3-EBA9-4947-A02E-E50C3915F1BC}"/>
              </a:ext>
            </a:extLst>
          </p:cNvPr>
          <p:cNvSpPr txBox="1"/>
          <p:nvPr/>
        </p:nvSpPr>
        <p:spPr>
          <a:xfrm>
            <a:off x="2034344" y="3549403"/>
            <a:ext cx="1309707" cy="1077218"/>
          </a:xfrm>
          <a:prstGeom prst="rect">
            <a:avLst/>
          </a:prstGeom>
          <a:noFill/>
        </p:spPr>
        <p:txBody>
          <a:bodyPr wrap="square" rtlCol="0">
            <a:spAutoFit/>
          </a:bodyPr>
          <a:lstStyle/>
          <a:p>
            <a:pPr algn="ctr"/>
            <a:r>
              <a:rPr lang="en-US" sz="3200" dirty="0"/>
              <a:t>Your Name</a:t>
            </a:r>
          </a:p>
        </p:txBody>
      </p:sp>
      <p:sp>
        <p:nvSpPr>
          <p:cNvPr id="8" name="TextBox 7">
            <a:extLst>
              <a:ext uri="{FF2B5EF4-FFF2-40B4-BE49-F238E27FC236}">
                <a16:creationId xmlns:a16="http://schemas.microsoft.com/office/drawing/2014/main" id="{DE15C793-C81A-264A-904E-DB52C53B7029}"/>
              </a:ext>
            </a:extLst>
          </p:cNvPr>
          <p:cNvSpPr txBox="1"/>
          <p:nvPr/>
        </p:nvSpPr>
        <p:spPr>
          <a:xfrm>
            <a:off x="4753791" y="4116721"/>
            <a:ext cx="2626723" cy="1569660"/>
          </a:xfrm>
          <a:prstGeom prst="rect">
            <a:avLst/>
          </a:prstGeom>
          <a:noFill/>
        </p:spPr>
        <p:txBody>
          <a:bodyPr wrap="square" rtlCol="0">
            <a:spAutoFit/>
          </a:bodyPr>
          <a:lstStyle/>
          <a:p>
            <a:pPr algn="ctr"/>
            <a:r>
              <a:rPr lang="en-US" sz="3200" dirty="0"/>
              <a:t>Who you are caring for and their diagnosis</a:t>
            </a:r>
          </a:p>
        </p:txBody>
      </p:sp>
      <p:sp>
        <p:nvSpPr>
          <p:cNvPr id="13" name="TextBox 12">
            <a:extLst>
              <a:ext uri="{FF2B5EF4-FFF2-40B4-BE49-F238E27FC236}">
                <a16:creationId xmlns:a16="http://schemas.microsoft.com/office/drawing/2014/main" id="{C6DC4899-EC51-BE4C-BE97-ED59CDC8738E}"/>
              </a:ext>
            </a:extLst>
          </p:cNvPr>
          <p:cNvSpPr txBox="1"/>
          <p:nvPr/>
        </p:nvSpPr>
        <p:spPr>
          <a:xfrm>
            <a:off x="8364739" y="3549403"/>
            <a:ext cx="2626723" cy="1569660"/>
          </a:xfrm>
          <a:prstGeom prst="rect">
            <a:avLst/>
          </a:prstGeom>
          <a:noFill/>
        </p:spPr>
        <p:txBody>
          <a:bodyPr wrap="square" rtlCol="0">
            <a:spAutoFit/>
          </a:bodyPr>
          <a:lstStyle/>
          <a:p>
            <a:pPr algn="ctr"/>
            <a:r>
              <a:rPr lang="en-US" sz="3200" dirty="0"/>
              <a:t>One thing you hope to learn today</a:t>
            </a:r>
          </a:p>
        </p:txBody>
      </p:sp>
      <p:pic>
        <p:nvPicPr>
          <p:cNvPr id="9" name="Graphic 8" descr="Handshake">
            <a:extLst>
              <a:ext uri="{FF2B5EF4-FFF2-40B4-BE49-F238E27FC236}">
                <a16:creationId xmlns:a16="http://schemas.microsoft.com/office/drawing/2014/main" id="{44355860-BF70-A44B-A820-0D5792DCE2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05696" y="287090"/>
            <a:ext cx="4380607" cy="4380607"/>
          </a:xfrm>
          <a:prstGeom prst="rect">
            <a:avLst/>
          </a:prstGeom>
        </p:spPr>
      </p:pic>
    </p:spTree>
    <p:extLst>
      <p:ext uri="{BB962C8B-B14F-4D97-AF65-F5344CB8AC3E}">
        <p14:creationId xmlns:p14="http://schemas.microsoft.com/office/powerpoint/2010/main" val="425404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Today’s Topics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754653-061C-F241-A4D7-D575BC283332}"/>
              </a:ext>
            </a:extLst>
          </p:cNvPr>
          <p:cNvSpPr/>
          <p:nvPr/>
        </p:nvSpPr>
        <p:spPr>
          <a:xfrm>
            <a:off x="2209800" y="1919478"/>
            <a:ext cx="1371600" cy="137160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D2DBF0-80E6-6B44-BD87-6964AFC496B8}"/>
              </a:ext>
            </a:extLst>
          </p:cNvPr>
          <p:cNvSpPr/>
          <p:nvPr/>
        </p:nvSpPr>
        <p:spPr>
          <a:xfrm>
            <a:off x="5410200" y="1919478"/>
            <a:ext cx="1371600" cy="137160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4D6BCC4-006B-8D4B-9476-ABCABD1710E8}"/>
              </a:ext>
            </a:extLst>
          </p:cNvPr>
          <p:cNvSpPr/>
          <p:nvPr/>
        </p:nvSpPr>
        <p:spPr>
          <a:xfrm>
            <a:off x="8514016" y="1919478"/>
            <a:ext cx="1371600" cy="137160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6B2AC51-8CAE-E140-939D-7C6594349849}"/>
              </a:ext>
            </a:extLst>
          </p:cNvPr>
          <p:cNvSpPr txBox="1"/>
          <p:nvPr/>
        </p:nvSpPr>
        <p:spPr>
          <a:xfrm>
            <a:off x="1561741" y="3680700"/>
            <a:ext cx="2667718" cy="120032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Empathy as</a:t>
            </a:r>
          </a:p>
          <a:p>
            <a:pPr algn="ctr"/>
            <a:r>
              <a:rPr lang="en-US" sz="2400" dirty="0">
                <a:latin typeface="Arial" panose="020B0604020202020204" pitchFamily="34" charset="0"/>
                <a:cs typeface="Arial" panose="020B0604020202020204" pitchFamily="34" charset="0"/>
              </a:rPr>
              <a:t>the Foundation</a:t>
            </a:r>
          </a:p>
          <a:p>
            <a:pPr algn="ctr"/>
            <a:r>
              <a:rPr lang="en-US" sz="2400" dirty="0">
                <a:latin typeface="Arial" panose="020B0604020202020204" pitchFamily="34" charset="0"/>
                <a:cs typeface="Arial" panose="020B0604020202020204" pitchFamily="34" charset="0"/>
              </a:rPr>
              <a:t>of Communication</a:t>
            </a:r>
          </a:p>
        </p:txBody>
      </p:sp>
      <p:sp>
        <p:nvSpPr>
          <p:cNvPr id="9" name="TextBox 8">
            <a:extLst>
              <a:ext uri="{FF2B5EF4-FFF2-40B4-BE49-F238E27FC236}">
                <a16:creationId xmlns:a16="http://schemas.microsoft.com/office/drawing/2014/main" id="{29F0CBEF-6242-3C4B-AB98-9D478BCF27DB}"/>
              </a:ext>
            </a:extLst>
          </p:cNvPr>
          <p:cNvSpPr txBox="1"/>
          <p:nvPr/>
        </p:nvSpPr>
        <p:spPr>
          <a:xfrm>
            <a:off x="4983176" y="3680700"/>
            <a:ext cx="2416403"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Communication</a:t>
            </a:r>
          </a:p>
          <a:p>
            <a:pPr algn="ctr"/>
            <a:r>
              <a:rPr lang="en-US" sz="2400" dirty="0">
                <a:latin typeface="Arial" panose="020B0604020202020204" pitchFamily="34" charset="0"/>
                <a:cs typeface="Arial" panose="020B0604020202020204" pitchFamily="34" charset="0"/>
              </a:rPr>
              <a:t>and </a:t>
            </a:r>
          </a:p>
          <a:p>
            <a:pPr algn="ctr"/>
            <a:r>
              <a:rPr lang="en-US" sz="2400" dirty="0">
                <a:latin typeface="Arial" panose="020B0604020202020204" pitchFamily="34" charset="0"/>
                <a:cs typeface="Arial" panose="020B0604020202020204" pitchFamily="34" charset="0"/>
              </a:rPr>
              <a:t>Memory Loss</a:t>
            </a:r>
          </a:p>
        </p:txBody>
      </p:sp>
      <p:sp>
        <p:nvSpPr>
          <p:cNvPr id="10" name="TextBox 9">
            <a:extLst>
              <a:ext uri="{FF2B5EF4-FFF2-40B4-BE49-F238E27FC236}">
                <a16:creationId xmlns:a16="http://schemas.microsoft.com/office/drawing/2014/main" id="{00314138-7E00-DA4D-84B2-FFCB4201FF61}"/>
              </a:ext>
            </a:extLst>
          </p:cNvPr>
          <p:cNvSpPr txBox="1"/>
          <p:nvPr/>
        </p:nvSpPr>
        <p:spPr>
          <a:xfrm>
            <a:off x="7991614" y="3687758"/>
            <a:ext cx="2416403"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Communication with Family </a:t>
            </a:r>
          </a:p>
          <a:p>
            <a:pPr algn="ctr"/>
            <a:r>
              <a:rPr lang="en-US" sz="2400" dirty="0">
                <a:latin typeface="Arial" panose="020B0604020202020204" pitchFamily="34" charset="0"/>
                <a:cs typeface="Arial" panose="020B0604020202020204" pitchFamily="34" charset="0"/>
              </a:rPr>
              <a:t>&amp; Friends</a:t>
            </a:r>
          </a:p>
        </p:txBody>
      </p:sp>
      <p:pic>
        <p:nvPicPr>
          <p:cNvPr id="11" name="Graphic 10" descr="Questions">
            <a:extLst>
              <a:ext uri="{FF2B5EF4-FFF2-40B4-BE49-F238E27FC236}">
                <a16:creationId xmlns:a16="http://schemas.microsoft.com/office/drawing/2014/main" id="{909F9B0F-D809-5F41-9603-3EEE33A289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38400" y="2148078"/>
            <a:ext cx="914400" cy="914400"/>
          </a:xfrm>
          <a:prstGeom prst="rect">
            <a:avLst/>
          </a:prstGeom>
        </p:spPr>
      </p:pic>
      <p:pic>
        <p:nvPicPr>
          <p:cNvPr id="13" name="Graphic 12" descr="Thought">
            <a:extLst>
              <a:ext uri="{FF2B5EF4-FFF2-40B4-BE49-F238E27FC236}">
                <a16:creationId xmlns:a16="http://schemas.microsoft.com/office/drawing/2014/main" id="{A930A212-F091-6641-AC75-2C85B18DB4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800" y="2148078"/>
            <a:ext cx="914400" cy="914400"/>
          </a:xfrm>
          <a:prstGeom prst="rect">
            <a:avLst/>
          </a:prstGeom>
        </p:spPr>
      </p:pic>
      <p:pic>
        <p:nvPicPr>
          <p:cNvPr id="15" name="Graphic 14" descr="Family with two children">
            <a:extLst>
              <a:ext uri="{FF2B5EF4-FFF2-40B4-BE49-F238E27FC236}">
                <a16:creationId xmlns:a16="http://schemas.microsoft.com/office/drawing/2014/main" id="{8C851D3A-EEC3-FB4A-9862-87D3DA4B3E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42616" y="2148078"/>
            <a:ext cx="914400" cy="914400"/>
          </a:xfrm>
          <a:prstGeom prst="rect">
            <a:avLst/>
          </a:prstGeom>
        </p:spPr>
      </p:pic>
    </p:spTree>
    <p:extLst>
      <p:ext uri="{BB962C8B-B14F-4D97-AF65-F5344CB8AC3E}">
        <p14:creationId xmlns:p14="http://schemas.microsoft.com/office/powerpoint/2010/main" val="1125331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Empathy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258304" y="1923577"/>
            <a:ext cx="9419312" cy="3785652"/>
          </a:xfrm>
          <a:prstGeom prst="rect">
            <a:avLst/>
          </a:prstGeom>
          <a:noFill/>
        </p:spPr>
        <p:txBody>
          <a:bodyPr wrap="square" rtlCol="0">
            <a:spAutoFit/>
          </a:bodyPr>
          <a:lstStyle/>
          <a:p>
            <a:pPr marL="12700">
              <a:buNone/>
            </a:pPr>
            <a:r>
              <a:rPr lang="en-US" sz="2400" dirty="0">
                <a:latin typeface="Arial" panose="020B0604020202020204" pitchFamily="34" charset="0"/>
                <a:cs typeface="Arial" panose="020B0604020202020204" pitchFamily="34" charset="0"/>
              </a:rPr>
              <a:t>Empathy is the ability for someone to put themselves in the shoes of another person so they can feel what that person is feeling</a:t>
            </a:r>
          </a:p>
          <a:p>
            <a:pPr marL="12700">
              <a:buNone/>
            </a:pPr>
            <a:endParaRPr lang="en-US" sz="2400" dirty="0">
              <a:latin typeface="Arial" panose="020B0604020202020204" pitchFamily="34" charset="0"/>
              <a:cs typeface="Arial" panose="020B0604020202020204" pitchFamily="34" charset="0"/>
            </a:endParaRPr>
          </a:p>
          <a:p>
            <a:pPr marL="12700">
              <a:buNone/>
            </a:pPr>
            <a:r>
              <a:rPr lang="en-US" sz="2400" dirty="0">
                <a:latin typeface="Arial" panose="020B0604020202020204" pitchFamily="34" charset="0"/>
                <a:cs typeface="Arial" panose="020B0604020202020204" pitchFamily="34" charset="0"/>
              </a:rPr>
              <a:t>When receiving empathy, the person feels understood, accepted, important, and above all, connected to another person</a:t>
            </a:r>
          </a:p>
          <a:p>
            <a:pPr marL="12700">
              <a:buNone/>
            </a:pPr>
            <a:endParaRPr lang="en-US" sz="2400" dirty="0">
              <a:latin typeface="Arial" panose="020B0604020202020204" pitchFamily="34" charset="0"/>
              <a:cs typeface="Arial" panose="020B0604020202020204" pitchFamily="34" charset="0"/>
            </a:endParaRPr>
          </a:p>
          <a:p>
            <a:pPr marL="12700"/>
            <a:endParaRPr lang="en-US" sz="2400" dirty="0">
              <a:latin typeface="Arial" panose="020B0604020202020204" pitchFamily="34" charset="0"/>
              <a:cs typeface="Arial" panose="020B0604020202020204" pitchFamily="34" charset="0"/>
            </a:endParaRPr>
          </a:p>
          <a:p>
            <a:pPr marL="12700" algn="ctr">
              <a:buNone/>
            </a:pPr>
            <a:r>
              <a:rPr lang="en-US" sz="2400" b="1" i="1" dirty="0">
                <a:latin typeface="Arial" panose="020B0604020202020204" pitchFamily="34" charset="0"/>
                <a:cs typeface="Arial" panose="020B0604020202020204" pitchFamily="34" charset="0"/>
              </a:rPr>
              <a:t>Empathy is not a fixed trait </a:t>
            </a:r>
          </a:p>
          <a:p>
            <a:pPr marL="12700" algn="ctr">
              <a:buNone/>
            </a:pPr>
            <a:r>
              <a:rPr lang="en-US" sz="2400" b="1" i="1" dirty="0">
                <a:latin typeface="Arial" panose="020B0604020202020204" pitchFamily="34" charset="0"/>
                <a:cs typeface="Arial" panose="020B0604020202020204" pitchFamily="34" charset="0"/>
              </a:rPr>
              <a:t>it is a skill that can be improved through practice!</a:t>
            </a:r>
          </a:p>
          <a:p>
            <a:pPr marL="12700">
              <a:spcAft>
                <a:spcPts val="600"/>
              </a:spcAft>
              <a:buClr>
                <a:srgbClr val="204F81"/>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3" name="Freeform 2">
            <a:extLst>
              <a:ext uri="{FF2B5EF4-FFF2-40B4-BE49-F238E27FC236}">
                <a16:creationId xmlns:a16="http://schemas.microsoft.com/office/drawing/2014/main" id="{C8638BB4-BE77-A04F-81B2-65F23F8AFAE2}"/>
              </a:ext>
            </a:extLst>
          </p:cNvPr>
          <p:cNvSpPr/>
          <p:nvPr/>
        </p:nvSpPr>
        <p:spPr>
          <a:xfrm>
            <a:off x="10014857" y="-14514"/>
            <a:ext cx="2177143" cy="6937828"/>
          </a:xfrm>
          <a:custGeom>
            <a:avLst/>
            <a:gdLst>
              <a:gd name="connsiteX0" fmla="*/ 1857829 w 2177143"/>
              <a:gd name="connsiteY0" fmla="*/ 0 h 6937828"/>
              <a:gd name="connsiteX1" fmla="*/ 0 w 2177143"/>
              <a:gd name="connsiteY1" fmla="*/ 6937828 h 6937828"/>
              <a:gd name="connsiteX2" fmla="*/ 2177143 w 2177143"/>
              <a:gd name="connsiteY2" fmla="*/ 6923314 h 6937828"/>
              <a:gd name="connsiteX3" fmla="*/ 2177143 w 2177143"/>
              <a:gd name="connsiteY3" fmla="*/ 14514 h 6937828"/>
              <a:gd name="connsiteX4" fmla="*/ 1857829 w 2177143"/>
              <a:gd name="connsiteY4" fmla="*/ 0 h 6937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143" h="6937828">
                <a:moveTo>
                  <a:pt x="1857829" y="0"/>
                </a:moveTo>
                <a:lnTo>
                  <a:pt x="0" y="6937828"/>
                </a:lnTo>
                <a:lnTo>
                  <a:pt x="2177143" y="6923314"/>
                </a:lnTo>
                <a:lnTo>
                  <a:pt x="2177143" y="14514"/>
                </a:lnTo>
                <a:lnTo>
                  <a:pt x="1857829" y="0"/>
                </a:lnTo>
                <a:close/>
              </a:path>
            </a:pathLst>
          </a:custGeom>
          <a:solidFill>
            <a:srgbClr val="CED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0914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rPr>
              <a:t>Activity:  Experiencing Empathy</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86344" y="1496335"/>
            <a:ext cx="9419312" cy="5201424"/>
          </a:xfrm>
          <a:prstGeom prst="rect">
            <a:avLst/>
          </a:prstGeom>
          <a:noFill/>
        </p:spPr>
        <p:txBody>
          <a:bodyPr wrap="square" rtlCol="0">
            <a:spAutoFit/>
          </a:bodyPr>
          <a:lstStyle/>
          <a:p>
            <a:pPr marL="12700">
              <a:buNone/>
            </a:pPr>
            <a:r>
              <a:rPr lang="en-US" sz="2800" i="1" dirty="0"/>
              <a:t> </a:t>
            </a:r>
            <a:r>
              <a:rPr lang="en-US" sz="2400" i="1" dirty="0">
                <a:latin typeface="Arial" panose="020B0604020202020204" pitchFamily="34" charset="0"/>
                <a:cs typeface="Arial" panose="020B0604020202020204" pitchFamily="34" charset="0"/>
              </a:rPr>
              <a:t>Instructions:  </a:t>
            </a:r>
            <a:r>
              <a:rPr lang="en-US" sz="2400" dirty="0">
                <a:latin typeface="Arial" panose="020B0604020202020204" pitchFamily="34" charset="0"/>
                <a:cs typeface="Arial" panose="020B0604020202020204" pitchFamily="34" charset="0"/>
              </a:rPr>
              <a:t>Imagine yourself in the place of the patient.  </a:t>
            </a:r>
          </a:p>
          <a:p>
            <a:pPr marL="152400" indent="0">
              <a:buNone/>
            </a:pPr>
            <a:endParaRPr lang="en-US" sz="2400" dirty="0">
              <a:latin typeface="Arial" panose="020B0604020202020204" pitchFamily="34" charset="0"/>
              <a:cs typeface="Arial" panose="020B0604020202020204" pitchFamily="34" charset="0"/>
            </a:endParaRPr>
          </a:p>
          <a:p>
            <a:pPr marL="152400" indent="0">
              <a:spcAft>
                <a:spcPts val="1800"/>
              </a:spcAft>
              <a:buNone/>
            </a:pPr>
            <a:r>
              <a:rPr lang="en-US" sz="2400" dirty="0">
                <a:latin typeface="Arial" panose="020B0604020202020204" pitchFamily="34" charset="0"/>
                <a:cs typeface="Arial" panose="020B0604020202020204" pitchFamily="34" charset="0"/>
              </a:rPr>
              <a:t>You received a phone call from your doctor’s office requesting a clinic visit to discuss results of recent tests. </a:t>
            </a:r>
          </a:p>
          <a:p>
            <a:pPr marL="152400" indent="0">
              <a:spcAft>
                <a:spcPts val="1800"/>
              </a:spcAft>
              <a:buNone/>
            </a:pPr>
            <a:r>
              <a:rPr lang="en-US" sz="2400" dirty="0">
                <a:latin typeface="Arial" panose="020B0604020202020204" pitchFamily="34" charset="0"/>
                <a:cs typeface="Arial" panose="020B0604020202020204" pitchFamily="34" charset="0"/>
              </a:rPr>
              <a:t>Arriving at the clinic, you’re insecure and somewhat bewildered because you feel like other people are looking at you and all the background noise is distracting. </a:t>
            </a:r>
          </a:p>
          <a:p>
            <a:pPr marL="152400" indent="0">
              <a:spcAft>
                <a:spcPts val="1200"/>
              </a:spcAft>
              <a:buNone/>
            </a:pPr>
            <a:r>
              <a:rPr lang="en-US" sz="2400" dirty="0">
                <a:latin typeface="Arial" panose="020B0604020202020204" pitchFamily="34" charset="0"/>
                <a:cs typeface="Arial" panose="020B0604020202020204" pitchFamily="34" charset="0"/>
              </a:rPr>
              <a:t>When you get in the doctor’s office, the doctor and your caregiver carry on a discussion about your condition while totally ignoring you. You are trying to follow the conversation, but the doctor seems to be talking very fast and you don't quite understand all the words. </a:t>
            </a:r>
          </a:p>
          <a:p>
            <a:pPr marL="12700">
              <a:spcAft>
                <a:spcPts val="600"/>
              </a:spcAft>
              <a:buClr>
                <a:srgbClr val="204F81"/>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3" name="Freeform 2">
            <a:extLst>
              <a:ext uri="{FF2B5EF4-FFF2-40B4-BE49-F238E27FC236}">
                <a16:creationId xmlns:a16="http://schemas.microsoft.com/office/drawing/2014/main" id="{E0C23EB8-7128-0843-8DED-F63F7E559730}"/>
              </a:ext>
            </a:extLst>
          </p:cNvPr>
          <p:cNvSpPr/>
          <p:nvPr/>
        </p:nvSpPr>
        <p:spPr>
          <a:xfrm flipV="1">
            <a:off x="10929257" y="-14514"/>
            <a:ext cx="1306285" cy="6894285"/>
          </a:xfrm>
          <a:custGeom>
            <a:avLst/>
            <a:gdLst>
              <a:gd name="connsiteX0" fmla="*/ 1175657 w 1306285"/>
              <a:gd name="connsiteY0" fmla="*/ 29028 h 6894285"/>
              <a:gd name="connsiteX1" fmla="*/ 0 w 1306285"/>
              <a:gd name="connsiteY1" fmla="*/ 6894285 h 6894285"/>
              <a:gd name="connsiteX2" fmla="*/ 1291771 w 1306285"/>
              <a:gd name="connsiteY2" fmla="*/ 6894285 h 6894285"/>
              <a:gd name="connsiteX3" fmla="*/ 1306285 w 1306285"/>
              <a:gd name="connsiteY3" fmla="*/ 0 h 6894285"/>
              <a:gd name="connsiteX4" fmla="*/ 1175657 w 1306285"/>
              <a:gd name="connsiteY4" fmla="*/ 29028 h 6894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6285" h="6894285">
                <a:moveTo>
                  <a:pt x="1175657" y="29028"/>
                </a:moveTo>
                <a:lnTo>
                  <a:pt x="0" y="6894285"/>
                </a:lnTo>
                <a:lnTo>
                  <a:pt x="1291771" y="6894285"/>
                </a:lnTo>
                <a:lnTo>
                  <a:pt x="1306285" y="0"/>
                </a:lnTo>
                <a:lnTo>
                  <a:pt x="1175657" y="29028"/>
                </a:lnTo>
                <a:close/>
              </a:path>
            </a:pathLst>
          </a:custGeom>
          <a:solidFill>
            <a:srgbClr val="CED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69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rPr>
              <a:t>Discussion:  Experiencing Empathy</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816299"/>
            <a:ext cx="9419312" cy="4247317"/>
          </a:xfrm>
          <a:prstGeom prst="rect">
            <a:avLst/>
          </a:prstGeom>
          <a:noFill/>
        </p:spPr>
        <p:txBody>
          <a:bodyPr wrap="square" rtlCol="0">
            <a:spAutoFit/>
          </a:bodyPr>
          <a:lstStyle/>
          <a:p>
            <a:pPr lvl="0"/>
            <a:r>
              <a:rPr lang="en-US" sz="2400" dirty="0"/>
              <a:t>Can you figure out what the diagnosis is here? </a:t>
            </a:r>
          </a:p>
          <a:p>
            <a:pPr lvl="0"/>
            <a:r>
              <a:rPr lang="en-US" sz="2400" dirty="0"/>
              <a:t>What about the prognosis?</a:t>
            </a:r>
          </a:p>
          <a:p>
            <a:pPr lvl="0">
              <a:spcAft>
                <a:spcPts val="1800"/>
              </a:spcAft>
            </a:pPr>
            <a:r>
              <a:rPr lang="en-US" sz="2400" dirty="0"/>
              <a:t>What instructions have been given?</a:t>
            </a:r>
          </a:p>
          <a:p>
            <a:pPr lvl="0"/>
            <a:r>
              <a:rPr lang="en-US" sz="2400" dirty="0"/>
              <a:t>How did it feel when the doctor and your caregiver discussed your diagnosis as though you weren’t even in the room?</a:t>
            </a:r>
          </a:p>
          <a:p>
            <a:pPr lvl="0"/>
            <a:r>
              <a:rPr lang="en-US" sz="2400" dirty="0"/>
              <a:t>What impact on your thoughts could this have?</a:t>
            </a:r>
          </a:p>
          <a:p>
            <a:pPr lvl="0">
              <a:spcAft>
                <a:spcPts val="1800"/>
              </a:spcAft>
            </a:pPr>
            <a:r>
              <a:rPr lang="en-US" sz="2400" dirty="0"/>
              <a:t>What about how you are feeling?</a:t>
            </a:r>
          </a:p>
          <a:p>
            <a:pPr lvl="0"/>
            <a:r>
              <a:rPr lang="en-US" sz="2400" dirty="0"/>
              <a:t>Alzheimer's Disease is mentioned a couple times – </a:t>
            </a:r>
          </a:p>
          <a:p>
            <a:pPr lvl="0"/>
            <a:r>
              <a:rPr lang="en-US" sz="2400" dirty="0"/>
              <a:t>what do you think the reaction would be to that diagnosis?</a:t>
            </a:r>
          </a:p>
          <a:p>
            <a:pPr marL="12700">
              <a:spcAft>
                <a:spcPts val="600"/>
              </a:spcAft>
              <a:buClr>
                <a:srgbClr val="204F81"/>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5" name="Freeform 4">
            <a:extLst>
              <a:ext uri="{FF2B5EF4-FFF2-40B4-BE49-F238E27FC236}">
                <a16:creationId xmlns:a16="http://schemas.microsoft.com/office/drawing/2014/main" id="{10CE1E3B-E8B1-EF45-BC29-0C61072F04EB}"/>
              </a:ext>
            </a:extLst>
          </p:cNvPr>
          <p:cNvSpPr/>
          <p:nvPr/>
        </p:nvSpPr>
        <p:spPr>
          <a:xfrm>
            <a:off x="11684000" y="-14514"/>
            <a:ext cx="640080" cy="6923314"/>
          </a:xfrm>
          <a:custGeom>
            <a:avLst/>
            <a:gdLst>
              <a:gd name="connsiteX0" fmla="*/ 464457 w 522514"/>
              <a:gd name="connsiteY0" fmla="*/ 0 h 6923314"/>
              <a:gd name="connsiteX1" fmla="*/ 0 w 522514"/>
              <a:gd name="connsiteY1" fmla="*/ 6908800 h 6923314"/>
              <a:gd name="connsiteX2" fmla="*/ 522514 w 522514"/>
              <a:gd name="connsiteY2" fmla="*/ 6923314 h 6923314"/>
              <a:gd name="connsiteX3" fmla="*/ 464457 w 522514"/>
              <a:gd name="connsiteY3" fmla="*/ 0 h 6923314"/>
            </a:gdLst>
            <a:ahLst/>
            <a:cxnLst>
              <a:cxn ang="0">
                <a:pos x="connsiteX0" y="connsiteY0"/>
              </a:cxn>
              <a:cxn ang="0">
                <a:pos x="connsiteX1" y="connsiteY1"/>
              </a:cxn>
              <a:cxn ang="0">
                <a:pos x="connsiteX2" y="connsiteY2"/>
              </a:cxn>
              <a:cxn ang="0">
                <a:pos x="connsiteX3" y="connsiteY3"/>
              </a:cxn>
            </a:cxnLst>
            <a:rect l="l" t="t" r="r" b="b"/>
            <a:pathLst>
              <a:path w="522514" h="6923314">
                <a:moveTo>
                  <a:pt x="464457" y="0"/>
                </a:moveTo>
                <a:lnTo>
                  <a:pt x="0" y="6908800"/>
                </a:lnTo>
                <a:lnTo>
                  <a:pt x="522514" y="6923314"/>
                </a:lnTo>
                <a:lnTo>
                  <a:pt x="464457" y="0"/>
                </a:lnTo>
                <a:close/>
              </a:path>
            </a:pathLst>
          </a:custGeom>
          <a:solidFill>
            <a:srgbClr val="CED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2950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E9F34FAC-4315-A940-ADCF-28A55207C5DF}"/>
              </a:ext>
            </a:extLst>
          </p:cNvPr>
          <p:cNvSpPr/>
          <p:nvPr/>
        </p:nvSpPr>
        <p:spPr>
          <a:xfrm>
            <a:off x="6749143" y="-43543"/>
            <a:ext cx="5471886" cy="6923314"/>
          </a:xfrm>
          <a:custGeom>
            <a:avLst/>
            <a:gdLst>
              <a:gd name="connsiteX0" fmla="*/ 1901371 w 5471886"/>
              <a:gd name="connsiteY0" fmla="*/ 0 h 6923314"/>
              <a:gd name="connsiteX1" fmla="*/ 5471886 w 5471886"/>
              <a:gd name="connsiteY1" fmla="*/ 43543 h 6923314"/>
              <a:gd name="connsiteX2" fmla="*/ 5471886 w 5471886"/>
              <a:gd name="connsiteY2" fmla="*/ 6908800 h 6923314"/>
              <a:gd name="connsiteX3" fmla="*/ 0 w 5471886"/>
              <a:gd name="connsiteY3" fmla="*/ 6923314 h 6923314"/>
              <a:gd name="connsiteX4" fmla="*/ 1901371 w 5471886"/>
              <a:gd name="connsiteY4" fmla="*/ 0 h 6923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886" h="6923314">
                <a:moveTo>
                  <a:pt x="1901371" y="0"/>
                </a:moveTo>
                <a:lnTo>
                  <a:pt x="5471886" y="43543"/>
                </a:lnTo>
                <a:lnTo>
                  <a:pt x="5471886" y="6908800"/>
                </a:lnTo>
                <a:lnTo>
                  <a:pt x="0" y="6923314"/>
                </a:lnTo>
                <a:lnTo>
                  <a:pt x="1901371" y="0"/>
                </a:lnTo>
                <a:close/>
              </a:path>
            </a:pathLst>
          </a:custGeom>
          <a:solidFill>
            <a:srgbClr val="CB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50020" y="676373"/>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Communication &amp; Memory Loss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088571" y="2386792"/>
            <a:ext cx="5713835" cy="3016210"/>
          </a:xfrm>
          <a:prstGeom prst="rect">
            <a:avLst/>
          </a:prstGeom>
          <a:noFill/>
        </p:spPr>
        <p:txBody>
          <a:bodyPr wrap="square" rtlCol="0">
            <a:spAutoFit/>
          </a:bodyPr>
          <a:lstStyle/>
          <a:p>
            <a:pPr marL="12700">
              <a:buNone/>
            </a:pPr>
            <a:r>
              <a:rPr lang="en-US" sz="2400" b="1" dirty="0">
                <a:latin typeface="Arial" panose="020B0604020202020204" pitchFamily="34" charset="0"/>
                <a:cs typeface="Arial" panose="020B0604020202020204" pitchFamily="34" charset="0"/>
              </a:rPr>
              <a:t>Memory loss affects communication</a:t>
            </a:r>
          </a:p>
          <a:p>
            <a:pPr marL="285750" indent="-285750">
              <a:buClr>
                <a:srgbClr val="689CAE"/>
              </a:buClr>
              <a:buFont typeface="Arial" panose="020B0604020202020204" pitchFamily="34" charset="0"/>
              <a:buChar char="•"/>
            </a:pPr>
            <a:r>
              <a:rPr lang="en-US" sz="2000" dirty="0">
                <a:latin typeface="Arial" panose="020B0604020202020204" pitchFamily="34" charset="0"/>
                <a:cs typeface="Arial" panose="020B0604020202020204" pitchFamily="34" charset="0"/>
              </a:rPr>
              <a:t>It’s harder to understand what is said</a:t>
            </a:r>
          </a:p>
          <a:p>
            <a:pPr marL="285750" indent="-285750">
              <a:buClr>
                <a:srgbClr val="689CAE"/>
              </a:buClr>
              <a:buFont typeface="Arial" panose="020B0604020202020204" pitchFamily="34" charset="0"/>
              <a:buChar char="•"/>
            </a:pPr>
            <a:r>
              <a:rPr lang="en-US" sz="2000" dirty="0">
                <a:latin typeface="Arial" panose="020B0604020202020204" pitchFamily="34" charset="0"/>
                <a:cs typeface="Arial" panose="020B0604020202020204" pitchFamily="34" charset="0"/>
              </a:rPr>
              <a:t>It’s harder to say what they want to say </a:t>
            </a:r>
          </a:p>
          <a:p>
            <a:pPr marL="285750" indent="-285750">
              <a:buClr>
                <a:srgbClr val="689CAE"/>
              </a:buClr>
              <a:buFont typeface="Arial" panose="020B0604020202020204" pitchFamily="34" charset="0"/>
              <a:buChar char="•"/>
            </a:pPr>
            <a:r>
              <a:rPr lang="en-US" sz="2000" dirty="0">
                <a:latin typeface="Arial" panose="020B0604020202020204" pitchFamily="34" charset="0"/>
                <a:cs typeface="Arial" panose="020B0604020202020204" pitchFamily="34" charset="0"/>
              </a:rPr>
              <a:t>It’s harder to find the right words</a:t>
            </a:r>
          </a:p>
          <a:p>
            <a:pPr marL="285750" indent="-285750">
              <a:buClr>
                <a:srgbClr val="689CAE"/>
              </a:buClr>
              <a:buFont typeface="Arial" panose="020B0604020202020204" pitchFamily="34" charset="0"/>
              <a:buChar char="•"/>
            </a:pPr>
            <a:r>
              <a:rPr lang="en-US" sz="2000" dirty="0">
                <a:latin typeface="Arial" panose="020B0604020202020204" pitchFamily="34" charset="0"/>
                <a:cs typeface="Arial" panose="020B0604020202020204" pitchFamily="34" charset="0"/>
              </a:rPr>
              <a:t>It’s hard to remember thoughts from one moment to the next </a:t>
            </a:r>
          </a:p>
          <a:p>
            <a:endParaRPr lang="en-US"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It causes communication problems which can lead to behavior problems </a:t>
            </a:r>
          </a:p>
        </p:txBody>
      </p:sp>
      <p:sp>
        <p:nvSpPr>
          <p:cNvPr id="3" name="TextBox 2">
            <a:extLst>
              <a:ext uri="{FF2B5EF4-FFF2-40B4-BE49-F238E27FC236}">
                <a16:creationId xmlns:a16="http://schemas.microsoft.com/office/drawing/2014/main" id="{36AC05E4-59E1-A341-B74A-364554957583}"/>
              </a:ext>
            </a:extLst>
          </p:cNvPr>
          <p:cNvSpPr txBox="1"/>
          <p:nvPr/>
        </p:nvSpPr>
        <p:spPr>
          <a:xfrm>
            <a:off x="8360229" y="3200964"/>
            <a:ext cx="3146136" cy="2877711"/>
          </a:xfrm>
          <a:prstGeom prst="rect">
            <a:avLst/>
          </a:prstGeom>
          <a:noFill/>
        </p:spPr>
        <p:txBody>
          <a:bodyPr wrap="square" rtlCol="0">
            <a:spAutoFit/>
          </a:bodyPr>
          <a:lstStyle/>
          <a:p>
            <a:pPr algn="ctr">
              <a:lnSpc>
                <a:spcPct val="115000"/>
              </a:lnSpc>
            </a:pPr>
            <a:r>
              <a:rPr lang="en-US" sz="2000" b="1" i="1" dirty="0">
                <a:latin typeface="Arial" panose="020B0604020202020204" pitchFamily="34" charset="0"/>
                <a:ea typeface="Calibri" panose="020F0502020204030204" pitchFamily="34" charset="0"/>
              </a:rPr>
              <a:t>IMPORTANT POINT</a:t>
            </a:r>
            <a:endParaRPr lang="en-US" sz="2000" dirty="0">
              <a:latin typeface="Arial" panose="020B0604020202020204" pitchFamily="34" charset="0"/>
              <a:ea typeface="Calibri" panose="020F0502020204030204" pitchFamily="34" charset="0"/>
            </a:endParaRPr>
          </a:p>
          <a:p>
            <a:pPr algn="ctr">
              <a:lnSpc>
                <a:spcPct val="115000"/>
              </a:lnSpc>
            </a:pPr>
            <a:r>
              <a:rPr lang="en-US" sz="2000" i="1" dirty="0">
                <a:latin typeface="Arial" panose="020B0604020202020204" pitchFamily="34" charset="0"/>
                <a:ea typeface="Calibri" panose="020F0502020204030204" pitchFamily="34" charset="0"/>
              </a:rPr>
              <a:t>Because care recipients cannot change their communication problems, it is important that we find other ways to communicate with them.</a:t>
            </a:r>
            <a:endParaRPr lang="en-US" sz="2000" dirty="0">
              <a:latin typeface="Arial" panose="020B0604020202020204" pitchFamily="34" charset="0"/>
              <a:ea typeface="Calibri" panose="020F0502020204030204" pitchFamily="34" charset="0"/>
            </a:endParaRPr>
          </a:p>
          <a:p>
            <a:endParaRPr lang="en-US" sz="2000" dirty="0"/>
          </a:p>
        </p:txBody>
      </p:sp>
      <p:pic>
        <p:nvPicPr>
          <p:cNvPr id="7" name="Graphic 6" descr="Comment Important">
            <a:extLst>
              <a:ext uri="{FF2B5EF4-FFF2-40B4-BE49-F238E27FC236}">
                <a16:creationId xmlns:a16="http://schemas.microsoft.com/office/drawing/2014/main" id="{3725E416-5462-4645-AE0F-FC10753FD5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70504" y="1888530"/>
            <a:ext cx="1339733" cy="1339733"/>
          </a:xfrm>
          <a:prstGeom prst="rect">
            <a:avLst/>
          </a:prstGeom>
        </p:spPr>
      </p:pic>
    </p:spTree>
    <p:extLst>
      <p:ext uri="{BB962C8B-B14F-4D97-AF65-F5344CB8AC3E}">
        <p14:creationId xmlns:p14="http://schemas.microsoft.com/office/powerpoint/2010/main" val="2888392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1363"/>
            <a:ext cx="11871960" cy="640080"/>
          </a:xfrm>
        </p:spPr>
        <p:txBody>
          <a:bodyPr>
            <a:normAutofit/>
          </a:bodyPr>
          <a:lstStyle/>
          <a:p>
            <a:r>
              <a:rPr lang="en-US" sz="3600" b="1" cap="none" dirty="0">
                <a:solidFill>
                  <a:srgbClr val="689CAE"/>
                </a:solidFill>
              </a:rPr>
              <a:t>Communication Strategies</a:t>
            </a:r>
            <a:endParaRPr lang="en-US" sz="3600" b="1" cap="none" dirty="0">
              <a:solidFill>
                <a:srgbClr val="689CAE"/>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92036" y="1656576"/>
            <a:ext cx="5203963" cy="4616648"/>
          </a:xfrm>
          <a:prstGeom prst="rect">
            <a:avLst/>
          </a:prstGeom>
          <a:noFill/>
        </p:spPr>
        <p:txBody>
          <a:bodyPr wrap="square" rtlCol="0">
            <a:spAutoFit/>
          </a:bodyPr>
          <a:lstStyle/>
          <a:p>
            <a:pPr marL="12700">
              <a:buNone/>
            </a:pPr>
            <a:r>
              <a:rPr lang="en-US" sz="2000" dirty="0">
                <a:latin typeface="Arial" panose="020B0604020202020204" pitchFamily="34" charset="0"/>
                <a:cs typeface="Arial" panose="020B0604020202020204" pitchFamily="34" charset="0"/>
              </a:rPr>
              <a:t>Use Open Body Language </a:t>
            </a:r>
          </a:p>
          <a:p>
            <a:pPr marL="12700">
              <a:buNone/>
            </a:pPr>
            <a:endParaRPr lang="en-US" sz="2000"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Be Aware of Their Body Language</a:t>
            </a:r>
          </a:p>
          <a:p>
            <a:pPr marL="12700">
              <a:buNone/>
            </a:pPr>
            <a:endParaRPr lang="en-US" sz="2000"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Be Attentive</a:t>
            </a:r>
          </a:p>
          <a:p>
            <a:pPr marL="12700"/>
            <a:endParaRPr lang="en-US"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Listen to Hear, Not to Talk</a:t>
            </a:r>
          </a:p>
          <a:p>
            <a:pPr marL="12700">
              <a:buNone/>
            </a:pPr>
            <a:endParaRPr lang="en-US" sz="2000"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Use Voice and Words to Convey Empathy </a:t>
            </a:r>
          </a:p>
          <a:p>
            <a:pPr marL="12700">
              <a:buNone/>
            </a:pPr>
            <a:endParaRPr lang="en-US" sz="2000"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Deal with the Emotion not the Content </a:t>
            </a:r>
          </a:p>
          <a:p>
            <a:pPr marL="12700">
              <a:buNone/>
            </a:pPr>
            <a:endParaRPr lang="en-US" sz="2000" dirty="0">
              <a:latin typeface="Arial" panose="020B0604020202020204" pitchFamily="34" charset="0"/>
              <a:cs typeface="Arial" panose="020B0604020202020204" pitchFamily="34" charset="0"/>
            </a:endParaRPr>
          </a:p>
          <a:p>
            <a:pPr marL="12700">
              <a:buNone/>
            </a:pPr>
            <a:r>
              <a:rPr lang="en-US" sz="2000" dirty="0">
                <a:latin typeface="Arial" panose="020B0604020202020204" pitchFamily="34" charset="0"/>
                <a:cs typeface="Arial" panose="020B0604020202020204" pitchFamily="34" charset="0"/>
              </a:rPr>
              <a:t>Avoid!</a:t>
            </a:r>
          </a:p>
          <a:p>
            <a:pPr marL="298450" lvl="0" indent="-285750">
              <a:buClr>
                <a:srgbClr val="347B93"/>
              </a:buClr>
              <a:buFont typeface="Arial" panose="020B0604020202020204" pitchFamily="34" charset="0"/>
              <a:buChar char="•"/>
            </a:pPr>
            <a:r>
              <a:rPr lang="en-US" dirty="0">
                <a:latin typeface="Arial" panose="020B0604020202020204" pitchFamily="34" charset="0"/>
                <a:cs typeface="Arial" panose="020B0604020202020204" pitchFamily="34" charset="0"/>
              </a:rPr>
              <a:t>Don’t argue with the person you are caring for. </a:t>
            </a:r>
          </a:p>
          <a:p>
            <a:pPr marL="298450" indent="-285750">
              <a:buClr>
                <a:srgbClr val="347B93"/>
              </a:buClr>
              <a:buFont typeface="Arial" panose="020B0604020202020204" pitchFamily="34" charset="0"/>
              <a:buChar char="•"/>
            </a:pPr>
            <a:r>
              <a:rPr lang="en-US" dirty="0">
                <a:latin typeface="Arial" panose="020B0604020202020204" pitchFamily="34" charset="0"/>
                <a:cs typeface="Arial" panose="020B0604020202020204" pitchFamily="34" charset="0"/>
              </a:rPr>
              <a:t>Don’t tell the person what they cannot do. </a:t>
            </a:r>
          </a:p>
        </p:txBody>
      </p:sp>
      <p:pic>
        <p:nvPicPr>
          <p:cNvPr id="8" name="Picture 7" descr="A person smiling for the camera&#10;&#10;Description automatically generated">
            <a:extLst>
              <a:ext uri="{FF2B5EF4-FFF2-40B4-BE49-F238E27FC236}">
                <a16:creationId xmlns:a16="http://schemas.microsoft.com/office/drawing/2014/main" id="{7C7D6909-A93A-BC4B-9EB7-AA28CDCB0B4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56020" y="0"/>
            <a:ext cx="5976730" cy="6858000"/>
          </a:xfrm>
          <a:prstGeom prst="rect">
            <a:avLst/>
          </a:prstGeom>
        </p:spPr>
      </p:pic>
    </p:spTree>
    <p:extLst>
      <p:ext uri="{BB962C8B-B14F-4D97-AF65-F5344CB8AC3E}">
        <p14:creationId xmlns:p14="http://schemas.microsoft.com/office/powerpoint/2010/main" val="3889834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rPr>
              <a:t>Getting Help from Friends and Family</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2947" y="1701364"/>
            <a:ext cx="5456584" cy="4955203"/>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Prepare</a:t>
            </a:r>
            <a:r>
              <a:rPr lang="en-US" sz="2400" dirty="0">
                <a:latin typeface="Arial" panose="020B0604020202020204" pitchFamily="34" charset="0"/>
                <a:cs typeface="Arial" panose="020B0604020202020204" pitchFamily="34" charset="0"/>
              </a:rPr>
              <a:t> </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Examine your needs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Who are you going to ask?</a:t>
            </a:r>
            <a:endParaRPr lang="en-US" sz="2400"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Ask</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State the </a:t>
            </a:r>
            <a:r>
              <a:rPr lang="en-US" sz="2000" b="1" dirty="0">
                <a:latin typeface="Arial" panose="020B0604020202020204" pitchFamily="34" charset="0"/>
                <a:cs typeface="Arial" panose="020B0604020202020204" pitchFamily="34" charset="0"/>
              </a:rPr>
              <a:t>problem</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Use</a:t>
            </a:r>
            <a:r>
              <a:rPr lang="en-US" sz="2000" b="1" dirty="0">
                <a:latin typeface="Arial" panose="020B0604020202020204" pitchFamily="34" charset="0"/>
                <a:cs typeface="Arial" panose="020B0604020202020204" pitchFamily="34" charset="0"/>
              </a:rPr>
              <a:t> ’I’ Statements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Don’t be afraid to </a:t>
            </a:r>
            <a:r>
              <a:rPr lang="en-US" sz="2000" b="1" dirty="0">
                <a:latin typeface="Arial" panose="020B0604020202020204" pitchFamily="34" charset="0"/>
                <a:cs typeface="Arial" panose="020B0604020202020204" pitchFamily="34" charset="0"/>
              </a:rPr>
              <a:t>negotiate</a:t>
            </a:r>
          </a:p>
          <a:p>
            <a:pPr marL="1257300" lvl="2"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Break it down</a:t>
            </a:r>
            <a:r>
              <a:rPr lang="en-US" sz="2000" dirty="0">
                <a:latin typeface="Arial" panose="020B0604020202020204" pitchFamily="34" charset="0"/>
                <a:cs typeface="Arial" panose="020B0604020202020204" pitchFamily="34" charset="0"/>
              </a:rPr>
              <a:t> into smaller chunks</a:t>
            </a:r>
          </a:p>
          <a:p>
            <a:pPr marL="1257300" lvl="2"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Be </a:t>
            </a:r>
            <a:r>
              <a:rPr lang="en-US" sz="2000" b="1" dirty="0">
                <a:latin typeface="Arial" panose="020B0604020202020204" pitchFamily="34" charset="0"/>
                <a:cs typeface="Arial" panose="020B0604020202020204" pitchFamily="34" charset="0"/>
              </a:rPr>
              <a:t>persistent yet flexible</a:t>
            </a:r>
          </a:p>
          <a:p>
            <a:pPr marL="1257300" lvl="2"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Don’t give up!</a:t>
            </a:r>
          </a:p>
          <a:p>
            <a:pPr marL="800100" lvl="1"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Follow Through</a:t>
            </a:r>
          </a:p>
          <a:p>
            <a:pPr marL="800100" lvl="1"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Confirm</a:t>
            </a:r>
            <a:r>
              <a:rPr lang="en-US" sz="2000" dirty="0">
                <a:latin typeface="Arial" panose="020B0604020202020204" pitchFamily="34" charset="0"/>
                <a:cs typeface="Arial" panose="020B0604020202020204" pitchFamily="34" charset="0"/>
              </a:rPr>
              <a:t> before event</a:t>
            </a:r>
          </a:p>
          <a:p>
            <a:pPr marL="800100" lvl="1"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Prepare </a:t>
            </a:r>
            <a:r>
              <a:rPr lang="en-US" sz="2000" dirty="0">
                <a:latin typeface="Arial" panose="020B0604020202020204" pitchFamily="34" charset="0"/>
                <a:cs typeface="Arial" panose="020B0604020202020204" pitchFamily="34" charset="0"/>
              </a:rPr>
              <a:t>emergency info</a:t>
            </a:r>
            <a:endParaRPr lang="en-US" sz="2000" b="1" dirty="0">
              <a:latin typeface="Arial" panose="020B0604020202020204" pitchFamily="34" charset="0"/>
              <a:cs typeface="Arial" panose="020B0604020202020204" pitchFamily="34" charset="0"/>
            </a:endParaRPr>
          </a:p>
        </p:txBody>
      </p:sp>
      <p:pic>
        <p:nvPicPr>
          <p:cNvPr id="7" name="Graphic 6" descr="Two women">
            <a:extLst>
              <a:ext uri="{FF2B5EF4-FFF2-40B4-BE49-F238E27FC236}">
                <a16:creationId xmlns:a16="http://schemas.microsoft.com/office/drawing/2014/main" id="{835CDE14-BD4D-1D4C-99E1-C521723296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31111" y="2526822"/>
            <a:ext cx="914400" cy="914400"/>
          </a:xfrm>
          <a:prstGeom prst="rect">
            <a:avLst/>
          </a:prstGeom>
        </p:spPr>
      </p:pic>
      <p:pic>
        <p:nvPicPr>
          <p:cNvPr id="9" name="Graphic 8" descr="Family with two children">
            <a:extLst>
              <a:ext uri="{FF2B5EF4-FFF2-40B4-BE49-F238E27FC236}">
                <a16:creationId xmlns:a16="http://schemas.microsoft.com/office/drawing/2014/main" id="{6535CDBC-F31F-8847-A30E-CA884ED6CA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64153" y="1742299"/>
            <a:ext cx="1277365" cy="1277365"/>
          </a:xfrm>
          <a:prstGeom prst="rect">
            <a:avLst/>
          </a:prstGeom>
        </p:spPr>
      </p:pic>
      <p:pic>
        <p:nvPicPr>
          <p:cNvPr id="13" name="Graphic 12" descr="Man and woman">
            <a:extLst>
              <a:ext uri="{FF2B5EF4-FFF2-40B4-BE49-F238E27FC236}">
                <a16:creationId xmlns:a16="http://schemas.microsoft.com/office/drawing/2014/main" id="{E780A163-09CA-0D4D-9495-79B23C5D1A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5676" y="3245131"/>
            <a:ext cx="914400" cy="914400"/>
          </a:xfrm>
          <a:prstGeom prst="rect">
            <a:avLst/>
          </a:prstGeom>
        </p:spPr>
      </p:pic>
      <p:pic>
        <p:nvPicPr>
          <p:cNvPr id="15" name="Graphic 14" descr="Two Men">
            <a:extLst>
              <a:ext uri="{FF2B5EF4-FFF2-40B4-BE49-F238E27FC236}">
                <a16:creationId xmlns:a16="http://schemas.microsoft.com/office/drawing/2014/main" id="{8FD4DC7F-3C79-8A48-B7C5-4FCE734D55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66711" y="3260040"/>
            <a:ext cx="914400" cy="914400"/>
          </a:xfrm>
          <a:prstGeom prst="rect">
            <a:avLst/>
          </a:prstGeom>
        </p:spPr>
      </p:pic>
      <p:pic>
        <p:nvPicPr>
          <p:cNvPr id="17" name="Graphic 16" descr="Man with cane">
            <a:extLst>
              <a:ext uri="{FF2B5EF4-FFF2-40B4-BE49-F238E27FC236}">
                <a16:creationId xmlns:a16="http://schemas.microsoft.com/office/drawing/2014/main" id="{CC3396AB-F01B-DE4D-BB6D-A3FEF195CBB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88436" y="3824955"/>
            <a:ext cx="914400" cy="914400"/>
          </a:xfrm>
          <a:prstGeom prst="rect">
            <a:avLst/>
          </a:prstGeom>
        </p:spPr>
      </p:pic>
      <p:pic>
        <p:nvPicPr>
          <p:cNvPr id="19" name="Graphic 18" descr="Person in wheelchair">
            <a:extLst>
              <a:ext uri="{FF2B5EF4-FFF2-40B4-BE49-F238E27FC236}">
                <a16:creationId xmlns:a16="http://schemas.microsoft.com/office/drawing/2014/main" id="{6AFD26B5-285D-3C4F-A1D5-29051B0E59C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86239" y="5361853"/>
            <a:ext cx="914400" cy="914400"/>
          </a:xfrm>
          <a:prstGeom prst="rect">
            <a:avLst/>
          </a:prstGeom>
        </p:spPr>
      </p:pic>
      <p:pic>
        <p:nvPicPr>
          <p:cNvPr id="21" name="Graphic 20" descr="Group of women">
            <a:extLst>
              <a:ext uri="{FF2B5EF4-FFF2-40B4-BE49-F238E27FC236}">
                <a16:creationId xmlns:a16="http://schemas.microsoft.com/office/drawing/2014/main" id="{6AC66BB0-F915-C146-92CA-72A27A7DE78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222476" y="1612422"/>
            <a:ext cx="914400" cy="914400"/>
          </a:xfrm>
          <a:prstGeom prst="rect">
            <a:avLst/>
          </a:prstGeom>
        </p:spPr>
      </p:pic>
      <p:pic>
        <p:nvPicPr>
          <p:cNvPr id="23" name="Graphic 22" descr="Woman">
            <a:extLst>
              <a:ext uri="{FF2B5EF4-FFF2-40B4-BE49-F238E27FC236}">
                <a16:creationId xmlns:a16="http://schemas.microsoft.com/office/drawing/2014/main" id="{27B37E7F-37F6-814F-A947-12FC24405AA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040994" y="5505163"/>
            <a:ext cx="914400" cy="914400"/>
          </a:xfrm>
          <a:prstGeom prst="rect">
            <a:avLst/>
          </a:prstGeom>
        </p:spPr>
      </p:pic>
      <p:pic>
        <p:nvPicPr>
          <p:cNvPr id="25" name="Graphic 24" descr="Man">
            <a:extLst>
              <a:ext uri="{FF2B5EF4-FFF2-40B4-BE49-F238E27FC236}">
                <a16:creationId xmlns:a16="http://schemas.microsoft.com/office/drawing/2014/main" id="{156E66F4-762D-614F-9966-A84727A22D4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20374" y="4193946"/>
            <a:ext cx="914400" cy="914400"/>
          </a:xfrm>
          <a:prstGeom prst="rect">
            <a:avLst/>
          </a:prstGeom>
        </p:spPr>
      </p:pic>
      <p:pic>
        <p:nvPicPr>
          <p:cNvPr id="27" name="Graphic 26" descr="Group of men">
            <a:extLst>
              <a:ext uri="{FF2B5EF4-FFF2-40B4-BE49-F238E27FC236}">
                <a16:creationId xmlns:a16="http://schemas.microsoft.com/office/drawing/2014/main" id="{11D6A0FE-FE13-C047-B8DC-AA3F1D40A60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896397" y="5641402"/>
            <a:ext cx="914400" cy="914400"/>
          </a:xfrm>
          <a:prstGeom prst="rect">
            <a:avLst/>
          </a:prstGeom>
        </p:spPr>
      </p:pic>
      <p:pic>
        <p:nvPicPr>
          <p:cNvPr id="29" name="Graphic 28" descr="Support Dog">
            <a:extLst>
              <a:ext uri="{FF2B5EF4-FFF2-40B4-BE49-F238E27FC236}">
                <a16:creationId xmlns:a16="http://schemas.microsoft.com/office/drawing/2014/main" id="{D9404239-CF73-0949-8C93-8C86877EE898}"/>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0369918" y="4775258"/>
            <a:ext cx="914400" cy="914400"/>
          </a:xfrm>
          <a:prstGeom prst="rect">
            <a:avLst/>
          </a:prstGeom>
        </p:spPr>
      </p:pic>
      <p:sp>
        <p:nvSpPr>
          <p:cNvPr id="30" name="TextBox 29">
            <a:extLst>
              <a:ext uri="{FF2B5EF4-FFF2-40B4-BE49-F238E27FC236}">
                <a16:creationId xmlns:a16="http://schemas.microsoft.com/office/drawing/2014/main" id="{E89D3AD0-71E2-8D4B-98B2-33952F559BBC}"/>
              </a:ext>
            </a:extLst>
          </p:cNvPr>
          <p:cNvSpPr txBox="1"/>
          <p:nvPr/>
        </p:nvSpPr>
        <p:spPr>
          <a:xfrm>
            <a:off x="4731728" y="3363297"/>
            <a:ext cx="3425938" cy="707886"/>
          </a:xfrm>
          <a:prstGeom prst="rect">
            <a:avLst/>
          </a:prstGeom>
          <a:noFill/>
        </p:spPr>
        <p:txBody>
          <a:bodyPr wrap="none" rtlCol="0">
            <a:spAutoFit/>
          </a:bodyPr>
          <a:lstStyle/>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Use</a:t>
            </a:r>
            <a:r>
              <a:rPr lang="en-US" sz="2000" b="1" dirty="0">
                <a:latin typeface="Arial" panose="020B0604020202020204" pitchFamily="34" charset="0"/>
                <a:cs typeface="Arial" panose="020B0604020202020204" pitchFamily="34" charset="0"/>
              </a:rPr>
              <a:t> facts </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Give </a:t>
            </a:r>
            <a:r>
              <a:rPr lang="en-US" sz="2000" b="1" dirty="0">
                <a:latin typeface="Arial" panose="020B0604020202020204" pitchFamily="34" charset="0"/>
                <a:cs typeface="Arial" panose="020B0604020202020204" pitchFamily="34" charset="0"/>
              </a:rPr>
              <a:t>specific</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details</a:t>
            </a:r>
          </a:p>
        </p:txBody>
      </p:sp>
    </p:spTree>
    <p:extLst>
      <p:ext uri="{BB962C8B-B14F-4D97-AF65-F5344CB8AC3E}">
        <p14:creationId xmlns:p14="http://schemas.microsoft.com/office/powerpoint/2010/main" val="3913240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rPr>
              <a:t>Getting Help from Friends and Family</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74790" y="1666219"/>
            <a:ext cx="9419312" cy="4862870"/>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Think of the last time you asked someone for help.</a:t>
            </a:r>
          </a:p>
          <a:p>
            <a:pPr algn="ctr"/>
            <a:endParaRPr lang="en-US" sz="2400" b="1" dirty="0">
              <a:latin typeface="Arial" panose="020B0604020202020204" pitchFamily="34" charset="0"/>
              <a:cs typeface="Arial" panose="020B0604020202020204" pitchFamily="34" charset="0"/>
            </a:endParaRPr>
          </a:p>
          <a:p>
            <a:pPr lvl="0" algn="ctr">
              <a:spcAft>
                <a:spcPts val="1200"/>
              </a:spcAft>
            </a:pPr>
            <a:r>
              <a:rPr lang="en-US" sz="2400" dirty="0">
                <a:latin typeface="Arial" panose="020B0604020202020204" pitchFamily="34" charset="0"/>
                <a:cs typeface="Arial" panose="020B0604020202020204" pitchFamily="34" charset="0"/>
              </a:rPr>
              <a:t>Were you successful?</a:t>
            </a:r>
          </a:p>
          <a:p>
            <a:pPr lvl="0" algn="ctr">
              <a:spcAft>
                <a:spcPts val="1200"/>
              </a:spcAft>
            </a:pPr>
            <a:r>
              <a:rPr lang="en-US" sz="2400" dirty="0">
                <a:latin typeface="Arial" panose="020B0604020202020204" pitchFamily="34" charset="0"/>
                <a:cs typeface="Arial" panose="020B0604020202020204" pitchFamily="34" charset="0"/>
              </a:rPr>
              <a:t>How hard was this for you to do? </a:t>
            </a:r>
          </a:p>
          <a:p>
            <a:pPr lvl="0" algn="ctr">
              <a:spcAft>
                <a:spcPts val="1200"/>
              </a:spcAft>
            </a:pPr>
            <a:r>
              <a:rPr lang="en-US" sz="2400" dirty="0">
                <a:latin typeface="Arial" panose="020B0604020202020204" pitchFamily="34" charset="0"/>
                <a:cs typeface="Arial" panose="020B0604020202020204" pitchFamily="34" charset="0"/>
              </a:rPr>
              <a:t>Did you use any of the strategies suggested?</a:t>
            </a:r>
          </a:p>
          <a:p>
            <a:pPr lvl="0" algn="ctr">
              <a:spcAft>
                <a:spcPts val="1200"/>
              </a:spcAft>
            </a:pPr>
            <a:r>
              <a:rPr lang="en-US" sz="2400" dirty="0">
                <a:latin typeface="Arial" panose="020B0604020202020204" pitchFamily="34" charset="0"/>
                <a:cs typeface="Arial" panose="020B0604020202020204" pitchFamily="34" charset="0"/>
              </a:rPr>
              <a:t>What part did you find easy? </a:t>
            </a:r>
          </a:p>
          <a:p>
            <a:pPr lvl="0" algn="ctr">
              <a:spcAft>
                <a:spcPts val="1200"/>
              </a:spcAft>
            </a:pPr>
            <a:r>
              <a:rPr lang="en-US" sz="2400" dirty="0">
                <a:latin typeface="Arial" panose="020B0604020202020204" pitchFamily="34" charset="0"/>
                <a:cs typeface="Arial" panose="020B0604020202020204" pitchFamily="34" charset="0"/>
              </a:rPr>
              <a:t>What part did you struggle with? </a:t>
            </a:r>
          </a:p>
          <a:p>
            <a:pPr lvl="0" algn="ctr">
              <a:spcAft>
                <a:spcPts val="1200"/>
              </a:spcAft>
            </a:pPr>
            <a:r>
              <a:rPr lang="en-US" sz="2400" dirty="0">
                <a:latin typeface="Arial" panose="020B0604020202020204" pitchFamily="34" charset="0"/>
                <a:cs typeface="Arial" panose="020B0604020202020204" pitchFamily="34" charset="0"/>
              </a:rPr>
              <a:t>What can you do to make it easier for you to ask?</a:t>
            </a:r>
          </a:p>
          <a:p>
            <a:pPr lvl="0" algn="ctr">
              <a:spcAft>
                <a:spcPts val="1200"/>
              </a:spcAft>
            </a:pPr>
            <a:r>
              <a:rPr lang="en-US" sz="2400" dirty="0">
                <a:latin typeface="Arial" panose="020B0604020202020204" pitchFamily="34" charset="0"/>
                <a:cs typeface="Arial" panose="020B0604020202020204" pitchFamily="34" charset="0"/>
              </a:rPr>
              <a:t>What barriers might the person have that you are ask?</a:t>
            </a:r>
          </a:p>
          <a:p>
            <a:pPr lvl="0" algn="ctr">
              <a:spcAft>
                <a:spcPts val="1200"/>
              </a:spcAft>
            </a:pPr>
            <a:r>
              <a:rPr lang="en-US" sz="2400" dirty="0">
                <a:latin typeface="Arial" panose="020B0604020202020204" pitchFamily="34" charset="0"/>
                <a:cs typeface="Arial" panose="020B0604020202020204" pitchFamily="34" charset="0"/>
              </a:rPr>
              <a:t>Is this something you would do at home with your own family?</a:t>
            </a:r>
          </a:p>
        </p:txBody>
      </p:sp>
      <p:sp>
        <p:nvSpPr>
          <p:cNvPr id="8" name="Rectangle 7">
            <a:extLst>
              <a:ext uri="{FF2B5EF4-FFF2-40B4-BE49-F238E27FC236}">
                <a16:creationId xmlns:a16="http://schemas.microsoft.com/office/drawing/2014/main" id="{D7FB38BC-1238-C14E-B7E8-F1EDAB0D18D7}"/>
              </a:ext>
            </a:extLst>
          </p:cNvPr>
          <p:cNvSpPr/>
          <p:nvPr/>
        </p:nvSpPr>
        <p:spPr>
          <a:xfrm>
            <a:off x="10645637" y="-13447"/>
            <a:ext cx="1546364" cy="6871447"/>
          </a:xfrm>
          <a:prstGeom prst="rect">
            <a:avLst/>
          </a:prstGeom>
          <a:solidFill>
            <a:srgbClr val="CDDE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7773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1363"/>
            <a:ext cx="11871960" cy="640080"/>
          </a:xfrm>
        </p:spPr>
        <p:txBody>
          <a:bodyPr>
            <a:normAutofit/>
          </a:bodyPr>
          <a:lstStyle/>
          <a:p>
            <a:r>
              <a:rPr lang="en-US" sz="3600" b="1" cap="none" dirty="0">
                <a:solidFill>
                  <a:srgbClr val="689CAE"/>
                </a:solidFill>
              </a:rPr>
              <a:t>Family Meetings-Routine Communications</a:t>
            </a:r>
            <a:endParaRPr lang="en-US" sz="3600" b="1" cap="none" dirty="0">
              <a:solidFill>
                <a:srgbClr val="689CAE"/>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9E22DE5C-F737-78DB-BD48-E98398C99B91}"/>
              </a:ext>
            </a:extLst>
          </p:cNvPr>
          <p:cNvSpPr txBox="1"/>
          <p:nvPr/>
        </p:nvSpPr>
        <p:spPr>
          <a:xfrm>
            <a:off x="1693889" y="1933731"/>
            <a:ext cx="9654951" cy="4154984"/>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Who's invited?</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Make an agenda before the meeting</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Start with any updates on symptoms or new diagnosis and resulting issues</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Then problem solve for issues</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Make an action plan and make sure everyone understands responsibilities</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Not a one time thing</a:t>
            </a:r>
          </a:p>
        </p:txBody>
      </p:sp>
    </p:spTree>
    <p:extLst>
      <p:ext uri="{BB962C8B-B14F-4D97-AF65-F5344CB8AC3E}">
        <p14:creationId xmlns:p14="http://schemas.microsoft.com/office/powerpoint/2010/main" val="3670423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rPr>
              <a:t>Strategies for Dealing with Family Conflict</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2947" y="1701363"/>
            <a:ext cx="9404784" cy="3416320"/>
          </a:xfrm>
          <a:prstGeom prst="rect">
            <a:avLst/>
          </a:prstGeom>
          <a:noFill/>
        </p:spPr>
        <p:txBody>
          <a:bodyPr wrap="square" rtlCol="0">
            <a:spAutoFit/>
          </a:bodyPr>
          <a:lstStyle/>
          <a:p>
            <a:r>
              <a:rPr lang="en-US" sz="2400" b="1" i="0" dirty="0">
                <a:solidFill>
                  <a:srgbClr val="333333"/>
                </a:solidFill>
                <a:effectLst/>
                <a:latin typeface="Calibri" panose="020F0502020204030204" pitchFamily="34" charset="0"/>
                <a:cs typeface="Calibri" panose="020F0502020204030204" pitchFamily="34" charset="0"/>
              </a:rPr>
              <a:t>Attempt to understand the family member you’re in conflict with</a:t>
            </a:r>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Understand why you are in conflict</a:t>
            </a:r>
          </a:p>
          <a:p>
            <a:pPr lvl="1"/>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Keep yesterday's battles out </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Realize they may not be ready</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Bring in a professional</a:t>
            </a:r>
          </a:p>
        </p:txBody>
      </p:sp>
      <p:pic>
        <p:nvPicPr>
          <p:cNvPr id="5" name="Graphic 4" descr="Boardroom outline">
            <a:extLst>
              <a:ext uri="{FF2B5EF4-FFF2-40B4-BE49-F238E27FC236}">
                <a16:creationId xmlns:a16="http://schemas.microsoft.com/office/drawing/2014/main" id="{193975D4-FB4A-6DDA-B004-17CE117C6D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9324" y="3603676"/>
            <a:ext cx="3028013" cy="3028013"/>
          </a:xfrm>
          <a:prstGeom prst="rect">
            <a:avLst/>
          </a:prstGeom>
        </p:spPr>
      </p:pic>
    </p:spTree>
    <p:extLst>
      <p:ext uri="{BB962C8B-B14F-4D97-AF65-F5344CB8AC3E}">
        <p14:creationId xmlns:p14="http://schemas.microsoft.com/office/powerpoint/2010/main" val="47724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rPr>
              <a:t>Family Conflict Resolution</a:t>
            </a:r>
            <a:endParaRPr lang="en-US" sz="3600" b="1" cap="none" dirty="0">
              <a:solidFill>
                <a:srgbClr val="347B93"/>
              </a:solidFill>
              <a:latin typeface="Goudy Old Style" panose="02020502050305020303" pitchFamily="18" charset="77"/>
              <a:cs typeface="Arial Narrow" panose="020B0604020202020204" pitchFamily="34" charset="0"/>
            </a:endParaRP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874790" y="1666219"/>
            <a:ext cx="9419312" cy="3785652"/>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Make sure everyone is in the loop</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Practice effective listening skills</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Let any anger subside</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Avoid these 4 negative communication styles</a:t>
            </a:r>
          </a:p>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Problem Solving Steps</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D7FB38BC-1238-C14E-B7E8-F1EDAB0D18D7}"/>
              </a:ext>
            </a:extLst>
          </p:cNvPr>
          <p:cNvSpPr/>
          <p:nvPr/>
        </p:nvSpPr>
        <p:spPr>
          <a:xfrm>
            <a:off x="10645637" y="-13447"/>
            <a:ext cx="1546364" cy="6871447"/>
          </a:xfrm>
          <a:prstGeom prst="rect">
            <a:avLst/>
          </a:prstGeom>
          <a:solidFill>
            <a:srgbClr val="CDDE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2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Take Away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8733512" cy="4401205"/>
          </a:xfrm>
          <a:prstGeom prst="rect">
            <a:avLst/>
          </a:prstGeom>
          <a:noFill/>
        </p:spPr>
        <p:txBody>
          <a:bodyPr wrap="square" rtlCol="0">
            <a:spAutoFit/>
          </a:bodyPr>
          <a:lstStyle/>
          <a:p>
            <a:pPr marL="342900" lvl="0" indent="-342900">
              <a:spcBef>
                <a:spcPts val="1200"/>
              </a:spcBef>
              <a:buClr>
                <a:srgbClr val="689CAE"/>
              </a:buClr>
              <a:buFont typeface="Arial" panose="020B0604020202020204" pitchFamily="34" charset="0"/>
              <a:buChar char="•"/>
            </a:pPr>
            <a:r>
              <a:rPr lang="en-US" sz="2400" dirty="0">
                <a:latin typeface="Arial" panose="020B0604020202020204" pitchFamily="34" charset="0"/>
                <a:cs typeface="Arial" panose="020B0604020202020204" pitchFamily="34" charset="0"/>
              </a:rPr>
              <a:t>Empathy is a skill we work on throughout our lifetime.</a:t>
            </a:r>
          </a:p>
          <a:p>
            <a:pPr marL="342900" lvl="0" indent="-342900">
              <a:spcBef>
                <a:spcPts val="1200"/>
              </a:spcBef>
              <a:buClr>
                <a:srgbClr val="689CAE"/>
              </a:buClr>
              <a:buFont typeface="Arial" panose="020B0604020202020204" pitchFamily="34" charset="0"/>
              <a:buChar char="•"/>
            </a:pPr>
            <a:r>
              <a:rPr lang="en-US" sz="2400" dirty="0">
                <a:latin typeface="Arial" panose="020B0604020202020204" pitchFamily="34" charset="0"/>
                <a:cs typeface="Arial" panose="020B0604020202020204" pitchFamily="34" charset="0"/>
              </a:rPr>
              <a:t>Caregivers need to shift expectations rather than depend on the person they are caring for to change how they communicate.</a:t>
            </a:r>
          </a:p>
          <a:p>
            <a:pPr marL="342900" lvl="0" indent="-342900">
              <a:spcBef>
                <a:spcPts val="1200"/>
              </a:spcBef>
              <a:buClr>
                <a:srgbClr val="689CAE"/>
              </a:buClr>
              <a:buFont typeface="Arial" panose="020B0604020202020204" pitchFamily="34" charset="0"/>
              <a:buChar char="•"/>
            </a:pPr>
            <a:r>
              <a:rPr lang="en-US" sz="2400" dirty="0">
                <a:latin typeface="Arial" panose="020B0604020202020204" pitchFamily="34" charset="0"/>
                <a:cs typeface="Arial" panose="020B0604020202020204" pitchFamily="34" charset="0"/>
              </a:rPr>
              <a:t>Clear and concise information combined with flexibility can give a better outcome when speaking with family and friends</a:t>
            </a:r>
          </a:p>
          <a:p>
            <a:pPr marL="342900" lvl="0" indent="-342900">
              <a:spcBef>
                <a:spcPts val="1200"/>
              </a:spcBef>
              <a:buClr>
                <a:srgbClr val="689CAE"/>
              </a:buClr>
              <a:buFont typeface="Arial" panose="020B0604020202020204" pitchFamily="34" charset="0"/>
              <a:buChar char="•"/>
            </a:pPr>
            <a:r>
              <a:rPr lang="en-US" sz="2400" dirty="0">
                <a:latin typeface="Arial" panose="020B0604020202020204" pitchFamily="34" charset="0"/>
                <a:cs typeface="Arial" panose="020B0604020202020204" pitchFamily="34" charset="0"/>
              </a:rPr>
              <a:t>There are strategies that can help with family conflict: increased communication, family meetings, or professional mediator.</a:t>
            </a:r>
          </a:p>
          <a:p>
            <a:pPr marL="342900" lvl="0" indent="-342900">
              <a:spcBef>
                <a:spcPts val="1200"/>
              </a:spcBef>
              <a:buClr>
                <a:srgbClr val="689CAE"/>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F23CBC00-0BE0-6546-8A71-74112704D316}"/>
              </a:ext>
            </a:extLst>
          </p:cNvPr>
          <p:cNvCxnSpPr/>
          <p:nvPr/>
        </p:nvCxnSpPr>
        <p:spPr>
          <a:xfrm>
            <a:off x="722677" y="1371602"/>
            <a:ext cx="10058400" cy="0"/>
          </a:xfrm>
          <a:prstGeom prst="line">
            <a:avLst/>
          </a:prstGeom>
          <a:ln w="127000">
            <a:gradFill flip="none" rotWithShape="1">
              <a:gsLst>
                <a:gs pos="0">
                  <a:srgbClr val="347B93"/>
                </a:gs>
                <a:gs pos="42000">
                  <a:srgbClr val="92B4C0"/>
                </a:gs>
                <a:gs pos="61000">
                  <a:srgbClr val="C4D4DA"/>
                </a:gs>
                <a:gs pos="93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696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347B93"/>
                </a:solidFill>
                <a:latin typeface="Goudy Old Style" panose="02020502050305020303" pitchFamily="18" charset="77"/>
                <a:cs typeface="Arial Narrow" panose="020B0604020202020204" pitchFamily="34" charset="0"/>
              </a:rPr>
              <a:t>Making This Work for You</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34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1DED0C4-2322-C847-9D1D-F5149EF4C650}"/>
              </a:ext>
            </a:extLst>
          </p:cNvPr>
          <p:cNvSpPr/>
          <p:nvPr/>
        </p:nvSpPr>
        <p:spPr>
          <a:xfrm>
            <a:off x="752170" y="2064774"/>
            <a:ext cx="5112181" cy="2064774"/>
          </a:xfrm>
          <a:prstGeom prst="rect">
            <a:avLst/>
          </a:prstGeom>
          <a:solidFill>
            <a:srgbClr val="347B93">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spcAft>
                <a:spcPts val="1200"/>
              </a:spcAft>
            </a:pPr>
            <a:r>
              <a:rPr lang="en-US" sz="2000" b="1" dirty="0">
                <a:solidFill>
                  <a:schemeClr val="tx1"/>
                </a:solidFill>
                <a:cs typeface="Arial" panose="020B0604020202020204" pitchFamily="34" charset="0"/>
              </a:rPr>
              <a:t>Practice Your Empathy</a:t>
            </a:r>
          </a:p>
          <a:p>
            <a:pPr algn="ctr"/>
            <a:r>
              <a:rPr lang="en-US" dirty="0">
                <a:solidFill>
                  <a:schemeClr val="tx1"/>
                </a:solidFill>
                <a:cs typeface="Arial" panose="020B0604020202020204" pitchFamily="34" charset="0"/>
              </a:rPr>
              <a:t>Stretch your mind and practice walking in another’s shoes. What if you woke up one morning in the body and the life of someone else? Find a stranger and imagine what this would be like. What would it feel like to be them? How would you cope? Do next?</a:t>
            </a:r>
          </a:p>
        </p:txBody>
      </p:sp>
      <p:sp>
        <p:nvSpPr>
          <p:cNvPr id="14" name="Rectangle 13">
            <a:extLst>
              <a:ext uri="{FF2B5EF4-FFF2-40B4-BE49-F238E27FC236}">
                <a16:creationId xmlns:a16="http://schemas.microsoft.com/office/drawing/2014/main" id="{28626A44-C424-5F4E-B018-BF42170D03C3}"/>
              </a:ext>
            </a:extLst>
          </p:cNvPr>
          <p:cNvSpPr/>
          <p:nvPr/>
        </p:nvSpPr>
        <p:spPr>
          <a:xfrm>
            <a:off x="6327650" y="2064774"/>
            <a:ext cx="5112181" cy="2064774"/>
          </a:xfrm>
          <a:prstGeom prst="rect">
            <a:avLst/>
          </a:prstGeom>
          <a:solidFill>
            <a:srgbClr val="347B93">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spcAft>
                <a:spcPts val="1200"/>
              </a:spcAft>
            </a:pPr>
            <a:r>
              <a:rPr lang="en-US" sz="2000" b="1" dirty="0">
                <a:solidFill>
                  <a:schemeClr val="tx1"/>
                </a:solidFill>
              </a:rPr>
              <a:t>Reaching Out to Family or Friends</a:t>
            </a:r>
          </a:p>
          <a:p>
            <a:pPr algn="ctr"/>
            <a:r>
              <a:rPr lang="en-US" dirty="0">
                <a:solidFill>
                  <a:schemeClr val="tx1"/>
                </a:solidFill>
                <a:cs typeface="Arial" panose="020B0604020202020204" pitchFamily="34" charset="0"/>
              </a:rPr>
              <a:t>Using the skills learned here, reach out and ask someone for help in a caregiving task.  Whether it is to give you time to get a task done, to handle paperwork you just can’t wrap your mind around, or to visit so you can get a break.  </a:t>
            </a:r>
          </a:p>
        </p:txBody>
      </p:sp>
      <p:sp>
        <p:nvSpPr>
          <p:cNvPr id="5" name="TextBox 4">
            <a:extLst>
              <a:ext uri="{FF2B5EF4-FFF2-40B4-BE49-F238E27FC236}">
                <a16:creationId xmlns:a16="http://schemas.microsoft.com/office/drawing/2014/main" id="{6FE315A9-0DD2-8E48-8E0D-CCEA9D306FE2}"/>
              </a:ext>
            </a:extLst>
          </p:cNvPr>
          <p:cNvSpPr txBox="1"/>
          <p:nvPr/>
        </p:nvSpPr>
        <p:spPr>
          <a:xfrm>
            <a:off x="752171" y="1578077"/>
            <a:ext cx="10687660" cy="368710"/>
          </a:xfrm>
          <a:prstGeom prst="rect">
            <a:avLst/>
          </a:prstGeom>
          <a:noFill/>
          <a:ln>
            <a:solidFill>
              <a:srgbClr val="347B93"/>
            </a:solidFill>
          </a:ln>
        </p:spPr>
        <p:txBody>
          <a:bodyPr wrap="square" rtlCol="0">
            <a:spAutoFit/>
          </a:bodyPr>
          <a:lstStyle/>
          <a:p>
            <a:pPr algn="ctr"/>
            <a:r>
              <a:rPr lang="en-US" dirty="0"/>
              <a:t>Pick One</a:t>
            </a:r>
          </a:p>
        </p:txBody>
      </p:sp>
      <p:sp>
        <p:nvSpPr>
          <p:cNvPr id="6" name="TextBox 5">
            <a:extLst>
              <a:ext uri="{FF2B5EF4-FFF2-40B4-BE49-F238E27FC236}">
                <a16:creationId xmlns:a16="http://schemas.microsoft.com/office/drawing/2014/main" id="{81F6B2A7-BF59-2A40-8A1A-8F37D2C42186}"/>
              </a:ext>
            </a:extLst>
          </p:cNvPr>
          <p:cNvSpPr txBox="1"/>
          <p:nvPr/>
        </p:nvSpPr>
        <p:spPr>
          <a:xfrm>
            <a:off x="280229" y="4564623"/>
            <a:ext cx="1548577" cy="646331"/>
          </a:xfrm>
          <a:prstGeom prst="rect">
            <a:avLst/>
          </a:prstGeom>
          <a:noFill/>
          <a:ln>
            <a:solidFill>
              <a:srgbClr val="347B93"/>
            </a:solidFill>
          </a:ln>
        </p:spPr>
        <p:txBody>
          <a:bodyPr wrap="square" rtlCol="0" anchor="b">
            <a:spAutoFit/>
          </a:bodyPr>
          <a:lstStyle/>
          <a:p>
            <a:pPr algn="ctr"/>
            <a:endParaRPr lang="en-US" dirty="0">
              <a:solidFill>
                <a:srgbClr val="347B93"/>
              </a:solidFill>
            </a:endParaRPr>
          </a:p>
          <a:p>
            <a:pPr algn="ctr"/>
            <a:r>
              <a:rPr lang="en-US" dirty="0">
                <a:solidFill>
                  <a:srgbClr val="347B93"/>
                </a:solidFill>
              </a:rPr>
              <a:t>Set a Deadline</a:t>
            </a:r>
          </a:p>
        </p:txBody>
      </p:sp>
      <p:sp>
        <p:nvSpPr>
          <p:cNvPr id="15" name="TextBox 14">
            <a:extLst>
              <a:ext uri="{FF2B5EF4-FFF2-40B4-BE49-F238E27FC236}">
                <a16:creationId xmlns:a16="http://schemas.microsoft.com/office/drawing/2014/main" id="{6B4D4635-58DA-1246-AAF8-9EC53F143824}"/>
              </a:ext>
            </a:extLst>
          </p:cNvPr>
          <p:cNvSpPr txBox="1"/>
          <p:nvPr/>
        </p:nvSpPr>
        <p:spPr>
          <a:xfrm>
            <a:off x="1970661" y="4564623"/>
            <a:ext cx="1548577" cy="646331"/>
          </a:xfrm>
          <a:prstGeom prst="rect">
            <a:avLst/>
          </a:prstGeom>
          <a:noFill/>
          <a:ln>
            <a:solidFill>
              <a:srgbClr val="347B93"/>
            </a:solidFill>
          </a:ln>
        </p:spPr>
        <p:txBody>
          <a:bodyPr wrap="square" rtlCol="0">
            <a:spAutoFit/>
          </a:bodyPr>
          <a:lstStyle/>
          <a:p>
            <a:pPr algn="ctr"/>
            <a:endParaRPr lang="en-US" dirty="0">
              <a:solidFill>
                <a:srgbClr val="347B93"/>
              </a:solidFill>
            </a:endParaRPr>
          </a:p>
          <a:p>
            <a:pPr algn="ctr"/>
            <a:r>
              <a:rPr lang="en-US" dirty="0">
                <a:solidFill>
                  <a:srgbClr val="347B93"/>
                </a:solidFill>
              </a:rPr>
              <a:t>Why this one?</a:t>
            </a:r>
          </a:p>
        </p:txBody>
      </p:sp>
      <p:sp>
        <p:nvSpPr>
          <p:cNvPr id="16" name="TextBox 15">
            <a:extLst>
              <a:ext uri="{FF2B5EF4-FFF2-40B4-BE49-F238E27FC236}">
                <a16:creationId xmlns:a16="http://schemas.microsoft.com/office/drawing/2014/main" id="{54579675-39CE-B648-9A37-5369E93EC5CA}"/>
              </a:ext>
            </a:extLst>
          </p:cNvPr>
          <p:cNvSpPr txBox="1"/>
          <p:nvPr/>
        </p:nvSpPr>
        <p:spPr>
          <a:xfrm>
            <a:off x="3669184" y="4564623"/>
            <a:ext cx="1548577" cy="646331"/>
          </a:xfrm>
          <a:prstGeom prst="rect">
            <a:avLst/>
          </a:prstGeom>
          <a:noFill/>
          <a:ln>
            <a:solidFill>
              <a:srgbClr val="347B93"/>
            </a:solidFill>
          </a:ln>
        </p:spPr>
        <p:txBody>
          <a:bodyPr wrap="square" rtlCol="0">
            <a:spAutoFit/>
          </a:bodyPr>
          <a:lstStyle/>
          <a:p>
            <a:pPr algn="ctr"/>
            <a:r>
              <a:rPr lang="en-US" dirty="0">
                <a:solidFill>
                  <a:srgbClr val="347B93"/>
                </a:solidFill>
              </a:rPr>
              <a:t>What will you pair it with?</a:t>
            </a:r>
          </a:p>
        </p:txBody>
      </p:sp>
      <p:sp>
        <p:nvSpPr>
          <p:cNvPr id="17" name="TextBox 16">
            <a:extLst>
              <a:ext uri="{FF2B5EF4-FFF2-40B4-BE49-F238E27FC236}">
                <a16:creationId xmlns:a16="http://schemas.microsoft.com/office/drawing/2014/main" id="{E04990D7-524E-AF47-8B74-6D2AF9A35F2A}"/>
              </a:ext>
            </a:extLst>
          </p:cNvPr>
          <p:cNvSpPr txBox="1"/>
          <p:nvPr/>
        </p:nvSpPr>
        <p:spPr>
          <a:xfrm>
            <a:off x="5356132" y="4564623"/>
            <a:ext cx="1548577" cy="646331"/>
          </a:xfrm>
          <a:prstGeom prst="rect">
            <a:avLst/>
          </a:prstGeom>
          <a:noFill/>
          <a:ln>
            <a:solidFill>
              <a:srgbClr val="347B93"/>
            </a:solidFill>
          </a:ln>
        </p:spPr>
        <p:txBody>
          <a:bodyPr wrap="square" rtlCol="0">
            <a:spAutoFit/>
          </a:bodyPr>
          <a:lstStyle/>
          <a:p>
            <a:pPr algn="ctr"/>
            <a:r>
              <a:rPr lang="en-US" dirty="0">
                <a:solidFill>
                  <a:srgbClr val="347B93"/>
                </a:solidFill>
              </a:rPr>
              <a:t>Optional</a:t>
            </a:r>
          </a:p>
          <a:p>
            <a:pPr algn="ctr"/>
            <a:r>
              <a:rPr lang="en-US" dirty="0">
                <a:solidFill>
                  <a:srgbClr val="347B93"/>
                </a:solidFill>
              </a:rPr>
              <a:t>Break it Down</a:t>
            </a:r>
          </a:p>
        </p:txBody>
      </p:sp>
      <p:sp>
        <p:nvSpPr>
          <p:cNvPr id="19" name="TextBox 18">
            <a:extLst>
              <a:ext uri="{FF2B5EF4-FFF2-40B4-BE49-F238E27FC236}">
                <a16:creationId xmlns:a16="http://schemas.microsoft.com/office/drawing/2014/main" id="{9BAA490B-3474-D547-B636-CE86073EB1F8}"/>
              </a:ext>
            </a:extLst>
          </p:cNvPr>
          <p:cNvSpPr txBox="1"/>
          <p:nvPr/>
        </p:nvSpPr>
        <p:spPr>
          <a:xfrm>
            <a:off x="8753178" y="4564623"/>
            <a:ext cx="2684081" cy="646331"/>
          </a:xfrm>
          <a:prstGeom prst="rect">
            <a:avLst/>
          </a:prstGeom>
          <a:noFill/>
          <a:ln>
            <a:solidFill>
              <a:srgbClr val="347B93"/>
            </a:solidFill>
          </a:ln>
        </p:spPr>
        <p:txBody>
          <a:bodyPr wrap="square" rtlCol="0">
            <a:spAutoFit/>
          </a:bodyPr>
          <a:lstStyle/>
          <a:p>
            <a:pPr algn="ctr"/>
            <a:r>
              <a:rPr lang="en-US" dirty="0">
                <a:solidFill>
                  <a:srgbClr val="347B93"/>
                </a:solidFill>
              </a:rPr>
              <a:t>Run into Problems</a:t>
            </a:r>
          </a:p>
          <a:p>
            <a:pPr algn="ctr"/>
            <a:r>
              <a:rPr lang="en-US" dirty="0">
                <a:solidFill>
                  <a:srgbClr val="347B93"/>
                </a:solidFill>
              </a:rPr>
              <a:t>Getting it Done?</a:t>
            </a:r>
          </a:p>
        </p:txBody>
      </p:sp>
      <p:sp>
        <p:nvSpPr>
          <p:cNvPr id="20" name="TextBox 19">
            <a:extLst>
              <a:ext uri="{FF2B5EF4-FFF2-40B4-BE49-F238E27FC236}">
                <a16:creationId xmlns:a16="http://schemas.microsoft.com/office/drawing/2014/main" id="{EED720B2-0079-544E-9E4D-AE9EDDC4BAF8}"/>
              </a:ext>
            </a:extLst>
          </p:cNvPr>
          <p:cNvSpPr txBox="1"/>
          <p:nvPr/>
        </p:nvSpPr>
        <p:spPr>
          <a:xfrm>
            <a:off x="7059800" y="4564623"/>
            <a:ext cx="1548577" cy="646331"/>
          </a:xfrm>
          <a:prstGeom prst="rect">
            <a:avLst/>
          </a:prstGeom>
          <a:noFill/>
          <a:ln>
            <a:solidFill>
              <a:srgbClr val="347B93"/>
            </a:solidFill>
          </a:ln>
        </p:spPr>
        <p:txBody>
          <a:bodyPr wrap="square" rtlCol="0">
            <a:spAutoFit/>
          </a:bodyPr>
          <a:lstStyle/>
          <a:p>
            <a:pPr algn="ctr"/>
            <a:endParaRPr lang="en-US" dirty="0">
              <a:solidFill>
                <a:srgbClr val="347B93"/>
              </a:solidFill>
            </a:endParaRPr>
          </a:p>
          <a:p>
            <a:pPr algn="ctr"/>
            <a:r>
              <a:rPr lang="en-US" dirty="0">
                <a:solidFill>
                  <a:srgbClr val="347B93"/>
                </a:solidFill>
              </a:rPr>
              <a:t>Reminders</a:t>
            </a:r>
          </a:p>
        </p:txBody>
      </p:sp>
      <p:sp>
        <p:nvSpPr>
          <p:cNvPr id="21" name="TextBox 20">
            <a:extLst>
              <a:ext uri="{FF2B5EF4-FFF2-40B4-BE49-F238E27FC236}">
                <a16:creationId xmlns:a16="http://schemas.microsoft.com/office/drawing/2014/main" id="{1F0D372F-694F-5943-A053-9D540774B07E}"/>
              </a:ext>
            </a:extLst>
          </p:cNvPr>
          <p:cNvSpPr txBox="1"/>
          <p:nvPr/>
        </p:nvSpPr>
        <p:spPr>
          <a:xfrm>
            <a:off x="276005" y="5265404"/>
            <a:ext cx="1548577" cy="923330"/>
          </a:xfrm>
          <a:prstGeom prst="rect">
            <a:avLst/>
          </a:prstGeom>
          <a:noFill/>
          <a:ln>
            <a:solidFill>
              <a:srgbClr val="347B93"/>
            </a:solidFill>
          </a:ln>
        </p:spPr>
        <p:txBody>
          <a:bodyPr wrap="square" rtlCol="0" anchor="b">
            <a:spAutoFit/>
          </a:bodyPr>
          <a:lstStyle/>
          <a:p>
            <a:pPr algn="ctr"/>
            <a:endParaRPr lang="en-US" dirty="0"/>
          </a:p>
          <a:p>
            <a:pPr algn="ctr"/>
            <a:r>
              <a:rPr lang="en-US" dirty="0"/>
              <a:t>Be realistic in your deadline.</a:t>
            </a:r>
          </a:p>
        </p:txBody>
      </p:sp>
      <p:sp>
        <p:nvSpPr>
          <p:cNvPr id="22" name="TextBox 21">
            <a:extLst>
              <a:ext uri="{FF2B5EF4-FFF2-40B4-BE49-F238E27FC236}">
                <a16:creationId xmlns:a16="http://schemas.microsoft.com/office/drawing/2014/main" id="{60C7CFBF-A23B-0147-97C9-616C1A2ABE37}"/>
              </a:ext>
            </a:extLst>
          </p:cNvPr>
          <p:cNvSpPr txBox="1"/>
          <p:nvPr/>
        </p:nvSpPr>
        <p:spPr>
          <a:xfrm>
            <a:off x="1971954" y="5265404"/>
            <a:ext cx="1548577" cy="923330"/>
          </a:xfrm>
          <a:prstGeom prst="rect">
            <a:avLst/>
          </a:prstGeom>
          <a:noFill/>
          <a:ln>
            <a:solidFill>
              <a:srgbClr val="347B93"/>
            </a:solidFill>
          </a:ln>
        </p:spPr>
        <p:txBody>
          <a:bodyPr wrap="square" rtlCol="0" anchor="b">
            <a:spAutoFit/>
          </a:bodyPr>
          <a:lstStyle/>
          <a:p>
            <a:pPr algn="ctr"/>
            <a:endParaRPr lang="en-US" dirty="0"/>
          </a:p>
          <a:p>
            <a:pPr algn="ctr"/>
            <a:r>
              <a:rPr lang="en-US" dirty="0"/>
              <a:t>How will this help you?</a:t>
            </a:r>
          </a:p>
        </p:txBody>
      </p:sp>
      <p:sp>
        <p:nvSpPr>
          <p:cNvPr id="23" name="TextBox 22">
            <a:extLst>
              <a:ext uri="{FF2B5EF4-FFF2-40B4-BE49-F238E27FC236}">
                <a16:creationId xmlns:a16="http://schemas.microsoft.com/office/drawing/2014/main" id="{4D84145F-E2B2-694C-A1A4-CCB69A7DA1C7}"/>
              </a:ext>
            </a:extLst>
          </p:cNvPr>
          <p:cNvSpPr txBox="1"/>
          <p:nvPr/>
        </p:nvSpPr>
        <p:spPr>
          <a:xfrm>
            <a:off x="3667903" y="5265404"/>
            <a:ext cx="1548577" cy="923330"/>
          </a:xfrm>
          <a:prstGeom prst="rect">
            <a:avLst/>
          </a:prstGeom>
          <a:noFill/>
          <a:ln>
            <a:solidFill>
              <a:srgbClr val="347B93"/>
            </a:solidFill>
          </a:ln>
        </p:spPr>
        <p:txBody>
          <a:bodyPr wrap="square" rtlCol="0" anchor="b">
            <a:spAutoFit/>
          </a:bodyPr>
          <a:lstStyle/>
          <a:p>
            <a:pPr algn="ctr"/>
            <a:r>
              <a:rPr lang="en-US" dirty="0"/>
              <a:t>Do it with something you already do.</a:t>
            </a:r>
          </a:p>
        </p:txBody>
      </p:sp>
      <p:sp>
        <p:nvSpPr>
          <p:cNvPr id="24" name="TextBox 23">
            <a:extLst>
              <a:ext uri="{FF2B5EF4-FFF2-40B4-BE49-F238E27FC236}">
                <a16:creationId xmlns:a16="http://schemas.microsoft.com/office/drawing/2014/main" id="{CD8E4DAD-E8C6-D241-9EE8-B93B46EA4B78}"/>
              </a:ext>
            </a:extLst>
          </p:cNvPr>
          <p:cNvSpPr txBox="1"/>
          <p:nvPr/>
        </p:nvSpPr>
        <p:spPr>
          <a:xfrm>
            <a:off x="5363852" y="5265404"/>
            <a:ext cx="1548577" cy="923330"/>
          </a:xfrm>
          <a:prstGeom prst="rect">
            <a:avLst/>
          </a:prstGeom>
          <a:noFill/>
          <a:ln>
            <a:solidFill>
              <a:srgbClr val="347B93"/>
            </a:solidFill>
          </a:ln>
        </p:spPr>
        <p:txBody>
          <a:bodyPr wrap="square" rtlCol="0" anchor="b">
            <a:spAutoFit/>
          </a:bodyPr>
          <a:lstStyle/>
          <a:p>
            <a:pPr algn="ctr"/>
            <a:r>
              <a:rPr lang="en-US" dirty="0"/>
              <a:t>Take a large task and break it into step.</a:t>
            </a:r>
          </a:p>
        </p:txBody>
      </p:sp>
      <p:sp>
        <p:nvSpPr>
          <p:cNvPr id="26" name="TextBox 25">
            <a:extLst>
              <a:ext uri="{FF2B5EF4-FFF2-40B4-BE49-F238E27FC236}">
                <a16:creationId xmlns:a16="http://schemas.microsoft.com/office/drawing/2014/main" id="{D46BF84F-D835-1B42-932F-5755E04EC10E}"/>
              </a:ext>
            </a:extLst>
          </p:cNvPr>
          <p:cNvSpPr txBox="1"/>
          <p:nvPr/>
        </p:nvSpPr>
        <p:spPr>
          <a:xfrm>
            <a:off x="8755750" y="5265404"/>
            <a:ext cx="2684081" cy="923330"/>
          </a:xfrm>
          <a:prstGeom prst="rect">
            <a:avLst/>
          </a:prstGeom>
          <a:noFill/>
          <a:ln>
            <a:solidFill>
              <a:srgbClr val="347B93"/>
            </a:solidFill>
          </a:ln>
        </p:spPr>
        <p:txBody>
          <a:bodyPr wrap="square" rtlCol="0" anchor="b">
            <a:spAutoFit/>
          </a:bodyPr>
          <a:lstStyle/>
          <a:p>
            <a:pPr algn="ctr"/>
            <a:r>
              <a:rPr lang="en-US" dirty="0"/>
              <a:t>ID the issue</a:t>
            </a:r>
          </a:p>
          <a:p>
            <a:pPr algn="ctr"/>
            <a:r>
              <a:rPr lang="en-US" dirty="0"/>
              <a:t>Brainstorm solutions</a:t>
            </a:r>
          </a:p>
          <a:p>
            <a:pPr algn="ctr"/>
            <a:r>
              <a:rPr lang="en-US" dirty="0"/>
              <a:t>Try it out</a:t>
            </a:r>
          </a:p>
        </p:txBody>
      </p:sp>
      <p:sp>
        <p:nvSpPr>
          <p:cNvPr id="27" name="TextBox 26">
            <a:extLst>
              <a:ext uri="{FF2B5EF4-FFF2-40B4-BE49-F238E27FC236}">
                <a16:creationId xmlns:a16="http://schemas.microsoft.com/office/drawing/2014/main" id="{E7743FE9-5C63-3D4A-B5DF-6B56EA72E40D}"/>
              </a:ext>
            </a:extLst>
          </p:cNvPr>
          <p:cNvSpPr txBox="1"/>
          <p:nvPr/>
        </p:nvSpPr>
        <p:spPr>
          <a:xfrm>
            <a:off x="7059799" y="5265404"/>
            <a:ext cx="1548577" cy="923330"/>
          </a:xfrm>
          <a:prstGeom prst="rect">
            <a:avLst/>
          </a:prstGeom>
          <a:noFill/>
          <a:ln>
            <a:solidFill>
              <a:srgbClr val="347B93"/>
            </a:solidFill>
          </a:ln>
        </p:spPr>
        <p:txBody>
          <a:bodyPr wrap="square" rtlCol="0" anchor="b">
            <a:spAutoFit/>
          </a:bodyPr>
          <a:lstStyle/>
          <a:p>
            <a:pPr algn="ctr"/>
            <a:r>
              <a:rPr lang="en-US" dirty="0"/>
              <a:t>Phone Alarms</a:t>
            </a:r>
          </a:p>
          <a:p>
            <a:pPr algn="ctr"/>
            <a:r>
              <a:rPr lang="en-US" dirty="0"/>
              <a:t>Post-Its</a:t>
            </a:r>
          </a:p>
          <a:p>
            <a:pPr algn="ctr"/>
            <a:r>
              <a:rPr lang="en-US" dirty="0"/>
              <a:t>Make Visible</a:t>
            </a:r>
          </a:p>
        </p:txBody>
      </p:sp>
      <p:sp>
        <p:nvSpPr>
          <p:cNvPr id="28" name="Curved Right Arrow 27">
            <a:extLst>
              <a:ext uri="{FF2B5EF4-FFF2-40B4-BE49-F238E27FC236}">
                <a16:creationId xmlns:a16="http://schemas.microsoft.com/office/drawing/2014/main" id="{3A7A20CC-9C86-184D-9936-40FCBB85430E}"/>
              </a:ext>
            </a:extLst>
          </p:cNvPr>
          <p:cNvSpPr/>
          <p:nvPr/>
        </p:nvSpPr>
        <p:spPr>
          <a:xfrm flipV="1">
            <a:off x="8961551" y="5364983"/>
            <a:ext cx="404340" cy="731520"/>
          </a:xfrm>
          <a:prstGeom prst="curvedRightArrow">
            <a:avLst/>
          </a:prstGeom>
          <a:solidFill>
            <a:srgbClr val="347B93"/>
          </a:solidFill>
          <a:ln>
            <a:solidFill>
              <a:srgbClr val="2C95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Graphic 7" descr="Shoe footprints with solid fill">
            <a:extLst>
              <a:ext uri="{FF2B5EF4-FFF2-40B4-BE49-F238E27FC236}">
                <a16:creationId xmlns:a16="http://schemas.microsoft.com/office/drawing/2014/main" id="{32CF7CAC-7F77-8304-823E-ADB4E0D78E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8658911">
            <a:off x="4906651" y="1924662"/>
            <a:ext cx="914400" cy="914400"/>
          </a:xfrm>
          <a:prstGeom prst="rect">
            <a:avLst/>
          </a:prstGeom>
        </p:spPr>
      </p:pic>
      <p:pic>
        <p:nvPicPr>
          <p:cNvPr id="12" name="Graphic 11" descr="Phone Vibration with solid fill">
            <a:extLst>
              <a:ext uri="{FF2B5EF4-FFF2-40B4-BE49-F238E27FC236}">
                <a16:creationId xmlns:a16="http://schemas.microsoft.com/office/drawing/2014/main" id="{1FEE0F6E-CD12-43EB-A66E-C165473E23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90309" y="1992511"/>
            <a:ext cx="914400" cy="914400"/>
          </a:xfrm>
          <a:prstGeom prst="rect">
            <a:avLst/>
          </a:prstGeom>
        </p:spPr>
      </p:pic>
    </p:spTree>
    <p:extLst>
      <p:ext uri="{BB962C8B-B14F-4D97-AF65-F5344CB8AC3E}">
        <p14:creationId xmlns:p14="http://schemas.microsoft.com/office/powerpoint/2010/main" val="1314923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D038F3-FA48-3F45-9CCB-8CE03529FB43}"/>
              </a:ext>
            </a:extLst>
          </p:cNvPr>
          <p:cNvSpPr>
            <a:spLocks noGrp="1"/>
          </p:cNvSpPr>
          <p:nvPr>
            <p:ph type="title"/>
          </p:nvPr>
        </p:nvSpPr>
        <p:spPr>
          <a:xfrm>
            <a:off x="556591" y="609600"/>
            <a:ext cx="3597966" cy="5685601"/>
          </a:xfrm>
        </p:spPr>
        <p:txBody>
          <a:bodyPr vert="horz" lIns="91440" tIns="45720" rIns="91440" bIns="45720" rtlCol="0" anchor="ctr">
            <a:normAutofit/>
          </a:bodyPr>
          <a:lstStyle/>
          <a:p>
            <a:pPr algn="ctr"/>
            <a:r>
              <a:rPr lang="en-US" b="1" kern="1200" dirty="0">
                <a:solidFill>
                  <a:schemeClr val="tx1"/>
                </a:solidFill>
                <a:latin typeface="+mj-lt"/>
                <a:ea typeface="+mj-ea"/>
                <a:cs typeface="+mj-cs"/>
              </a:rPr>
              <a:t>Before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you</a:t>
            </a:r>
            <a:r>
              <a:rPr lang="en-US" b="1" dirty="0"/>
              <a:t> </a:t>
            </a:r>
            <a:r>
              <a:rPr lang="en-US" b="1" kern="1200" dirty="0">
                <a:solidFill>
                  <a:schemeClr val="tx1"/>
                </a:solidFill>
                <a:latin typeface="+mj-lt"/>
                <a:ea typeface="+mj-ea"/>
                <a:cs typeface="+mj-cs"/>
              </a:rPr>
              <a:t>leave,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Please complete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our poll.</a:t>
            </a:r>
            <a:endParaRPr lang="en-US" kern="1200" dirty="0">
              <a:solidFill>
                <a:schemeClr val="tx1"/>
              </a:solidFill>
              <a:latin typeface="+mj-lt"/>
              <a:ea typeface="+mj-ea"/>
              <a:cs typeface="+mj-cs"/>
            </a:endParaRPr>
          </a:p>
        </p:txBody>
      </p:sp>
      <p:pic>
        <p:nvPicPr>
          <p:cNvPr id="7" name="Picture 6" descr="Logo, company name&#10;&#10;Description automatically generated">
            <a:extLst>
              <a:ext uri="{FF2B5EF4-FFF2-40B4-BE49-F238E27FC236}">
                <a16:creationId xmlns:a16="http://schemas.microsoft.com/office/drawing/2014/main" id="{0D709CBE-5AD0-2148-9819-5ED44308039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3438" y="1087074"/>
            <a:ext cx="5676783" cy="4730652"/>
          </a:xfrm>
          <a:prstGeom prst="rect">
            <a:avLst/>
          </a:prstGeom>
        </p:spPr>
      </p:pic>
    </p:spTree>
    <p:extLst>
      <p:ext uri="{BB962C8B-B14F-4D97-AF65-F5344CB8AC3E}">
        <p14:creationId xmlns:p14="http://schemas.microsoft.com/office/powerpoint/2010/main" val="392662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664;p45">
            <a:extLst>
              <a:ext uri="{FF2B5EF4-FFF2-40B4-BE49-F238E27FC236}">
                <a16:creationId xmlns:a16="http://schemas.microsoft.com/office/drawing/2014/main" id="{B9F350EA-3C8A-B34B-A6BD-B57D69E29EDC}"/>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5793629" cy="6858001"/>
          </a:xfrm>
          <a:prstGeom prst="rect">
            <a:avLst/>
          </a:prstGeom>
          <a:noFill/>
          <a:ln>
            <a:noFill/>
          </a:ln>
        </p:spPr>
      </p:pic>
      <p:sp>
        <p:nvSpPr>
          <p:cNvPr id="3" name="Google Shape;665;p45">
            <a:extLst>
              <a:ext uri="{FF2B5EF4-FFF2-40B4-BE49-F238E27FC236}">
                <a16:creationId xmlns:a16="http://schemas.microsoft.com/office/drawing/2014/main" id="{DE5D00C7-DF2F-F544-8A45-F0666A409BDB}"/>
              </a:ext>
            </a:extLst>
          </p:cNvPr>
          <p:cNvSpPr txBox="1">
            <a:spLocks/>
          </p:cNvSpPr>
          <p:nvPr/>
        </p:nvSpPr>
        <p:spPr>
          <a:xfrm>
            <a:off x="6600566" y="2302890"/>
            <a:ext cx="4464976" cy="2311211"/>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Goudy Old Style"/>
                <a:ea typeface="+mn-ea"/>
                <a:cs typeface="+mn-cs"/>
              </a:rPr>
              <a:t>Do you have any questions? </a:t>
            </a:r>
            <a:endPar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41243D"/>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rPr>
              <a:t>Ann Choryan Bilbrey, PhD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err="1">
                <a:ln>
                  <a:noFill/>
                </a:ln>
                <a:solidFill>
                  <a:srgbClr val="41243D"/>
                </a:solidFill>
                <a:effectLst/>
                <a:uLnTx/>
                <a:uFillTx/>
                <a:latin typeface="Goudy Old Style"/>
                <a:ea typeface="+mn-ea"/>
                <a:cs typeface="+mn-cs"/>
              </a:rPr>
              <a:t>ann@optimalagingcenter.com</a:t>
            </a:r>
            <a:endParaRPr kumimoji="0" lang="en-US" sz="2400" b="1" i="0" u="none" strike="noStrike" kern="1200" cap="none" spc="0" normalizeH="0" baseline="0" noProof="0" dirty="0">
              <a:ln>
                <a:noFill/>
              </a:ln>
              <a:solidFill>
                <a:srgbClr val="41243D"/>
              </a:solidFill>
              <a:effectLst/>
              <a:uLnTx/>
              <a:uFillTx/>
              <a:latin typeface="Goudy Old Style"/>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2800" b="0" i="0" u="none" strike="noStrike" kern="1200" cap="none" spc="0" normalizeH="0" baseline="0" noProof="0" dirty="0">
                <a:ln>
                  <a:noFill/>
                </a:ln>
                <a:solidFill>
                  <a:srgbClr val="41243D"/>
                </a:solidFill>
                <a:effectLst/>
                <a:uLnTx/>
                <a:uFillTx/>
                <a:latin typeface="Gill Sans MT"/>
                <a:ea typeface="+mn-ea"/>
                <a:cs typeface="+mn-cs"/>
              </a:rPr>
            </a:br>
            <a:endParaRPr kumimoji="0" lang="en-US" sz="2800" b="0" i="0" u="none" strike="noStrike" kern="1200" cap="none" spc="0" normalizeH="0" baseline="0" noProof="0" dirty="0">
              <a:ln>
                <a:noFill/>
              </a:ln>
              <a:solidFill>
                <a:srgbClr val="41243D"/>
              </a:solidFill>
              <a:effectLst/>
              <a:uLnTx/>
              <a:uFillTx/>
              <a:latin typeface="Gill Sans MT"/>
              <a:ea typeface="+mn-ea"/>
              <a:cs typeface="+mn-cs"/>
            </a:endParaRPr>
          </a:p>
        </p:txBody>
      </p:sp>
      <p:sp>
        <p:nvSpPr>
          <p:cNvPr id="4" name="TextBox 3">
            <a:extLst>
              <a:ext uri="{FF2B5EF4-FFF2-40B4-BE49-F238E27FC236}">
                <a16:creationId xmlns:a16="http://schemas.microsoft.com/office/drawing/2014/main" id="{6377972D-28C5-1648-AA66-59E3D678B119}"/>
              </a:ext>
            </a:extLst>
          </p:cNvPr>
          <p:cNvSpPr txBox="1"/>
          <p:nvPr/>
        </p:nvSpPr>
        <p:spPr>
          <a:xfrm>
            <a:off x="6984631" y="1212838"/>
            <a:ext cx="3696846"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Homemade Apple" panose="02000000000000000000" pitchFamily="2" charset="0"/>
                <a:ea typeface="Homemade Apple" panose="02000000000000000000" pitchFamily="2" charset="0"/>
                <a:cs typeface="+mn-cs"/>
              </a:rPr>
              <a:t>Thank You!</a:t>
            </a:r>
          </a:p>
        </p:txBody>
      </p:sp>
    </p:spTree>
    <p:extLst>
      <p:ext uri="{BB962C8B-B14F-4D97-AF65-F5344CB8AC3E}">
        <p14:creationId xmlns:p14="http://schemas.microsoft.com/office/powerpoint/2010/main" val="2138530508"/>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41243D"/>
      </a:dk2>
      <a:lt2>
        <a:srgbClr val="E2E7E8"/>
      </a:lt2>
      <a:accent1>
        <a:srgbClr val="B94433"/>
      </a:accent1>
      <a:accent2>
        <a:srgbClr val="CB456C"/>
      </a:accent2>
      <a:accent3>
        <a:srgbClr val="CB8D45"/>
      </a:accent3>
      <a:accent4>
        <a:srgbClr val="32B6A0"/>
      </a:accent4>
      <a:accent5>
        <a:srgbClr val="45AACB"/>
      </a:accent5>
      <a:accent6>
        <a:srgbClr val="3360B9"/>
      </a:accent6>
      <a:hlink>
        <a:srgbClr val="348F9C"/>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984</TotalTime>
  <Words>2210</Words>
  <Application>Microsoft Macintosh PowerPoint</Application>
  <PresentationFormat>Widescreen</PresentationFormat>
  <Paragraphs>281</Paragraphs>
  <Slides>18</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Calibri</vt:lpstr>
      <vt:lpstr>Calibri Light</vt:lpstr>
      <vt:lpstr>Gill Sans MT</vt:lpstr>
      <vt:lpstr>Goudy Old Style</vt:lpstr>
      <vt:lpstr>Homemade Apple</vt:lpstr>
      <vt:lpstr>Mulish</vt:lpstr>
      <vt:lpstr>Open Sans</vt:lpstr>
      <vt:lpstr>ClassicFrameVTI</vt:lpstr>
      <vt:lpstr>Office Theme</vt:lpstr>
      <vt:lpstr>Coping with caregiving 2.0 Suite</vt:lpstr>
      <vt:lpstr>Ground Rules</vt:lpstr>
      <vt:lpstr>Introductions</vt:lpstr>
      <vt:lpstr>Today’s Topics</vt:lpstr>
      <vt:lpstr>Empathy</vt:lpstr>
      <vt:lpstr>Activity:  Experiencing Empathy</vt:lpstr>
      <vt:lpstr>Discussion:  Experiencing Empathy</vt:lpstr>
      <vt:lpstr>Communication &amp; Memory Loss</vt:lpstr>
      <vt:lpstr>Communication Strategies</vt:lpstr>
      <vt:lpstr>Getting Help from Friends and Family</vt:lpstr>
      <vt:lpstr>Getting Help from Friends and Family</vt:lpstr>
      <vt:lpstr>Family Meetings-Routine Communications</vt:lpstr>
      <vt:lpstr>Strategies for Dealing with Family Conflict</vt:lpstr>
      <vt:lpstr>Family Conflict Resolution</vt:lpstr>
      <vt:lpstr>Take Away</vt:lpstr>
      <vt:lpstr>Making This Work for You</vt:lpstr>
      <vt:lpstr>Before  you leave,  Please complete  our poll.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caregiving 2.0 Suite</dc:title>
  <dc:creator>Ann Bilbrey</dc:creator>
  <cp:lastModifiedBy>Ann Bilbrey</cp:lastModifiedBy>
  <cp:revision>64</cp:revision>
  <cp:lastPrinted>2021-11-02T18:01:01Z</cp:lastPrinted>
  <dcterms:created xsi:type="dcterms:W3CDTF">2020-09-01T21:53:41Z</dcterms:created>
  <dcterms:modified xsi:type="dcterms:W3CDTF">2023-08-03T22:27:23Z</dcterms:modified>
</cp:coreProperties>
</file>