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564" r:id="rId28"/>
    <p:sldId id="303" r:id="rId29"/>
    <p:sldId id="305" r:id="rId30"/>
  </p:sldIdLst>
  <p:sldSz cx="12192000" cy="6858000"/>
  <p:notesSz cx="6858000" cy="9144000"/>
  <p:embeddedFontLst>
    <p:embeddedFont>
      <p:font typeface="Avenir" panose="02000503020000020003" pitchFamily="2" charset="0"/>
      <p:regular r:id="rId32"/>
      <p: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Gill Sans" panose="020B0502020104020203" pitchFamily="34" charset="-79"/>
      <p:regular r:id="rId40"/>
      <p:bold r:id="rId41"/>
    </p:embeddedFont>
    <p:embeddedFont>
      <p:font typeface="Sorts Mill Goudy" panose="02000503000000000000" pitchFamily="2" charset="0"/>
      <p:regular r:id="rId42"/>
      <p: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7" roundtripDataSignature="AMtx7mi66zvTZlgmuqcrD7HaSmGwShlI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78"/>
    <p:restoredTop sz="60659"/>
  </p:normalViewPr>
  <p:slideViewPr>
    <p:cSldViewPr snapToGrid="0">
      <p:cViewPr varScale="1">
        <p:scale>
          <a:sx n="32" d="100"/>
          <a:sy n="32" d="100"/>
        </p:scale>
        <p:origin x="16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67" Type="http://customschemas.google.com/relationships/presentationmetadata" Target="metadata"/><Relationship Id="rId20" Type="http://schemas.openxmlformats.org/officeDocument/2006/relationships/slide" Target="slides/slide17.xml"/><Relationship Id="rId41" Type="http://schemas.openxmlformats.org/officeDocument/2006/relationships/font" Target="fonts/font10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Handouts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Making it Personal:  An Action Plan for the Future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/>
              <a:t>Rev 2023 </a:t>
            </a:r>
            <a:r>
              <a:rPr lang="en-US" b="0" dirty="0"/>
              <a:t>AB</a:t>
            </a:r>
            <a:endParaRPr dirty="0"/>
          </a:p>
        </p:txBody>
      </p:sp>
      <p:sp>
        <p:nvSpPr>
          <p:cNvPr id="237" name="Google Shape;2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212725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10" name="Google Shape;31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2" name="Google Shape;692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8" name="Google Shape;728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3" name="Google Shape;743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4" name="Google Shape;75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4" name="Google Shape;764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6" name="Google Shape;776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7" name="Google Shape;787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dirty="0"/>
              <a:t>Contents:  Handouts include pdf of slide set, and supplemental educational material sorted by session and topic.</a:t>
            </a:r>
          </a:p>
        </p:txBody>
      </p:sp>
    </p:spTree>
    <p:extLst>
      <p:ext uri="{BB962C8B-B14F-4D97-AF65-F5344CB8AC3E}">
        <p14:creationId xmlns:p14="http://schemas.microsoft.com/office/powerpoint/2010/main" val="2330284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f963ea50c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9" name="Google Shape;869;gf963ea50ca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gf963ea50ca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2"/>
          <p:cNvSpPr txBox="1"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2"/>
          <p:cNvSpPr txBox="1"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i="1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5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Sorts Mill Goudy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9"/>
          <p:cNvSpPr txBox="1"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 sz="2400" i="1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0"/>
          <p:cNvSpPr txBox="1"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body" idx="1"/>
          </p:nvPr>
        </p:nvSpPr>
        <p:spPr>
          <a:xfrm>
            <a:off x="909758" y="2057400"/>
            <a:ext cx="5031521" cy="411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0"/>
          <p:cNvSpPr txBox="1">
            <a:spLocks noGrp="1"/>
          </p:cNvSpPr>
          <p:nvPr>
            <p:ph type="body" idx="2"/>
          </p:nvPr>
        </p:nvSpPr>
        <p:spPr>
          <a:xfrm>
            <a:off x="6265408" y="2057401"/>
            <a:ext cx="5016834" cy="411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1"/>
          <p:cNvSpPr txBox="1"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 i="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6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6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2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40"/>
              <a:buChar char="•"/>
              <a:defRPr sz="3200"/>
            </a:lvl1pPr>
            <a:lvl2pPr marL="914400" lvl="1" indent="-3530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960"/>
              <a:buChar char="•"/>
              <a:defRPr sz="2800"/>
            </a:lvl2pPr>
            <a:lvl3pPr marL="1371600" lvl="2" indent="-3352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80"/>
              <a:buChar char="•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4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4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5"/>
          <p:cNvSpPr txBox="1">
            <a:spLocks noGrp="1"/>
          </p:cNvSpPr>
          <p:nvPr>
            <p:ph type="body" idx="1"/>
          </p:nvPr>
        </p:nvSpPr>
        <p:spPr>
          <a:xfrm rot="5400000">
            <a:off x="4156000" y="-530299"/>
            <a:ext cx="3918098" cy="948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7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7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7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7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7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7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72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83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75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33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894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334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418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718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440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40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8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1487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0DFEC"/>
            </a:gs>
            <a:gs pos="50000">
              <a:srgbClr val="C9D7E3"/>
            </a:gs>
            <a:gs pos="100000">
              <a:srgbClr val="A4B1BC"/>
            </a:gs>
          </a:gsLst>
          <a:lin ang="5400000" scaled="0"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6/2/23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1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5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23000">
              <a:schemeClr val="lt1"/>
            </a:gs>
            <a:gs pos="89000">
              <a:srgbClr val="E2D870"/>
            </a:gs>
            <a:gs pos="100000">
              <a:srgbClr val="E2D870"/>
            </a:gs>
          </a:gsLst>
          <a:lin ang="16200000" scaled="0"/>
        </a:gra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"/>
          <p:cNvSpPr/>
          <p:nvPr/>
        </p:nvSpPr>
        <p:spPr>
          <a:xfrm>
            <a:off x="3193774" y="2391027"/>
            <a:ext cx="8998226" cy="10306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+mn-lt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1"/>
          <p:cNvSpPr txBox="1">
            <a:spLocks noGrp="1"/>
          </p:cNvSpPr>
          <p:nvPr>
            <p:ph type="ctrTitle"/>
          </p:nvPr>
        </p:nvSpPr>
        <p:spPr>
          <a:xfrm>
            <a:off x="3193774" y="2682572"/>
            <a:ext cx="8998226" cy="447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ts Mill Goudy"/>
              <a:buNone/>
            </a:pPr>
            <a:r>
              <a:rPr lang="en-US" sz="2400" b="1" dirty="0">
                <a:solidFill>
                  <a:schemeClr val="dk1"/>
                </a:solidFill>
              </a:rPr>
              <a:t>   ALL BY MYSELF</a:t>
            </a:r>
            <a:endParaRPr dirty="0"/>
          </a:p>
        </p:txBody>
      </p:sp>
      <p:pic>
        <p:nvPicPr>
          <p:cNvPr id="241" name="Google Shape;241;p1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174" y="1566514"/>
            <a:ext cx="2895600" cy="26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"/>
          <p:cNvSpPr txBox="1"/>
          <p:nvPr/>
        </p:nvSpPr>
        <p:spPr>
          <a:xfrm>
            <a:off x="2447477" y="6285774"/>
            <a:ext cx="5190452" cy="28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Caregiver TLC is a derivative of the Coping With Caregiving 2.0 Suite</a:t>
            </a:r>
            <a:endParaRPr dirty="0">
              <a:latin typeface="+mn-lt"/>
            </a:endParaRPr>
          </a:p>
        </p:txBody>
      </p:sp>
      <p:pic>
        <p:nvPicPr>
          <p:cNvPr id="243" name="Google Shape;243;p1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7736" y="6002170"/>
            <a:ext cx="1296475" cy="567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"/>
          <p:cNvSpPr/>
          <p:nvPr/>
        </p:nvSpPr>
        <p:spPr>
          <a:xfrm>
            <a:off x="0" y="0"/>
            <a:ext cx="5653438" cy="685800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2"/>
          <p:cNvGrpSpPr/>
          <p:nvPr/>
        </p:nvGrpSpPr>
        <p:grpSpPr>
          <a:xfrm>
            <a:off x="6912636" y="2645826"/>
            <a:ext cx="3090345" cy="3090345"/>
            <a:chOff x="2389873" y="2479467"/>
            <a:chExt cx="3010222" cy="3010222"/>
          </a:xfrm>
        </p:grpSpPr>
        <p:grpSp>
          <p:nvGrpSpPr>
            <p:cNvPr id="252" name="Google Shape;252;p2"/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53" name="Google Shape;253;p2" descr="Confused person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4" name="Google Shape;254;p2"/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56" name="Google Shape;256;p2"/>
            <p:cNvCxnSpPr/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257" name="Google Shape;257;p2"/>
            <p:cNvGrpSpPr/>
            <p:nvPr/>
          </p:nvGrpSpPr>
          <p:grpSpPr>
            <a:xfrm>
              <a:off x="3678452" y="3378017"/>
              <a:ext cx="140319" cy="544712"/>
              <a:chOff x="3678452" y="3378017"/>
              <a:chExt cx="140319" cy="544712"/>
            </a:xfrm>
          </p:grpSpPr>
          <p:sp>
            <p:nvSpPr>
              <p:cNvPr id="258" name="Google Shape;258;p2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0" name="Google Shape;260;p2"/>
            <p:cNvGrpSpPr/>
            <p:nvPr/>
          </p:nvGrpSpPr>
          <p:grpSpPr>
            <a:xfrm flipH="1">
              <a:off x="3984857" y="3378027"/>
              <a:ext cx="140319" cy="544712"/>
              <a:chOff x="3678452" y="3378017"/>
              <a:chExt cx="140319" cy="544712"/>
            </a:xfrm>
          </p:grpSpPr>
          <p:sp>
            <p:nvSpPr>
              <p:cNvPr id="261" name="Google Shape;261;p2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3" name="Google Shape;263;p2"/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"/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 rot="-5400000" flipH="1">
              <a:off x="4248377" y="2761182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"/>
            <p:cNvSpPr/>
            <p:nvPr/>
          </p:nvSpPr>
          <p:spPr>
            <a:xfrm rot="-4418122" flipH="1">
              <a:off x="4258243" y="2890559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 rot="-785806">
              <a:off x="3075411" y="289454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2"/>
          <p:cNvSpPr txBox="1"/>
          <p:nvPr/>
        </p:nvSpPr>
        <p:spPr>
          <a:xfrm>
            <a:off x="6068170" y="1452037"/>
            <a:ext cx="503013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Let Go of the Outside World and Focus on the Here and Now</a:t>
            </a: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1301962" y="1252324"/>
            <a:ext cx="4631937" cy="4631937"/>
          </a:xfrm>
          <a:prstGeom prst="ellipse">
            <a:avLst/>
          </a:prstGeom>
          <a:solidFill>
            <a:srgbClr val="D1C0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"/>
          <p:cNvSpPr txBox="1">
            <a:spLocks noGrp="1"/>
          </p:cNvSpPr>
          <p:nvPr>
            <p:ph type="title"/>
          </p:nvPr>
        </p:nvSpPr>
        <p:spPr>
          <a:xfrm>
            <a:off x="1480827" y="586199"/>
            <a:ext cx="4235452" cy="5685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lt1"/>
                </a:solidFill>
              </a:rPr>
              <a:t>Deep</a:t>
            </a:r>
            <a:br>
              <a:rPr lang="en-US" b="1" dirty="0">
                <a:solidFill>
                  <a:schemeClr val="lt1"/>
                </a:solidFill>
              </a:rPr>
            </a:br>
            <a:r>
              <a:rPr lang="en-US" b="1" dirty="0">
                <a:solidFill>
                  <a:schemeClr val="lt1"/>
                </a:solidFill>
              </a:rPr>
              <a:t>Breathing</a:t>
            </a:r>
            <a:br>
              <a:rPr lang="en-US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Take 10 deep breaths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Check In</a:t>
            </a:r>
            <a:endParaRPr/>
          </a:p>
        </p:txBody>
      </p:sp>
      <p:sp>
        <p:nvSpPr>
          <p:cNvPr id="280" name="Google Shape;280;p3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1BF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1" name="Google Shape;281;p3"/>
          <p:cNvSpPr/>
          <p:nvPr/>
        </p:nvSpPr>
        <p:spPr>
          <a:xfrm>
            <a:off x="9663953" y="-35859"/>
            <a:ext cx="2563906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0D6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82" name="Google Shape;282;p3"/>
          <p:cNvGrpSpPr/>
          <p:nvPr/>
        </p:nvGrpSpPr>
        <p:grpSpPr>
          <a:xfrm>
            <a:off x="1030598" y="2339339"/>
            <a:ext cx="1755840" cy="1755840"/>
            <a:chOff x="2389873" y="2479467"/>
            <a:chExt cx="3010222" cy="3010222"/>
          </a:xfrm>
        </p:grpSpPr>
        <p:grpSp>
          <p:nvGrpSpPr>
            <p:cNvPr id="283" name="Google Shape;283;p3"/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284" name="Google Shape;284;p3" descr="Confused person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5" name="Google Shape;285;p3"/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6" name="Google Shape;286;p3"/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cxnSp>
          <p:nvCxnSpPr>
            <p:cNvPr id="287" name="Google Shape;287;p3"/>
            <p:cNvCxnSpPr/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288" name="Google Shape;288;p3"/>
            <p:cNvGrpSpPr/>
            <p:nvPr/>
          </p:nvGrpSpPr>
          <p:grpSpPr>
            <a:xfrm>
              <a:off x="3678452" y="3378017"/>
              <a:ext cx="140319" cy="544712"/>
              <a:chOff x="3678452" y="3378017"/>
              <a:chExt cx="140319" cy="544712"/>
            </a:xfrm>
          </p:grpSpPr>
          <p:sp>
            <p:nvSpPr>
              <p:cNvPr id="289" name="Google Shape;289;p3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0" name="Google Shape;290;p3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91" name="Google Shape;291;p3"/>
            <p:cNvGrpSpPr/>
            <p:nvPr/>
          </p:nvGrpSpPr>
          <p:grpSpPr>
            <a:xfrm flipH="1">
              <a:off x="3984857" y="3378027"/>
              <a:ext cx="140319" cy="544712"/>
              <a:chOff x="3678452" y="3378017"/>
              <a:chExt cx="140319" cy="544712"/>
            </a:xfrm>
          </p:grpSpPr>
          <p:sp>
            <p:nvSpPr>
              <p:cNvPr id="292" name="Google Shape;292;p3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3" name="Google Shape;293;p3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294" name="Google Shape;294;p3"/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5" name="Google Shape;295;p3"/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6" name="Google Shape;296;p3"/>
            <p:cNvSpPr/>
            <p:nvPr/>
          </p:nvSpPr>
          <p:spPr>
            <a:xfrm rot="-5400000" flipH="1">
              <a:off x="4248377" y="2761182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7" name="Google Shape;297;p3"/>
            <p:cNvSpPr/>
            <p:nvPr/>
          </p:nvSpPr>
          <p:spPr>
            <a:xfrm rot="-4418122" flipH="1">
              <a:off x="4258243" y="2890559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99" name="Google Shape;299;p3"/>
            <p:cNvSpPr/>
            <p:nvPr/>
          </p:nvSpPr>
          <p:spPr>
            <a:xfrm rot="-785806">
              <a:off x="3075411" y="289454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0" name="Google Shape;300;p3"/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1" name="Google Shape;301;p3"/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302" name="Google Shape;302;p3" descr="Chat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8523" y="2502006"/>
            <a:ext cx="1955037" cy="195503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"/>
          <p:cNvSpPr/>
          <p:nvPr/>
        </p:nvSpPr>
        <p:spPr>
          <a:xfrm>
            <a:off x="8440297" y="2962406"/>
            <a:ext cx="1223656" cy="1223656"/>
          </a:xfrm>
          <a:prstGeom prst="octagon">
            <a:avLst>
              <a:gd name="adj" fmla="val 29289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4" name="Google Shape;304;p3"/>
          <p:cNvSpPr txBox="1"/>
          <p:nvPr/>
        </p:nvSpPr>
        <p:spPr>
          <a:xfrm>
            <a:off x="745379" y="4686850"/>
            <a:ext cx="2326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Deep Breathing</a:t>
            </a:r>
            <a:endParaRPr dirty="0"/>
          </a:p>
        </p:txBody>
      </p:sp>
      <p:sp>
        <p:nvSpPr>
          <p:cNvPr id="305" name="Google Shape;305;p3"/>
          <p:cNvSpPr txBox="1"/>
          <p:nvPr/>
        </p:nvSpPr>
        <p:spPr>
          <a:xfrm>
            <a:off x="4713252" y="4686849"/>
            <a:ext cx="2326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Anger-Mapping</a:t>
            </a:r>
            <a:endParaRPr dirty="0"/>
          </a:p>
        </p:txBody>
      </p:sp>
      <p:sp>
        <p:nvSpPr>
          <p:cNvPr id="306" name="Google Shape;306;p3"/>
          <p:cNvSpPr txBox="1"/>
          <p:nvPr/>
        </p:nvSpPr>
        <p:spPr>
          <a:xfrm>
            <a:off x="8408391" y="4686849"/>
            <a:ext cx="12874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S.T.O.P.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Today’s </a:t>
            </a:r>
            <a:r>
              <a:rPr lang="en-US" sz="3600" b="1" cap="none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Topics</a:t>
            </a:r>
            <a:endParaRPr/>
          </a:p>
        </p:txBody>
      </p:sp>
      <p:sp>
        <p:nvSpPr>
          <p:cNvPr id="313" name="Google Shape;313;p4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" name="Google Shape;314;p4"/>
          <p:cNvSpPr/>
          <p:nvPr/>
        </p:nvSpPr>
        <p:spPr>
          <a:xfrm>
            <a:off x="2136418" y="2057400"/>
            <a:ext cx="1371600" cy="137160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5" name="Google Shape;315;p4"/>
          <p:cNvSpPr/>
          <p:nvPr/>
        </p:nvSpPr>
        <p:spPr>
          <a:xfrm>
            <a:off x="5432196" y="2057400"/>
            <a:ext cx="1371600" cy="137160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6" name="Google Shape;316;p4"/>
          <p:cNvSpPr/>
          <p:nvPr/>
        </p:nvSpPr>
        <p:spPr>
          <a:xfrm>
            <a:off x="8537218" y="2057400"/>
            <a:ext cx="1371600" cy="137160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7" name="Google Shape;317;p4"/>
          <p:cNvSpPr txBox="1"/>
          <p:nvPr/>
        </p:nvSpPr>
        <p:spPr>
          <a:xfrm>
            <a:off x="1873079" y="3657600"/>
            <a:ext cx="189827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Meaningful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Connections</a:t>
            </a:r>
            <a:endParaRPr/>
          </a:p>
        </p:txBody>
      </p:sp>
      <p:sp>
        <p:nvSpPr>
          <p:cNvPr id="318" name="Google Shape;318;p4"/>
          <p:cNvSpPr txBox="1"/>
          <p:nvPr/>
        </p:nvSpPr>
        <p:spPr>
          <a:xfrm>
            <a:off x="5486252" y="3680699"/>
            <a:ext cx="119616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</p:txBody>
      </p:sp>
      <p:sp>
        <p:nvSpPr>
          <p:cNvPr id="319" name="Google Shape;319;p4"/>
          <p:cNvSpPr txBox="1"/>
          <p:nvPr/>
        </p:nvSpPr>
        <p:spPr>
          <a:xfrm>
            <a:off x="8342008" y="3726865"/>
            <a:ext cx="17620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Celebration</a:t>
            </a:r>
            <a:endParaRPr/>
          </a:p>
        </p:txBody>
      </p:sp>
      <p:pic>
        <p:nvPicPr>
          <p:cNvPr id="320" name="Google Shape;320;p4" descr="Us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5018" y="22860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" descr="Group of m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800" y="22860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" descr="Diploma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65818" y="22860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Meaningful Connections Matter </a:t>
            </a:r>
            <a:endParaRPr dirty="0"/>
          </a:p>
        </p:txBody>
      </p:sp>
      <p:sp>
        <p:nvSpPr>
          <p:cNvPr id="329" name="Google Shape;329;p5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0" name="Google Shape;330;p5"/>
          <p:cNvSpPr txBox="1"/>
          <p:nvPr/>
        </p:nvSpPr>
        <p:spPr>
          <a:xfrm>
            <a:off x="1554480" y="1828800"/>
            <a:ext cx="7319639" cy="2616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 connectedness is important to staying healthy and happy.</a:t>
            </a:r>
            <a:endParaRPr dirty="0"/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meaningful connections help to prevent loneliness</a:t>
            </a:r>
            <a:endParaRPr dirty="0"/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multiple methods to foster feeling connected to others</a:t>
            </a:r>
            <a:endParaRPr dirty="0"/>
          </a:p>
        </p:txBody>
      </p:sp>
      <p:pic>
        <p:nvPicPr>
          <p:cNvPr id="331" name="Google Shape;331;p5" descr="Group of wom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85468" y="5449159"/>
            <a:ext cx="2393577" cy="239357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5"/>
          <p:cNvSpPr/>
          <p:nvPr/>
        </p:nvSpPr>
        <p:spPr>
          <a:xfrm>
            <a:off x="9502588" y="6893858"/>
            <a:ext cx="2832847" cy="984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Creating Social Connectedness</a:t>
            </a:r>
            <a:endParaRPr dirty="0"/>
          </a:p>
        </p:txBody>
      </p:sp>
      <p:sp>
        <p:nvSpPr>
          <p:cNvPr id="339" name="Google Shape;339;p6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0" name="Google Shape;340;p6"/>
          <p:cNvSpPr txBox="1"/>
          <p:nvPr/>
        </p:nvSpPr>
        <p:spPr>
          <a:xfrm>
            <a:off x="935048" y="2079362"/>
            <a:ext cx="9419312" cy="370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 Support Network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Friends, family, peers, professionals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network helps you to feel connected and less on your own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CAUTION: 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Diversify!  Don’t depend on just one connection point.  The more connection points you have the better it can weather any disruptions.</a:t>
            </a:r>
            <a:endParaRPr/>
          </a:p>
          <a:p>
            <a:pPr marL="342900" marR="0" lvl="0" indent="-1905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6"/>
          <p:cNvSpPr/>
          <p:nvPr/>
        </p:nvSpPr>
        <p:spPr>
          <a:xfrm>
            <a:off x="11409605" y="-44824"/>
            <a:ext cx="782395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AF3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2" name="Google Shape;342;p6" descr="Connection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6091" y="415252"/>
            <a:ext cx="3328219" cy="3328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Where to go in a Crisis: Helplines / Hotlines</a:t>
            </a:r>
            <a:endParaRPr dirty="0"/>
          </a:p>
        </p:txBody>
      </p:sp>
      <p:sp>
        <p:nvSpPr>
          <p:cNvPr id="349" name="Google Shape;349;p7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0" name="Google Shape;350;p7"/>
          <p:cNvSpPr txBox="1"/>
          <p:nvPr/>
        </p:nvSpPr>
        <p:spPr>
          <a:xfrm>
            <a:off x="1554480" y="1828800"/>
            <a:ext cx="9419312" cy="4555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Non-judgmental listening services for people in crisis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Offered by telephone, may also be email, web or text support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also offer access to information, services, and advice</a:t>
            </a:r>
            <a:endParaRPr dirty="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Sometimes it can be very freeing to talk with someone who is completely objective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are 24/7, so in the dead of the night when you are laying awake worrying it is nice to have someone to talk with</a:t>
            </a:r>
            <a:endParaRPr dirty="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CAUTION: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are not guaranteed to talk to the same person every time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Helplines for Caregivers</a:t>
            </a:r>
            <a:endParaRPr dirty="0"/>
          </a:p>
        </p:txBody>
      </p:sp>
      <p:sp>
        <p:nvSpPr>
          <p:cNvPr id="357" name="Google Shape;357;p8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8" name="Google Shape;358;p8"/>
          <p:cNvSpPr txBox="1"/>
          <p:nvPr/>
        </p:nvSpPr>
        <p:spPr>
          <a:xfrm>
            <a:off x="466165" y="1416426"/>
            <a:ext cx="10608738" cy="535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Institute on Aging Friendship Line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(800-971-0016)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24-hour toll-free Friendship Line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Founded in 1973, it is the only accredited crisis line in the country for people aged 60 years and older, and adults living with disabilities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Alzheimer’s Association 24/7 Helpline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(800-272-3900)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24/7, 365 days a year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Specialists and master’s-level clinicians offer confidential support and information to people living with the disease, caregivers, families and the public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chat from 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www.alz.org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/help-support/resources/helpline  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available from 7a.m.-7p.m. (CST) Monday through Friday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Caregiver Help Desk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(855-227-3640)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Caregiving experts are available 8:00 AM – 7:00 PM ET.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Hosted by Caregiver Action Network and staffed by caregiving experts, helps caregivers to find the right information needed to help navigate complex caregiving challenges.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chat/email available from 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caregiveraction.org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endParaRPr dirty="0"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website of specific chronic illness foundations/associations.</a:t>
            </a:r>
            <a:endParaRPr dirty="0"/>
          </a:p>
        </p:txBody>
      </p:sp>
      <p:sp>
        <p:nvSpPr>
          <p:cNvPr id="359" name="Google Shape;359;p8"/>
          <p:cNvSpPr/>
          <p:nvPr/>
        </p:nvSpPr>
        <p:spPr>
          <a:xfrm>
            <a:off x="10291481" y="-35859"/>
            <a:ext cx="1936377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9D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9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Support Groups</a:t>
            </a:r>
            <a:endParaRPr dirty="0"/>
          </a:p>
        </p:txBody>
      </p:sp>
      <p:sp>
        <p:nvSpPr>
          <p:cNvPr id="366" name="Google Shape;366;p9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7" name="Google Shape;367;p9"/>
          <p:cNvSpPr txBox="1"/>
          <p:nvPr/>
        </p:nvSpPr>
        <p:spPr>
          <a:xfrm>
            <a:off x="1554480" y="1828800"/>
            <a:ext cx="7101925" cy="3847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groups focus on sharing personal experiences and feelings, coping strategies, or firsthand information</a:t>
            </a:r>
            <a:endParaRPr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Feel less alone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 of practical advice</a:t>
            </a:r>
            <a:endParaRPr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CAUTION: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may need to try out a variety of support groups until you find one that fits you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9"/>
          <p:cNvSpPr/>
          <p:nvPr/>
        </p:nvSpPr>
        <p:spPr>
          <a:xfrm rot="10800000" flipH="1">
            <a:off x="9663953" y="-35859"/>
            <a:ext cx="2563906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1E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0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Support Groups: Pros and Cons</a:t>
            </a:r>
            <a:endParaRPr dirty="0"/>
          </a:p>
        </p:txBody>
      </p:sp>
      <p:sp>
        <p:nvSpPr>
          <p:cNvPr id="375" name="Google Shape;375;p10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6" name="Google Shape;376;p10"/>
          <p:cNvSpPr txBox="1"/>
          <p:nvPr/>
        </p:nvSpPr>
        <p:spPr>
          <a:xfrm>
            <a:off x="1882892" y="1651820"/>
            <a:ext cx="688159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Pros: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Feeling less lonely or isolated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Improving skills to cope with challenges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Improving understanding of a disease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about health, economic or social resources</a:t>
            </a:r>
            <a:endParaRPr/>
          </a:p>
        </p:txBody>
      </p:sp>
      <p:sp>
        <p:nvSpPr>
          <p:cNvPr id="377" name="Google Shape;377;p10"/>
          <p:cNvSpPr/>
          <p:nvPr/>
        </p:nvSpPr>
        <p:spPr>
          <a:xfrm>
            <a:off x="10327341" y="0"/>
            <a:ext cx="1864659" cy="6858000"/>
          </a:xfrm>
          <a:prstGeom prst="rect">
            <a:avLst/>
          </a:prstGeom>
          <a:solidFill>
            <a:srgbClr val="E9D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8" name="Google Shape;378;p10"/>
          <p:cNvSpPr txBox="1"/>
          <p:nvPr/>
        </p:nvSpPr>
        <p:spPr>
          <a:xfrm>
            <a:off x="1882891" y="3905323"/>
            <a:ext cx="808701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Cons: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helpful for everyone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 groups do not do problem solving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can end up leaving you feeling worse than when you arrived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way of knowing if material offered is evidence-based</a:t>
            </a:r>
            <a:endParaRPr dirty="0"/>
          </a:p>
        </p:txBody>
      </p:sp>
      <p:pic>
        <p:nvPicPr>
          <p:cNvPr id="379" name="Google Shape;379;p10" descr="Thumbs up sign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9777" y="165182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0" descr="Thumbs Down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945" y="3905323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Finding One That Fits</a:t>
            </a:r>
            <a:endParaRPr dirty="0"/>
          </a:p>
        </p:txBody>
      </p:sp>
      <p:sp>
        <p:nvSpPr>
          <p:cNvPr id="387" name="Google Shape;387;p11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8" name="Google Shape;388;p11"/>
          <p:cNvSpPr txBox="1"/>
          <p:nvPr/>
        </p:nvSpPr>
        <p:spPr>
          <a:xfrm>
            <a:off x="1554480" y="1828800"/>
            <a:ext cx="9419312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 the Format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 Expectations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Involved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Have to Stay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an Open Mind</a:t>
            </a:r>
            <a:endParaRPr dirty="0"/>
          </a:p>
        </p:txBody>
      </p:sp>
      <p:pic>
        <p:nvPicPr>
          <p:cNvPr id="389" name="Google Shape;389;p11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4259" y="3330586"/>
            <a:ext cx="1930400" cy="27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Where to Find a Support Group</a:t>
            </a:r>
            <a:endParaRPr dirty="0"/>
          </a:p>
        </p:txBody>
      </p:sp>
      <p:sp>
        <p:nvSpPr>
          <p:cNvPr id="396" name="Google Shape;396;p12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7" name="Google Shape;397;p12"/>
          <p:cNvSpPr txBox="1"/>
          <p:nvPr/>
        </p:nvSpPr>
        <p:spPr>
          <a:xfrm>
            <a:off x="664820" y="1531575"/>
            <a:ext cx="11182400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Family Caregiver Alliance 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offers an emailing list style support for caregivers caring for persons with all types of chronic illnesses     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www.caregiver.org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/connecting-caregivers/support-groups/</a:t>
            </a:r>
            <a:endParaRPr dirty="0"/>
          </a:p>
          <a:p>
            <a:pPr marL="17463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463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Well Spouse Association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open for all chronic illnesses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wellspouse.org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 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Looking for something local and in-person?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out the major organizations for the illness of the person you are caring for</a:t>
            </a:r>
            <a:endParaRPr dirty="0"/>
          </a:p>
          <a:p>
            <a:pPr marL="457200" marR="0" lvl="1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American Heart Association    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www.stroke.org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/stroke-support-group-finder</a:t>
            </a:r>
            <a:endParaRPr dirty="0"/>
          </a:p>
          <a:p>
            <a:pPr marL="471488" marR="0" lvl="2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Michael J Fox Foundation    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www.michaeljfox.org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/news/support-groups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Alzheimer’s Association    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www.alz.org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/events/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event_search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Lewy Body Dementia Association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www.lbda.org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/local-support-groups/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 your local </a:t>
            </a:r>
            <a:r>
              <a:rPr lang="en-US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 on Aging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https://www.n4a.org/</a:t>
            </a:r>
            <a:endParaRPr dirty="0"/>
          </a:p>
          <a:p>
            <a:pPr marL="800100" marR="0" lvl="1" indent="-228600" algn="l" rtl="0">
              <a:spcBef>
                <a:spcPts val="1200"/>
              </a:spcBef>
              <a:spcAft>
                <a:spcPts val="0"/>
              </a:spcAft>
              <a:buClr>
                <a:srgbClr val="ADAA18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3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Online Message Boards</a:t>
            </a:r>
            <a:endParaRPr dirty="0"/>
          </a:p>
        </p:txBody>
      </p:sp>
      <p:sp>
        <p:nvSpPr>
          <p:cNvPr id="404" name="Google Shape;404;p13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5" name="Google Shape;405;p13"/>
          <p:cNvSpPr txBox="1"/>
          <p:nvPr/>
        </p:nvSpPr>
        <p:spPr>
          <a:xfrm>
            <a:off x="1554480" y="1828800"/>
            <a:ext cx="9419312" cy="449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WHAT:  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message boards serves the same goals of a support group without the structure of attending a once a week ‘event’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Available 24/7 you post your question or share an answer on your schedule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Along with feeling less alone &amp; being a source of practical advice online message boards are available when you need them  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CAUTION: </a:t>
            </a:r>
            <a:endParaRPr dirty="0"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don’t know who is offering the advice so make sure you verify the information before you use it!</a:t>
            </a:r>
            <a:endParaRPr dirty="0"/>
          </a:p>
          <a:p>
            <a:pPr marL="342900" marR="0" lvl="0" indent="-190500" algn="l" rtl="0">
              <a:spcBef>
                <a:spcPts val="60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3"/>
          <p:cNvSpPr/>
          <p:nvPr/>
        </p:nvSpPr>
        <p:spPr>
          <a:xfrm>
            <a:off x="11409605" y="-44824"/>
            <a:ext cx="782395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AF3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4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Message Boards</a:t>
            </a:r>
            <a:endParaRPr dirty="0"/>
          </a:p>
        </p:txBody>
      </p:sp>
      <p:sp>
        <p:nvSpPr>
          <p:cNvPr id="413" name="Google Shape;413;p14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4" name="Google Shape;414;p14"/>
          <p:cNvSpPr txBox="1"/>
          <p:nvPr/>
        </p:nvSpPr>
        <p:spPr>
          <a:xfrm>
            <a:off x="417160" y="1713504"/>
            <a:ext cx="3616959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AARP Online Community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(AARP)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all caregivers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have to be a member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Variety of forums including a set specifically for caregivers – caregiver tips, knowledge base articles, chat, plus more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community.aarp.org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endParaRPr dirty="0"/>
          </a:p>
        </p:txBody>
      </p:sp>
      <p:sp>
        <p:nvSpPr>
          <p:cNvPr id="415" name="Google Shape;415;p14"/>
          <p:cNvSpPr txBox="1"/>
          <p:nvPr/>
        </p:nvSpPr>
        <p:spPr>
          <a:xfrm>
            <a:off x="8533644" y="1127219"/>
            <a:ext cx="3616959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 Community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(Caregiver Action Network)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Browse without signing up, however if you wish to post you will need to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Specific forums for Alzheimer’s, Huntington’s, Parkinson’s, &amp; COPD, plus more general online forums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https://caregiveraction.org/community</a:t>
            </a:r>
            <a:endParaRPr/>
          </a:p>
        </p:txBody>
      </p:sp>
      <p:sp>
        <p:nvSpPr>
          <p:cNvPr id="416" name="Google Shape;416;p14"/>
          <p:cNvSpPr txBox="1"/>
          <p:nvPr/>
        </p:nvSpPr>
        <p:spPr>
          <a:xfrm>
            <a:off x="4259226" y="3909404"/>
            <a:ext cx="4366243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 Patients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(Family Caregiving Alliance / Smart Patients) 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caregivers of adults with chronic physical or cognitive conditions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https://www.smartpatients.com/partners/fca</a:t>
            </a:r>
            <a:endParaRPr/>
          </a:p>
        </p:txBody>
      </p:sp>
      <p:grpSp>
        <p:nvGrpSpPr>
          <p:cNvPr id="417" name="Google Shape;417;p14"/>
          <p:cNvGrpSpPr/>
          <p:nvPr/>
        </p:nvGrpSpPr>
        <p:grpSpPr>
          <a:xfrm>
            <a:off x="9249954" y="4879472"/>
            <a:ext cx="2313551" cy="1444464"/>
            <a:chOff x="0" y="0"/>
            <a:chExt cx="3536315" cy="2207895"/>
          </a:xfrm>
        </p:grpSpPr>
        <p:pic>
          <p:nvPicPr>
            <p:cNvPr id="418" name="Google Shape;418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3536315" cy="22078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9" name="Google Shape;419;p14"/>
            <p:cNvSpPr/>
            <p:nvPr/>
          </p:nvSpPr>
          <p:spPr>
            <a:xfrm>
              <a:off x="1224280" y="1846580"/>
              <a:ext cx="317810" cy="557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1242060" y="2123440"/>
              <a:ext cx="177800" cy="457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2738120" y="1780540"/>
              <a:ext cx="317500" cy="457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2743200" y="2032000"/>
              <a:ext cx="200660" cy="457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423" name="Google Shape;423;p14" descr="Graphical user interface, websi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1027" y="5285004"/>
            <a:ext cx="2390627" cy="1427183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14"/>
          <p:cNvSpPr txBox="1"/>
          <p:nvPr/>
        </p:nvSpPr>
        <p:spPr>
          <a:xfrm>
            <a:off x="4269612" y="1102988"/>
            <a:ext cx="4222705" cy="240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ALZ Connected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(Alzheimer’s Association)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Alzheimer’s and other Dementias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Patients, CGs, Family, Friends, and others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https://www.alzconnected.org/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5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Social Media - Facebook</a:t>
            </a:r>
            <a:endParaRPr dirty="0"/>
          </a:p>
        </p:txBody>
      </p:sp>
      <p:sp>
        <p:nvSpPr>
          <p:cNvPr id="431" name="Google Shape;431;p15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2" name="Google Shape;432;p15"/>
          <p:cNvSpPr txBox="1"/>
          <p:nvPr/>
        </p:nvSpPr>
        <p:spPr>
          <a:xfrm>
            <a:off x="1554480" y="1828800"/>
            <a:ext cx="9382461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WHAT: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Facebook has many private support groups, some have been around for years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Providing support &amp; advice, many caregivers find them very helpful</a:t>
            </a:r>
            <a:endParaRPr dirty="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Facebook is a media that many are already familiar with  </a:t>
            </a:r>
            <a:endParaRPr dirty="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CAUTION: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no guarantee of privacy on Facebook.  While these groups do make an effort to protect their members, the very nature of Facebook can at times work against them</a:t>
            </a:r>
            <a:endParaRPr dirty="0"/>
          </a:p>
        </p:txBody>
      </p:sp>
      <p:pic>
        <p:nvPicPr>
          <p:cNvPr id="433" name="Google Shape;433;p15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06971" y="5511688"/>
            <a:ext cx="2946400" cy="83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Facebook Caregiver Groups for All Caregivers</a:t>
            </a:r>
            <a:endParaRPr dirty="0"/>
          </a:p>
        </p:txBody>
      </p:sp>
      <p:sp>
        <p:nvSpPr>
          <p:cNvPr id="440" name="Google Shape;440;p16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1" name="Google Shape;441;p16"/>
          <p:cNvSpPr txBox="1"/>
          <p:nvPr/>
        </p:nvSpPr>
        <p:spPr>
          <a:xfrm>
            <a:off x="1144409" y="1337309"/>
            <a:ext cx="9903182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Caregiver Nation</a:t>
            </a:r>
            <a:r>
              <a:rPr lang="en-US" sz="18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 group for family caregivers. We share information, understanding, empathy, and resources so that caregivers never feel alone or unsupported in their efforts.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https://www.facebook.com/groups/122999778390804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Working Daughter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for women who are balancing caring for an aging parent with their career. Join us for community, support, encouragement. Share your questions and your best advice.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https://www.facebook.com/groups/workingdaughter/</a:t>
            </a:r>
            <a:endParaRPr/>
          </a:p>
        </p:txBody>
      </p:sp>
      <p:sp>
        <p:nvSpPr>
          <p:cNvPr id="442" name="Google Shape;442;p16"/>
          <p:cNvSpPr/>
          <p:nvPr/>
        </p:nvSpPr>
        <p:spPr>
          <a:xfrm rot="10800000" flipH="1">
            <a:off x="10811435" y="-35859"/>
            <a:ext cx="1416424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0D6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43" name="Google Shape;443;p16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7234" y="3908463"/>
            <a:ext cx="4534726" cy="26445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4" name="Google Shape;444;p16"/>
          <p:cNvSpPr txBox="1"/>
          <p:nvPr/>
        </p:nvSpPr>
        <p:spPr>
          <a:xfrm>
            <a:off x="1168782" y="4215094"/>
            <a:ext cx="616845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Caregiver Space Community offers a variety of private Facebook groups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private Facebook groups are part of Caregiver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Space.org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open to any caregiver providing care and are specific.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thecaregiverspace.org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7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10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10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Facebook Caregiver Groups for Dementia</a:t>
            </a:r>
            <a:endParaRPr dirty="0"/>
          </a:p>
        </p:txBody>
      </p:sp>
      <p:sp>
        <p:nvSpPr>
          <p:cNvPr id="451" name="Google Shape;451;p17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2" name="Google Shape;452;p17"/>
          <p:cNvSpPr txBox="1"/>
          <p:nvPr/>
        </p:nvSpPr>
        <p:spPr>
          <a:xfrm>
            <a:off x="1574715" y="1893121"/>
            <a:ext cx="7963732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People 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bring real-time Support to patients, caregivers, advocates, family members and professionals who are dealing with Alzheimer's/dementia or any memory impairment.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www.facebook.com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/groups/180666768616259?ref=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pages_group_cta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Purple Sherpa Basecamp: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Dementia Family Caregiver Support Group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 place to share what we've learned as care-partners, to vent and support one another, and to break the silence that leaves so many caregivers feeling alone.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www.facebook.com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/groups/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ThePurpleSherpaBasecamp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endParaRPr dirty="0"/>
          </a:p>
        </p:txBody>
      </p:sp>
      <p:sp>
        <p:nvSpPr>
          <p:cNvPr id="453" name="Google Shape;453;p17"/>
          <p:cNvSpPr/>
          <p:nvPr/>
        </p:nvSpPr>
        <p:spPr>
          <a:xfrm rot="10800000" flipH="1">
            <a:off x="10811435" y="-35859"/>
            <a:ext cx="1416424" cy="6902824"/>
          </a:xfrm>
          <a:custGeom>
            <a:avLst/>
            <a:gdLst/>
            <a:ahLst/>
            <a:cxnLst/>
            <a:rect l="l" t="t" r="r" b="b"/>
            <a:pathLst>
              <a:path w="2563906" h="6902824" extrusionOk="0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0D6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40"/>
          <p:cNvSpPr txBox="1">
            <a:spLocks noGrp="1"/>
          </p:cNvSpPr>
          <p:nvPr>
            <p:ph type="title"/>
          </p:nvPr>
        </p:nvSpPr>
        <p:spPr>
          <a:xfrm>
            <a:off x="483005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Review:  Stress Management</a:t>
            </a:r>
            <a:endParaRPr dirty="0"/>
          </a:p>
        </p:txBody>
      </p:sp>
      <p:sp>
        <p:nvSpPr>
          <p:cNvPr id="696" name="Google Shape;696;p40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97" name="Google Shape;697;p40"/>
          <p:cNvSpPr txBox="1"/>
          <p:nvPr/>
        </p:nvSpPr>
        <p:spPr>
          <a:xfrm>
            <a:off x="1554480" y="1828800"/>
            <a:ext cx="853908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 affects our life in many ways, some of them unexpected.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Everyone shows stress in different ways, and it is important to know your own signals.</a:t>
            </a:r>
            <a:endParaRPr dirty="0"/>
          </a:p>
        </p:txBody>
      </p:sp>
      <p:grpSp>
        <p:nvGrpSpPr>
          <p:cNvPr id="698" name="Google Shape;698;p40"/>
          <p:cNvGrpSpPr/>
          <p:nvPr/>
        </p:nvGrpSpPr>
        <p:grpSpPr>
          <a:xfrm>
            <a:off x="7713780" y="3129501"/>
            <a:ext cx="3057959" cy="3046988"/>
            <a:chOff x="2389873" y="2479467"/>
            <a:chExt cx="3010222" cy="3010222"/>
          </a:xfrm>
        </p:grpSpPr>
        <p:grpSp>
          <p:nvGrpSpPr>
            <p:cNvPr id="699" name="Google Shape;699;p40"/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700" name="Google Shape;700;p40" descr="Confused person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01" name="Google Shape;701;p40"/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rgbClr val="2A907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2" name="Google Shape;702;p40"/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rgbClr val="2A907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cxnSp>
          <p:nvCxnSpPr>
            <p:cNvPr id="703" name="Google Shape;703;p40"/>
            <p:cNvCxnSpPr/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704" name="Google Shape;704;p40"/>
            <p:cNvGrpSpPr/>
            <p:nvPr/>
          </p:nvGrpSpPr>
          <p:grpSpPr>
            <a:xfrm>
              <a:off x="3678452" y="3378017"/>
              <a:ext cx="140319" cy="544712"/>
              <a:chOff x="3678452" y="3378017"/>
              <a:chExt cx="140319" cy="544712"/>
            </a:xfrm>
          </p:grpSpPr>
          <p:sp>
            <p:nvSpPr>
              <p:cNvPr id="705" name="Google Shape;705;p40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solidFill>
                <a:srgbClr val="2A907B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6" name="Google Shape;706;p40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rgbClr val="2A907B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707" name="Google Shape;707;p40"/>
            <p:cNvGrpSpPr/>
            <p:nvPr/>
          </p:nvGrpSpPr>
          <p:grpSpPr>
            <a:xfrm flipH="1">
              <a:off x="3984857" y="3378027"/>
              <a:ext cx="140319" cy="544712"/>
              <a:chOff x="3678452" y="3378017"/>
              <a:chExt cx="140319" cy="544712"/>
            </a:xfrm>
          </p:grpSpPr>
          <p:sp>
            <p:nvSpPr>
              <p:cNvPr id="708" name="Google Shape;708;p40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solidFill>
                <a:srgbClr val="2A907B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09" name="Google Shape;709;p40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rgbClr val="2A907B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710" name="Google Shape;710;p40"/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1" name="Google Shape;711;p40"/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2" name="Google Shape;712;p40"/>
            <p:cNvSpPr/>
            <p:nvPr/>
          </p:nvSpPr>
          <p:spPr>
            <a:xfrm rot="-5400000" flipH="1">
              <a:off x="4248377" y="2761182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3" name="Google Shape;713;p40"/>
            <p:cNvSpPr/>
            <p:nvPr/>
          </p:nvSpPr>
          <p:spPr>
            <a:xfrm rot="-4418122" flipH="1">
              <a:off x="4258243" y="2890559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4" name="Google Shape;714;p40"/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5" name="Google Shape;715;p40"/>
            <p:cNvSpPr/>
            <p:nvPr/>
          </p:nvSpPr>
          <p:spPr>
            <a:xfrm rot="-785806">
              <a:off x="3075411" y="289454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6" name="Google Shape;716;p40"/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17" name="Google Shape;717;p40"/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solidFill>
              <a:srgbClr val="2A907B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718" name="Google Shape;718;p40"/>
          <p:cNvGrpSpPr/>
          <p:nvPr/>
        </p:nvGrpSpPr>
        <p:grpSpPr>
          <a:xfrm>
            <a:off x="9439508" y="225455"/>
            <a:ext cx="2806964" cy="3725340"/>
            <a:chOff x="6106049" y="1723292"/>
            <a:chExt cx="2917371" cy="3735472"/>
          </a:xfrm>
        </p:grpSpPr>
        <p:grpSp>
          <p:nvGrpSpPr>
            <p:cNvPr id="719" name="Google Shape;719;p40"/>
            <p:cNvGrpSpPr/>
            <p:nvPr/>
          </p:nvGrpSpPr>
          <p:grpSpPr>
            <a:xfrm>
              <a:off x="6106049" y="1723292"/>
              <a:ext cx="2917371" cy="3735472"/>
              <a:chOff x="4136573" y="1652954"/>
              <a:chExt cx="2917371" cy="3735472"/>
            </a:xfrm>
          </p:grpSpPr>
          <p:pic>
            <p:nvPicPr>
              <p:cNvPr id="720" name="Google Shape;720;p40" descr="Woman with solid fill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136573" y="2471055"/>
                <a:ext cx="2917371" cy="29173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1" name="Google Shape;721;p40" descr="Thought bubble outline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704443" y="1652954"/>
                <a:ext cx="1275300" cy="1275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2" name="Google Shape;722;p40" descr="Tropical scene outline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6088373" y="1901690"/>
                <a:ext cx="507439" cy="5074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23" name="Google Shape;723;p40"/>
            <p:cNvSpPr/>
            <p:nvPr/>
          </p:nvSpPr>
          <p:spPr>
            <a:xfrm>
              <a:off x="7262573" y="5251039"/>
              <a:ext cx="246888" cy="199292"/>
            </a:xfrm>
            <a:prstGeom prst="ellipse">
              <a:avLst/>
            </a:prstGeom>
            <a:solidFill>
              <a:srgbClr val="2A90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7627982" y="5251039"/>
              <a:ext cx="246888" cy="199292"/>
            </a:xfrm>
            <a:prstGeom prst="ellipse">
              <a:avLst/>
            </a:prstGeom>
            <a:solidFill>
              <a:srgbClr val="2A90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725" name="Google Shape;725;p40"/>
          <p:cNvSpPr txBox="1"/>
          <p:nvPr/>
        </p:nvSpPr>
        <p:spPr>
          <a:xfrm>
            <a:off x="1564207" y="3463350"/>
            <a:ext cx="6582183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Deep breathing &amp; visualization works best if it is practiced often.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Skills learned: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Deep Breathing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ADAA18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Visualization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41"/>
          <p:cNvSpPr txBox="1">
            <a:spLocks noGrp="1"/>
          </p:cNvSpPr>
          <p:nvPr>
            <p:ph type="title"/>
          </p:nvPr>
        </p:nvSpPr>
        <p:spPr>
          <a:xfrm>
            <a:off x="483005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Review:  Mood Management</a:t>
            </a:r>
            <a:endParaRPr dirty="0"/>
          </a:p>
        </p:txBody>
      </p:sp>
      <p:sp>
        <p:nvSpPr>
          <p:cNvPr id="732" name="Google Shape;732;p41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3" name="Google Shape;733;p41"/>
          <p:cNvSpPr txBox="1"/>
          <p:nvPr/>
        </p:nvSpPr>
        <p:spPr>
          <a:xfrm>
            <a:off x="1055077" y="1828800"/>
            <a:ext cx="1022841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Depressive symptoms are common during caregiving. Taking the time to enjoy yourself will help you feel less stressed and a better CG.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Scheduling and then doing positive activities can help to manage mood.</a:t>
            </a:r>
            <a:endParaRPr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4" name="Google Shape;734;p41"/>
          <p:cNvGrpSpPr/>
          <p:nvPr/>
        </p:nvGrpSpPr>
        <p:grpSpPr>
          <a:xfrm>
            <a:off x="7232595" y="2739389"/>
            <a:ext cx="3991523" cy="3658817"/>
            <a:chOff x="5440233" y="3187524"/>
            <a:chExt cx="1311534" cy="1216295"/>
          </a:xfrm>
        </p:grpSpPr>
        <p:grpSp>
          <p:nvGrpSpPr>
            <p:cNvPr id="735" name="Google Shape;735;p41"/>
            <p:cNvGrpSpPr/>
            <p:nvPr/>
          </p:nvGrpSpPr>
          <p:grpSpPr>
            <a:xfrm>
              <a:off x="5440233" y="3187524"/>
              <a:ext cx="1311534" cy="1216295"/>
              <a:chOff x="4757223" y="2506979"/>
              <a:chExt cx="2477919" cy="2297981"/>
            </a:xfrm>
          </p:grpSpPr>
          <p:pic>
            <p:nvPicPr>
              <p:cNvPr id="736" name="Google Shape;736;p41" descr="Dance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5648521" y="2506979"/>
                <a:ext cx="1586621" cy="15866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37" name="Google Shape;737;p41" descr="Watering Plant with solid fill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757223" y="3429000"/>
                <a:ext cx="1375960" cy="1375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38" name="Google Shape;738;p41" descr="Alterations &amp; Tailoring with solid fill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123980" y="3769657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39" name="Google Shape;739;p41" descr="Music note with solid fill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83058" y="3295433"/>
              <a:ext cx="372471" cy="3724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0" name="Google Shape;740;p41"/>
          <p:cNvSpPr txBox="1"/>
          <p:nvPr/>
        </p:nvSpPr>
        <p:spPr>
          <a:xfrm>
            <a:off x="1055077" y="3011242"/>
            <a:ext cx="6177518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is important to do the scheduled activity, even if you don’t feel like it. Make a plan and do the plan – trust in the process.</a:t>
            </a:r>
            <a:endParaRPr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Skill learned: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Positive Activities</a:t>
            </a:r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2"/>
          <p:cNvSpPr txBox="1">
            <a:spLocks noGrp="1"/>
          </p:cNvSpPr>
          <p:nvPr>
            <p:ph type="title"/>
          </p:nvPr>
        </p:nvSpPr>
        <p:spPr>
          <a:xfrm>
            <a:off x="483005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Review:  Nurturing Resilience</a:t>
            </a:r>
            <a:endParaRPr dirty="0"/>
          </a:p>
        </p:txBody>
      </p:sp>
      <p:sp>
        <p:nvSpPr>
          <p:cNvPr id="747" name="Google Shape;747;p42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48" name="Google Shape;748;p42"/>
          <p:cNvSpPr txBox="1"/>
          <p:nvPr/>
        </p:nvSpPr>
        <p:spPr>
          <a:xfrm>
            <a:off x="984738" y="1828800"/>
            <a:ext cx="1029875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ability to bounce back from a crisis is something you can work on and make better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Rewiring your brain to look for the positive can increase your sense of well-being</a:t>
            </a:r>
            <a:endParaRPr dirty="0"/>
          </a:p>
        </p:txBody>
      </p:sp>
      <p:pic>
        <p:nvPicPr>
          <p:cNvPr id="749" name="Google Shape;749;p42" descr="Road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54497" y="2767043"/>
            <a:ext cx="2285083" cy="228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2" descr="Map with pin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4510" y="4301972"/>
            <a:ext cx="2285083" cy="2285083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42"/>
          <p:cNvSpPr txBox="1"/>
          <p:nvPr/>
        </p:nvSpPr>
        <p:spPr>
          <a:xfrm>
            <a:off x="984739" y="3398460"/>
            <a:ext cx="8434854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Identifying your care team will help you to: appreciate what is working well, plan for future difficulties, manage the people involved, identify missing people and services and communicate with everyone.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Skills learned: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Focusing on the Positive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Atlas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CareMap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3"/>
          <p:cNvSpPr txBox="1">
            <a:spLocks noGrp="1"/>
          </p:cNvSpPr>
          <p:nvPr>
            <p:ph type="title"/>
          </p:nvPr>
        </p:nvSpPr>
        <p:spPr>
          <a:xfrm>
            <a:off x="483005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Review:  Self-Care</a:t>
            </a:r>
            <a:endParaRPr dirty="0"/>
          </a:p>
        </p:txBody>
      </p:sp>
      <p:sp>
        <p:nvSpPr>
          <p:cNvPr id="758" name="Google Shape;758;p43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59" name="Google Shape;759;p43"/>
          <p:cNvSpPr txBox="1"/>
          <p:nvPr/>
        </p:nvSpPr>
        <p:spPr>
          <a:xfrm>
            <a:off x="937846" y="1828800"/>
            <a:ext cx="1034564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CGs are at an increased risk for certain health concerns and burnout.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Self-Care is a deliberate action you take that improves your physical, mental, or emotional well-being.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Understanding what keeps you from doing self-care can help you to increase the amount of self-care you do.</a:t>
            </a:r>
            <a:endParaRPr dirty="0"/>
          </a:p>
        </p:txBody>
      </p:sp>
      <p:pic>
        <p:nvPicPr>
          <p:cNvPr id="760" name="Google Shape;760;p43" descr="Clipboard Partially Checked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2678" y="3429000"/>
            <a:ext cx="2942786" cy="2942786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43"/>
          <p:cNvSpPr txBox="1"/>
          <p:nvPr/>
        </p:nvSpPr>
        <p:spPr>
          <a:xfrm>
            <a:off x="937847" y="3643492"/>
            <a:ext cx="7907216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Prioritizing addressing health concerns, finding support, practicing self-compassion, and adding laughter is a good start on adding self-care to my day.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Skills learned: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Knowledge of their own participation in self-care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Broadening their engagement in self-care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44"/>
          <p:cNvSpPr txBox="1">
            <a:spLocks noGrp="1"/>
          </p:cNvSpPr>
          <p:nvPr>
            <p:ph type="title"/>
          </p:nvPr>
        </p:nvSpPr>
        <p:spPr>
          <a:xfrm>
            <a:off x="483005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Review:  Coping with Frustration</a:t>
            </a:r>
            <a:endParaRPr dirty="0"/>
          </a:p>
        </p:txBody>
      </p:sp>
      <p:sp>
        <p:nvSpPr>
          <p:cNvPr id="768" name="Google Shape;768;p44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9" name="Google Shape;769;p44"/>
          <p:cNvSpPr txBox="1"/>
          <p:nvPr/>
        </p:nvSpPr>
        <p:spPr>
          <a:xfrm>
            <a:off x="867508" y="1828800"/>
            <a:ext cx="1041598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Both positive and negative emotions are a normal part of caregiving.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Emotions are one part how you feel, one part how your body reacts, one part how you behave.</a:t>
            </a:r>
            <a:endParaRPr dirty="0"/>
          </a:p>
        </p:txBody>
      </p:sp>
      <p:pic>
        <p:nvPicPr>
          <p:cNvPr id="770" name="Google Shape;770;p44" descr="Chat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92683" y="4677508"/>
            <a:ext cx="1893567" cy="1893567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44"/>
          <p:cNvSpPr/>
          <p:nvPr/>
        </p:nvSpPr>
        <p:spPr>
          <a:xfrm>
            <a:off x="9889010" y="2959469"/>
            <a:ext cx="1893567" cy="1718039"/>
          </a:xfrm>
          <a:prstGeom prst="octagon">
            <a:avLst>
              <a:gd name="adj" fmla="val 29289"/>
            </a:avLst>
          </a:prstGeom>
          <a:solidFill>
            <a:srgbClr val="45822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72" name="Google Shape;772;p44" descr="Head with gears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5706" y="4480512"/>
            <a:ext cx="2016977" cy="2016977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44"/>
          <p:cNvSpPr txBox="1"/>
          <p:nvPr/>
        </p:nvSpPr>
        <p:spPr>
          <a:xfrm>
            <a:off x="867508" y="2959469"/>
            <a:ext cx="8522415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are different ways to proceed dependent on how angry you are.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Stop, Take ten breaths, Observe, and Proceed can help to give you space to respond rather than react when you are angry.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Skills learned: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Anger Mapping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Awareness of self-talk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S.T.O.P.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5"/>
          <p:cNvSpPr txBox="1">
            <a:spLocks noGrp="1"/>
          </p:cNvSpPr>
          <p:nvPr>
            <p:ph type="title"/>
          </p:nvPr>
        </p:nvSpPr>
        <p:spPr>
          <a:xfrm>
            <a:off x="483005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Review:  Finding Support</a:t>
            </a:r>
            <a:endParaRPr dirty="0"/>
          </a:p>
        </p:txBody>
      </p:sp>
      <p:sp>
        <p:nvSpPr>
          <p:cNvPr id="780" name="Google Shape;780;p45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1" name="Google Shape;781;p45"/>
          <p:cNvSpPr txBox="1"/>
          <p:nvPr/>
        </p:nvSpPr>
        <p:spPr>
          <a:xfrm>
            <a:off x="1524000" y="2039815"/>
            <a:ext cx="9695339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 connectedness is important to staying healthy and happy.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meaningful connections help to prevent loneliness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multiple methods to foster feeling connected to others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Skills learned: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Methods of finding support online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2" name="Google Shape;782;p45"/>
          <p:cNvGrpSpPr/>
          <p:nvPr/>
        </p:nvGrpSpPr>
        <p:grpSpPr>
          <a:xfrm>
            <a:off x="7399191" y="3083066"/>
            <a:ext cx="3268809" cy="3268809"/>
            <a:chOff x="9503906" y="3226708"/>
            <a:chExt cx="1955037" cy="1955037"/>
          </a:xfrm>
        </p:grpSpPr>
        <p:pic>
          <p:nvPicPr>
            <p:cNvPr id="783" name="Google Shape;783;p45" descr="Monitor with solid fill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503906" y="3226708"/>
              <a:ext cx="1955037" cy="1955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4" name="Google Shape;784;p45" descr="Users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014980" y="3650834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6"/>
          <p:cNvSpPr txBox="1"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 dirty="0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Making it Personal: Planning for the Future</a:t>
            </a:r>
            <a:endParaRPr dirty="0"/>
          </a:p>
        </p:txBody>
      </p:sp>
      <p:sp>
        <p:nvSpPr>
          <p:cNvPr id="791" name="Google Shape;791;p46"/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E2CB22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792" name="Google Shape;792;p46"/>
          <p:cNvGrpSpPr/>
          <p:nvPr/>
        </p:nvGrpSpPr>
        <p:grpSpPr>
          <a:xfrm>
            <a:off x="983527" y="1766797"/>
            <a:ext cx="954400" cy="950976"/>
            <a:chOff x="2389873" y="2479467"/>
            <a:chExt cx="3010222" cy="3010222"/>
          </a:xfrm>
        </p:grpSpPr>
        <p:grpSp>
          <p:nvGrpSpPr>
            <p:cNvPr id="793" name="Google Shape;793;p46"/>
            <p:cNvGrpSpPr/>
            <p:nvPr/>
          </p:nvGrpSpPr>
          <p:grpSpPr>
            <a:xfrm>
              <a:off x="2389873" y="2479467"/>
              <a:ext cx="3010222" cy="3010222"/>
              <a:chOff x="4535281" y="2479467"/>
              <a:chExt cx="3010222" cy="3010222"/>
            </a:xfrm>
          </p:grpSpPr>
          <p:pic>
            <p:nvPicPr>
              <p:cNvPr id="794" name="Google Shape;794;p46" descr="Confused person with solid fill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535281" y="2479467"/>
                <a:ext cx="3010222" cy="30102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95" name="Google Shape;795;p46"/>
              <p:cNvSpPr/>
              <p:nvPr/>
            </p:nvSpPr>
            <p:spPr>
              <a:xfrm>
                <a:off x="6106049" y="5274935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796" name="Google Shape;796;p46"/>
              <p:cNvSpPr/>
              <p:nvPr/>
            </p:nvSpPr>
            <p:spPr>
              <a:xfrm>
                <a:off x="5730745" y="5276671"/>
                <a:ext cx="246888" cy="199292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cxnSp>
          <p:nvCxnSpPr>
            <p:cNvPr id="797" name="Google Shape;797;p46"/>
            <p:cNvCxnSpPr/>
            <p:nvPr/>
          </p:nvCxnSpPr>
          <p:spPr>
            <a:xfrm flipH="1">
              <a:off x="3894984" y="3378017"/>
              <a:ext cx="2728" cy="57232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798" name="Google Shape;798;p46"/>
            <p:cNvGrpSpPr/>
            <p:nvPr/>
          </p:nvGrpSpPr>
          <p:grpSpPr>
            <a:xfrm>
              <a:off x="3678452" y="3378017"/>
              <a:ext cx="140319" cy="544712"/>
              <a:chOff x="3678452" y="3378017"/>
              <a:chExt cx="140319" cy="544712"/>
            </a:xfrm>
          </p:grpSpPr>
          <p:sp>
            <p:nvSpPr>
              <p:cNvPr id="799" name="Google Shape;799;p46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800" name="Google Shape;800;p46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801" name="Google Shape;801;p46"/>
            <p:cNvGrpSpPr/>
            <p:nvPr/>
          </p:nvGrpSpPr>
          <p:grpSpPr>
            <a:xfrm flipH="1">
              <a:off x="3984857" y="3378027"/>
              <a:ext cx="140319" cy="544712"/>
              <a:chOff x="3678452" y="3378017"/>
              <a:chExt cx="140319" cy="544712"/>
            </a:xfrm>
          </p:grpSpPr>
          <p:sp>
            <p:nvSpPr>
              <p:cNvPr id="802" name="Google Shape;802;p46"/>
              <p:cNvSpPr/>
              <p:nvPr/>
            </p:nvSpPr>
            <p:spPr>
              <a:xfrm>
                <a:off x="3735754" y="3378017"/>
                <a:ext cx="83017" cy="486803"/>
              </a:xfrm>
              <a:custGeom>
                <a:avLst/>
                <a:gdLst/>
                <a:ahLst/>
                <a:cxnLst/>
                <a:rect l="l" t="t" r="r" b="b"/>
                <a:pathLst>
                  <a:path w="322627" h="632309" extrusionOk="0">
                    <a:moveTo>
                      <a:pt x="322627" y="0"/>
                    </a:moveTo>
                    <a:cubicBezTo>
                      <a:pt x="275756" y="177069"/>
                      <a:pt x="228885" y="354138"/>
                      <a:pt x="177902" y="457200"/>
                    </a:cubicBezTo>
                    <a:cubicBezTo>
                      <a:pt x="126919" y="560262"/>
                      <a:pt x="45786" y="590413"/>
                      <a:pt x="16731" y="618371"/>
                    </a:cubicBezTo>
                    <a:cubicBezTo>
                      <a:pt x="-12324" y="646329"/>
                      <a:pt x="5767" y="623305"/>
                      <a:pt x="3574" y="624950"/>
                    </a:cubicBezTo>
                    <a:cubicBezTo>
                      <a:pt x="1381" y="626595"/>
                      <a:pt x="2477" y="627417"/>
                      <a:pt x="3574" y="628239"/>
                    </a:cubicBezTo>
                  </a:path>
                </a:pathLst>
              </a:cu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803" name="Google Shape;803;p46"/>
              <p:cNvSpPr/>
              <p:nvPr/>
            </p:nvSpPr>
            <p:spPr>
              <a:xfrm rot="-8631822">
                <a:off x="3694177" y="3842562"/>
                <a:ext cx="54203" cy="71016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804" name="Google Shape;804;p46"/>
            <p:cNvSpPr/>
            <p:nvPr/>
          </p:nvSpPr>
          <p:spPr>
            <a:xfrm rot="5400000">
              <a:off x="3491938" y="2761181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05" name="Google Shape;805;p46"/>
            <p:cNvSpPr/>
            <p:nvPr/>
          </p:nvSpPr>
          <p:spPr>
            <a:xfrm rot="4418122">
              <a:off x="3501804" y="2890558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06" name="Google Shape;806;p46"/>
            <p:cNvSpPr/>
            <p:nvPr/>
          </p:nvSpPr>
          <p:spPr>
            <a:xfrm rot="-5400000" flipH="1">
              <a:off x="4248377" y="2761182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07" name="Google Shape;807;p46"/>
            <p:cNvSpPr/>
            <p:nvPr/>
          </p:nvSpPr>
          <p:spPr>
            <a:xfrm rot="-4418122" flipH="1">
              <a:off x="4258243" y="2890559"/>
              <a:ext cx="54203" cy="71016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08" name="Google Shape;808;p46"/>
            <p:cNvSpPr/>
            <p:nvPr/>
          </p:nvSpPr>
          <p:spPr>
            <a:xfrm>
              <a:off x="3075411" y="271359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09" name="Google Shape;809;p46"/>
            <p:cNvSpPr/>
            <p:nvPr/>
          </p:nvSpPr>
          <p:spPr>
            <a:xfrm rot="-785806">
              <a:off x="3075411" y="289454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10" name="Google Shape;810;p46"/>
            <p:cNvSpPr/>
            <p:nvPr/>
          </p:nvSpPr>
          <p:spPr>
            <a:xfrm flipH="1">
              <a:off x="4303378" y="271140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11" name="Google Shape;811;p46"/>
            <p:cNvSpPr/>
            <p:nvPr/>
          </p:nvSpPr>
          <p:spPr>
            <a:xfrm rot="785806" flipH="1">
              <a:off x="4303378" y="2892358"/>
              <a:ext cx="424308" cy="89690"/>
            </a:xfrm>
            <a:custGeom>
              <a:avLst/>
              <a:gdLst/>
              <a:ahLst/>
              <a:cxnLst/>
              <a:rect l="l" t="t" r="r" b="b"/>
              <a:pathLst>
                <a:path w="424308" h="89690" extrusionOk="0">
                  <a:moveTo>
                    <a:pt x="0" y="0"/>
                  </a:moveTo>
                  <a:cubicBezTo>
                    <a:pt x="71266" y="17542"/>
                    <a:pt x="83327" y="48241"/>
                    <a:pt x="213799" y="85519"/>
                  </a:cubicBezTo>
                  <a:cubicBezTo>
                    <a:pt x="339886" y="93193"/>
                    <a:pt x="354138" y="87712"/>
                    <a:pt x="424308" y="88808"/>
                  </a:cubicBezTo>
                  <a:lnTo>
                    <a:pt x="424308" y="88808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12" name="Google Shape;812;p46"/>
          <p:cNvSpPr txBox="1"/>
          <p:nvPr/>
        </p:nvSpPr>
        <p:spPr>
          <a:xfrm>
            <a:off x="792220" y="2779647"/>
            <a:ext cx="134882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Deep Breathing</a:t>
            </a:r>
            <a:endParaRPr/>
          </a:p>
        </p:txBody>
      </p:sp>
      <p:grpSp>
        <p:nvGrpSpPr>
          <p:cNvPr id="813" name="Google Shape;813;p46"/>
          <p:cNvGrpSpPr/>
          <p:nvPr/>
        </p:nvGrpSpPr>
        <p:grpSpPr>
          <a:xfrm>
            <a:off x="2197844" y="1864662"/>
            <a:ext cx="861226" cy="1143000"/>
            <a:chOff x="6106049" y="1723292"/>
            <a:chExt cx="2917371" cy="3735472"/>
          </a:xfrm>
        </p:grpSpPr>
        <p:grpSp>
          <p:nvGrpSpPr>
            <p:cNvPr id="814" name="Google Shape;814;p46"/>
            <p:cNvGrpSpPr/>
            <p:nvPr/>
          </p:nvGrpSpPr>
          <p:grpSpPr>
            <a:xfrm>
              <a:off x="6106049" y="1723292"/>
              <a:ext cx="2917371" cy="3735472"/>
              <a:chOff x="4136573" y="1652954"/>
              <a:chExt cx="2917371" cy="3735472"/>
            </a:xfrm>
          </p:grpSpPr>
          <p:pic>
            <p:nvPicPr>
              <p:cNvPr id="815" name="Google Shape;815;p46" descr="Woman with solid fill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136573" y="2471055"/>
                <a:ext cx="2917371" cy="29173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6" name="Google Shape;816;p46" descr="Thought bubble outline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704443" y="1652954"/>
                <a:ext cx="1275300" cy="1275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7" name="Google Shape;817;p46" descr="Tropical scene outline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6088373" y="1901690"/>
                <a:ext cx="507439" cy="5074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18" name="Google Shape;818;p46"/>
            <p:cNvSpPr/>
            <p:nvPr/>
          </p:nvSpPr>
          <p:spPr>
            <a:xfrm>
              <a:off x="7262573" y="5251039"/>
              <a:ext cx="246888" cy="19929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19" name="Google Shape;819;p46"/>
            <p:cNvSpPr/>
            <p:nvPr/>
          </p:nvSpPr>
          <p:spPr>
            <a:xfrm>
              <a:off x="7627982" y="5251039"/>
              <a:ext cx="246888" cy="19929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20" name="Google Shape;820;p46"/>
          <p:cNvSpPr txBox="1"/>
          <p:nvPr/>
        </p:nvSpPr>
        <p:spPr>
          <a:xfrm>
            <a:off x="2125486" y="3105901"/>
            <a:ext cx="10411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Visualization</a:t>
            </a:r>
            <a:endParaRPr/>
          </a:p>
        </p:txBody>
      </p:sp>
      <p:grpSp>
        <p:nvGrpSpPr>
          <p:cNvPr id="821" name="Google Shape;821;p46"/>
          <p:cNvGrpSpPr/>
          <p:nvPr/>
        </p:nvGrpSpPr>
        <p:grpSpPr>
          <a:xfrm>
            <a:off x="920414" y="3566872"/>
            <a:ext cx="1246936" cy="1143000"/>
            <a:chOff x="5440233" y="3187524"/>
            <a:chExt cx="1311534" cy="1216295"/>
          </a:xfrm>
        </p:grpSpPr>
        <p:grpSp>
          <p:nvGrpSpPr>
            <p:cNvPr id="822" name="Google Shape;822;p46"/>
            <p:cNvGrpSpPr/>
            <p:nvPr/>
          </p:nvGrpSpPr>
          <p:grpSpPr>
            <a:xfrm>
              <a:off x="5440233" y="3187524"/>
              <a:ext cx="1311534" cy="1216295"/>
              <a:chOff x="4757223" y="2506979"/>
              <a:chExt cx="2477919" cy="2297981"/>
            </a:xfrm>
          </p:grpSpPr>
          <p:pic>
            <p:nvPicPr>
              <p:cNvPr id="823" name="Google Shape;823;p46" descr="Dance with solid fill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648521" y="2506979"/>
                <a:ext cx="1586621" cy="15866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4" name="Google Shape;824;p46" descr="Watering Plant with solid fill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757223" y="3429000"/>
                <a:ext cx="1375960" cy="1375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5" name="Google Shape;825;p46" descr="Alterations &amp; Tailoring with solid fill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6123980" y="3769657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26" name="Google Shape;826;p46" descr="Music note with solid fill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583058" y="3295433"/>
              <a:ext cx="372471" cy="3724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7" name="Google Shape;827;p46"/>
          <p:cNvSpPr txBox="1"/>
          <p:nvPr/>
        </p:nvSpPr>
        <p:spPr>
          <a:xfrm>
            <a:off x="920414" y="4845315"/>
            <a:ext cx="136242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Positive Activities</a:t>
            </a:r>
            <a:endParaRPr/>
          </a:p>
        </p:txBody>
      </p:sp>
      <p:pic>
        <p:nvPicPr>
          <p:cNvPr id="828" name="Google Shape;828;p46" descr="Road with solid fill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79776" y="1607871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6" descr="Map with pin with solid fill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005952" y="5295686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46"/>
          <p:cNvSpPr txBox="1"/>
          <p:nvPr/>
        </p:nvSpPr>
        <p:spPr>
          <a:xfrm>
            <a:off x="3477556" y="2727549"/>
            <a:ext cx="10214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Paths</a:t>
            </a:r>
            <a:endParaRPr/>
          </a:p>
        </p:txBody>
      </p:sp>
      <p:sp>
        <p:nvSpPr>
          <p:cNvPr id="831" name="Google Shape;831;p46"/>
          <p:cNvSpPr txBox="1"/>
          <p:nvPr/>
        </p:nvSpPr>
        <p:spPr>
          <a:xfrm>
            <a:off x="4949585" y="6448317"/>
            <a:ext cx="119936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Atlas CareMap</a:t>
            </a:r>
            <a:endParaRPr/>
          </a:p>
        </p:txBody>
      </p:sp>
      <p:pic>
        <p:nvPicPr>
          <p:cNvPr id="832" name="Google Shape;832;p46" descr="Clipboard Partially Checked with solid fill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834535" y="2239900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46"/>
          <p:cNvSpPr txBox="1"/>
          <p:nvPr/>
        </p:nvSpPr>
        <p:spPr>
          <a:xfrm>
            <a:off x="4864937" y="3520057"/>
            <a:ext cx="11144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Self-Care List</a:t>
            </a:r>
            <a:endParaRPr/>
          </a:p>
        </p:txBody>
      </p:sp>
      <p:pic>
        <p:nvPicPr>
          <p:cNvPr id="834" name="Google Shape;834;p46" descr="Chat with solid fill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075764" y="3528551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46"/>
          <p:cNvSpPr/>
          <p:nvPr/>
        </p:nvSpPr>
        <p:spPr>
          <a:xfrm>
            <a:off x="2768942" y="5151492"/>
            <a:ext cx="951453" cy="950976"/>
          </a:xfrm>
          <a:prstGeom prst="octagon">
            <a:avLst>
              <a:gd name="adj" fmla="val 29289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36" name="Google Shape;836;p46"/>
          <p:cNvSpPr txBox="1"/>
          <p:nvPr/>
        </p:nvSpPr>
        <p:spPr>
          <a:xfrm>
            <a:off x="3020851" y="4533052"/>
            <a:ext cx="14070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Anger-Mapping</a:t>
            </a:r>
            <a:endParaRPr/>
          </a:p>
        </p:txBody>
      </p:sp>
      <p:sp>
        <p:nvSpPr>
          <p:cNvPr id="837" name="Google Shape;837;p46"/>
          <p:cNvSpPr txBox="1"/>
          <p:nvPr/>
        </p:nvSpPr>
        <p:spPr>
          <a:xfrm>
            <a:off x="2888857" y="6329346"/>
            <a:ext cx="7409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S.T.O.P.</a:t>
            </a:r>
            <a:endParaRPr/>
          </a:p>
        </p:txBody>
      </p:sp>
      <p:grpSp>
        <p:nvGrpSpPr>
          <p:cNvPr id="838" name="Google Shape;838;p46"/>
          <p:cNvGrpSpPr/>
          <p:nvPr/>
        </p:nvGrpSpPr>
        <p:grpSpPr>
          <a:xfrm>
            <a:off x="4685857" y="3906491"/>
            <a:ext cx="1143000" cy="1143000"/>
            <a:chOff x="9503906" y="3226708"/>
            <a:chExt cx="1955037" cy="1955037"/>
          </a:xfrm>
        </p:grpSpPr>
        <p:pic>
          <p:nvPicPr>
            <p:cNvPr id="839" name="Google Shape;839;p46" descr="Monitor with solid fill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9503906" y="3226708"/>
              <a:ext cx="1955037" cy="1955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0" name="Google Shape;840;p46" descr="Users with solid fill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0014980" y="3650834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1" name="Google Shape;841;p46"/>
          <p:cNvSpPr txBox="1"/>
          <p:nvPr/>
        </p:nvSpPr>
        <p:spPr>
          <a:xfrm>
            <a:off x="4491167" y="5058107"/>
            <a:ext cx="152157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Connections</a:t>
            </a:r>
            <a:endParaRPr/>
          </a:p>
        </p:txBody>
      </p:sp>
      <p:pic>
        <p:nvPicPr>
          <p:cNvPr id="842" name="Google Shape;842;p46" descr="Graphical user interface, text, application&#10;&#10;Description automatically generated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081156" y="1612571"/>
            <a:ext cx="3731252" cy="485062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3" name="Google Shape;843;p46" descr="Head with gears with solid fill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129437" y="533510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46"/>
          <p:cNvSpPr txBox="1"/>
          <p:nvPr/>
        </p:nvSpPr>
        <p:spPr>
          <a:xfrm>
            <a:off x="883116" y="6344598"/>
            <a:ext cx="14070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Self-Talk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31" y="586199"/>
            <a:ext cx="4235452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Access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The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Website</a:t>
            </a:r>
            <a:endParaRPr lang="en-US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Description automatically generated with medium confidence">
            <a:extLst>
              <a:ext uri="{FF2B5EF4-FFF2-40B4-BE49-F238E27FC236}">
                <a16:creationId xmlns:a16="http://schemas.microsoft.com/office/drawing/2014/main" id="{2F96654C-41CF-0B01-F3EB-6815BA36A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104902"/>
            <a:ext cx="583107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03F7D-ECAD-D7CB-B082-178DCCA75AFF}"/>
              </a:ext>
            </a:extLst>
          </p:cNvPr>
          <p:cNvSpPr txBox="1"/>
          <p:nvPr/>
        </p:nvSpPr>
        <p:spPr>
          <a:xfrm>
            <a:off x="5820612" y="48187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URL: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www.optimalagingcenter.com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/caregiver-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tlc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31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Google Shape;858;p48" descr="Bright yellow balloons"/>
          <p:cNvPicPr preferRelativeResize="0"/>
          <p:nvPr/>
        </p:nvPicPr>
        <p:blipFill rotWithShape="1">
          <a:blip r:embed="rId3">
            <a:alphaModFix amt="40000"/>
          </a:blip>
          <a:srcRect t="14000" b="1730"/>
          <a:stretch/>
        </p:blipFill>
        <p:spPr>
          <a:xfrm>
            <a:off x="1" y="10"/>
            <a:ext cx="1219200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48"/>
          <p:cNvSpPr txBox="1"/>
          <p:nvPr/>
        </p:nvSpPr>
        <p:spPr>
          <a:xfrm>
            <a:off x="1371600" y="3429000"/>
            <a:ext cx="9486900" cy="1967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lang="en-US" sz="3600" b="1" i="1" cap="none" dirty="0">
                <a:solidFill>
                  <a:schemeClr val="dk1"/>
                </a:solidFill>
                <a:latin typeface="+mn-lt"/>
                <a:ea typeface="Avenir"/>
                <a:cs typeface="Avenir"/>
                <a:sym typeface="Avenir"/>
              </a:rPr>
              <a:t>CONGRATULATIONS!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f963ea50ca_0_12"/>
          <p:cNvSpPr txBox="1">
            <a:spLocks noGrp="1"/>
          </p:cNvSpPr>
          <p:nvPr>
            <p:ph type="title"/>
          </p:nvPr>
        </p:nvSpPr>
        <p:spPr>
          <a:xfrm>
            <a:off x="899746" y="2484706"/>
            <a:ext cx="10392600" cy="18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6F0F"/>
              </a:buClr>
              <a:buSzPts val="3600"/>
              <a:buFont typeface="Sorts Mill Goudy"/>
              <a:buNone/>
            </a:pPr>
            <a:r>
              <a:rPr lang="en-US" sz="3600" b="1" cap="none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Put Image of Certificates Here [remove text]</a:t>
            </a:r>
            <a:br>
              <a:rPr lang="en-US" sz="3600" b="1" cap="none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</a:br>
            <a:br>
              <a:rPr lang="en-US" sz="3600" b="1" cap="none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</a:br>
            <a:r>
              <a:rPr lang="en-US" sz="3600" b="1" cap="none">
                <a:solidFill>
                  <a:srgbClr val="716F0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new slide&gt;duplicate slide&gt;drag image to slide</a:t>
            </a:r>
            <a:endParaRPr/>
          </a:p>
        </p:txBody>
      </p:sp>
      <p:sp>
        <p:nvSpPr>
          <p:cNvPr id="873" name="Google Shape;873;gf963ea50ca_0_12"/>
          <p:cNvSpPr/>
          <p:nvPr/>
        </p:nvSpPr>
        <p:spPr>
          <a:xfrm>
            <a:off x="-320040" y="697229"/>
            <a:ext cx="640200" cy="640200"/>
          </a:xfrm>
          <a:prstGeom prst="ellipse">
            <a:avLst/>
          </a:prstGeom>
          <a:solidFill>
            <a:srgbClr val="E2CB22">
              <a:alpha val="7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1820</Words>
  <Application>Microsoft Macintosh PowerPoint</Application>
  <PresentationFormat>Widescreen</PresentationFormat>
  <Paragraphs>247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Gill Sans</vt:lpstr>
      <vt:lpstr>Avenir</vt:lpstr>
      <vt:lpstr>Calibri Light</vt:lpstr>
      <vt:lpstr>Arial</vt:lpstr>
      <vt:lpstr>Sorts Mill Goudy</vt:lpstr>
      <vt:lpstr>Calibri</vt:lpstr>
      <vt:lpstr>ClassicFrameVTI</vt:lpstr>
      <vt:lpstr>Office Theme</vt:lpstr>
      <vt:lpstr>1_Office Theme</vt:lpstr>
      <vt:lpstr>   ALL BY MYSELF</vt:lpstr>
      <vt:lpstr>Deep Breathing  Take 10 deep breaths</vt:lpstr>
      <vt:lpstr>Check In</vt:lpstr>
      <vt:lpstr>Today’s Topics</vt:lpstr>
      <vt:lpstr>Meaningful Connections Matter </vt:lpstr>
      <vt:lpstr>Creating Social Connectedness</vt:lpstr>
      <vt:lpstr>Where to go in a Crisis: Helplines / Hotlines</vt:lpstr>
      <vt:lpstr>Helplines for Caregivers</vt:lpstr>
      <vt:lpstr>Support Groups</vt:lpstr>
      <vt:lpstr>Support Groups: Pros and Cons</vt:lpstr>
      <vt:lpstr>Finding One That Fits</vt:lpstr>
      <vt:lpstr>Where to Find a Support Group</vt:lpstr>
      <vt:lpstr>Online Message Boards</vt:lpstr>
      <vt:lpstr>Message Boards</vt:lpstr>
      <vt:lpstr>Social Media - Facebook</vt:lpstr>
      <vt:lpstr>Facebook Caregiver Groups for All Caregivers</vt:lpstr>
      <vt:lpstr>Facebook Caregiver Groups for Dementia</vt:lpstr>
      <vt:lpstr>Review:  Stress Management</vt:lpstr>
      <vt:lpstr>Review:  Mood Management</vt:lpstr>
      <vt:lpstr>Review:  Nurturing Resilience</vt:lpstr>
      <vt:lpstr>Review:  Self-Care</vt:lpstr>
      <vt:lpstr>Review:  Coping with Frustration</vt:lpstr>
      <vt:lpstr>Review:  Finding Support</vt:lpstr>
      <vt:lpstr>Making it Personal: Planning for the Future</vt:lpstr>
      <vt:lpstr>Access  To The Website</vt:lpstr>
      <vt:lpstr>PowerPoint Presentation</vt:lpstr>
      <vt:lpstr>Put Image of Certificates Here [remove text]  new slide&gt;duplicate slide&gt;drag image to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ALL BY MYSELF</dc:title>
  <dc:creator>Ann Bilbrey</dc:creator>
  <cp:lastModifiedBy>Ann Bilbrey</cp:lastModifiedBy>
  <cp:revision>3</cp:revision>
  <dcterms:created xsi:type="dcterms:W3CDTF">2020-09-01T21:53:41Z</dcterms:created>
  <dcterms:modified xsi:type="dcterms:W3CDTF">2023-06-02T22:36:49Z</dcterms:modified>
</cp:coreProperties>
</file>