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</p:sldMasterIdLst>
  <p:notesMasterIdLst>
    <p:notesMasterId r:id="rId24"/>
  </p:notesMasterIdLst>
  <p:handoutMasterIdLst>
    <p:handoutMasterId r:id="rId25"/>
  </p:handoutMasterIdLst>
  <p:sldIdLst>
    <p:sldId id="261" r:id="rId3"/>
    <p:sldId id="565" r:id="rId4"/>
    <p:sldId id="401" r:id="rId5"/>
    <p:sldId id="284" r:id="rId6"/>
    <p:sldId id="285" r:id="rId7"/>
    <p:sldId id="322" r:id="rId8"/>
    <p:sldId id="311" r:id="rId9"/>
    <p:sldId id="312" r:id="rId10"/>
    <p:sldId id="320" r:id="rId11"/>
    <p:sldId id="399" r:id="rId12"/>
    <p:sldId id="347" r:id="rId13"/>
    <p:sldId id="398" r:id="rId14"/>
    <p:sldId id="391" r:id="rId15"/>
    <p:sldId id="325" r:id="rId16"/>
    <p:sldId id="337" r:id="rId17"/>
    <p:sldId id="323" r:id="rId18"/>
    <p:sldId id="321" r:id="rId19"/>
    <p:sldId id="315" r:id="rId20"/>
    <p:sldId id="301" r:id="rId21"/>
    <p:sldId id="310" r:id="rId22"/>
    <p:sldId id="56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A28C"/>
    <a:srgbClr val="BD5729"/>
    <a:srgbClr val="EED5C9"/>
    <a:srgbClr val="EEDFD9"/>
    <a:srgbClr val="C87A5A"/>
    <a:srgbClr val="ECECEC"/>
    <a:srgbClr val="DFAB95"/>
    <a:srgbClr val="EFD5CA"/>
    <a:srgbClr val="CE815F"/>
    <a:srgbClr val="DFAB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535"/>
    <p:restoredTop sz="63782"/>
  </p:normalViewPr>
  <p:slideViewPr>
    <p:cSldViewPr snapToGrid="0" snapToObjects="1">
      <p:cViewPr varScale="1">
        <p:scale>
          <a:sx n="24" d="100"/>
          <a:sy n="24" d="100"/>
        </p:scale>
        <p:origin x="208" y="680"/>
      </p:cViewPr>
      <p:guideLst/>
    </p:cSldViewPr>
  </p:slideViewPr>
  <p:notesTextViewPr>
    <p:cViewPr>
      <p:scale>
        <a:sx n="105" d="100"/>
        <a:sy n="105" d="100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24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Sleep Drive with nap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Awake</c:v>
                </c:pt>
                <c:pt idx="1">
                  <c:v>Morning</c:v>
                </c:pt>
                <c:pt idx="2">
                  <c:v>Noon</c:v>
                </c:pt>
                <c:pt idx="3">
                  <c:v>Afternoon</c:v>
                </c:pt>
                <c:pt idx="4">
                  <c:v>Evening</c:v>
                </c:pt>
                <c:pt idx="5">
                  <c:v>TV Nap </c:v>
                </c:pt>
                <c:pt idx="6">
                  <c:v>Bedtime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0.7</c:v>
                </c:pt>
                <c:pt idx="2">
                  <c:v>1.7</c:v>
                </c:pt>
                <c:pt idx="3">
                  <c:v>2.7</c:v>
                </c:pt>
                <c:pt idx="4">
                  <c:v>3.75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E7-EE43-B242-6111BF7169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Sleep Driv no nap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Awake</c:v>
                </c:pt>
                <c:pt idx="1">
                  <c:v>Morning</c:v>
                </c:pt>
                <c:pt idx="2">
                  <c:v>Noon</c:v>
                </c:pt>
                <c:pt idx="3">
                  <c:v>Afternoon</c:v>
                </c:pt>
                <c:pt idx="4">
                  <c:v>Evening</c:v>
                </c:pt>
                <c:pt idx="5">
                  <c:v>TV Nap </c:v>
                </c:pt>
                <c:pt idx="6">
                  <c:v>Bedtime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E7-EE43-B242-6111BF716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324927"/>
        <c:axId val="196162671"/>
      </c:lineChart>
      <c:catAx>
        <c:axId val="19432492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162671"/>
        <c:crosses val="autoZero"/>
        <c:auto val="1"/>
        <c:lblAlgn val="ctr"/>
        <c:lblOffset val="100"/>
        <c:noMultiLvlLbl val="0"/>
      </c:catAx>
      <c:valAx>
        <c:axId val="196162671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Sleep</a:t>
                </a:r>
                <a:r>
                  <a:rPr lang="en-US" baseline="0" dirty="0"/>
                  <a:t> Drive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94324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E9E9637-5403-1D4D-AA46-7B3D82A089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CGTLC4: Filling the Well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16105-FC35-D341-87DC-2FDA64EBA6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F6C94-0580-FC4C-B8E8-C5B3561DD8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83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8B10-652B-4449-A567-733960D7CFE1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Handouts</a:t>
            </a:r>
          </a:p>
          <a:p>
            <a:r>
              <a:rPr lang="en-US" b="0" dirty="0"/>
              <a:t>NIH: A Good Night’s Sleep</a:t>
            </a:r>
          </a:p>
          <a:p>
            <a:r>
              <a:rPr lang="en-US" b="0" dirty="0"/>
              <a:t>OAC: Self-Care Checklist</a:t>
            </a:r>
          </a:p>
          <a:p>
            <a:endParaRPr lang="en-US" b="0" dirty="0"/>
          </a:p>
          <a:p>
            <a:r>
              <a:rPr lang="en-US" b="0" dirty="0"/>
              <a:t>Rev 5.8.23 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06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28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67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822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A69BE-2BEE-BC47-B2E9-FB2A8030FF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758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79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333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760a3cf719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760a3cf719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8056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49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0" u="none" strike="noStrike" kern="1200" baseline="300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522E2-10F6-C946-AD27-1F4DE6132A5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79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522E2-10F6-C946-AD27-1F4DE6132A5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380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522E2-10F6-C946-AD27-1F4DE6132A5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720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294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522E2-10F6-C946-AD27-1F4DE6132A5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10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60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810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26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981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dirty="0"/>
              <a:t>Contents:  Handouts include pdf of slide set, and supplemental educational material sorted by session and topic.</a:t>
            </a:r>
          </a:p>
        </p:txBody>
      </p:sp>
    </p:spTree>
    <p:extLst>
      <p:ext uri="{BB962C8B-B14F-4D97-AF65-F5344CB8AC3E}">
        <p14:creationId xmlns:p14="http://schemas.microsoft.com/office/powerpoint/2010/main" val="233028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04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27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54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16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54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83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61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78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86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38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18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16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89000">
              <a:srgbClr val="D5A28C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3193774" y="2391027"/>
            <a:ext cx="8998226" cy="103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3774" y="2682572"/>
            <a:ext cx="8998226" cy="447584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   Filling the Well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3A6633C7-90B7-3E41-93C1-E29AB8B17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5" b="93602" l="5263" r="92325">
                        <a14:foregroundMark x1="59211" y1="8768" x2="59211" y2="8768"/>
                        <a14:foregroundMark x1="59211" y1="4976" x2="59211" y2="4976"/>
                        <a14:foregroundMark x1="32895" y1="20616" x2="32895" y2="20616"/>
                        <a14:foregroundMark x1="37281" y1="20853" x2="37281" y2="20853"/>
                        <a14:foregroundMark x1="45175" y1="21090" x2="45175" y2="21090"/>
                        <a14:foregroundMark x1="49123" y1="20379" x2="49123" y2="20379"/>
                        <a14:foregroundMark x1="61404" y1="19431" x2="61404" y2="19431"/>
                        <a14:foregroundMark x1="41228" y1="32701" x2="41228" y2="32701"/>
                        <a14:foregroundMark x1="46053" y1="33412" x2="46053" y2="33412"/>
                        <a14:foregroundMark x1="51316" y1="33649" x2="51316" y2="33649"/>
                        <a14:foregroundMark x1="26754" y1="45735" x2="26754" y2="45735"/>
                        <a14:foregroundMark x1="19956" y1="44076" x2="19956" y2="44076"/>
                        <a14:foregroundMark x1="49123" y1="66825" x2="49123" y2="66825"/>
                        <a14:foregroundMark x1="72807" y1="41232" x2="72807" y2="41232"/>
                        <a14:foregroundMark x1="85307" y1="38389" x2="85307" y2="38389"/>
                        <a14:foregroundMark x1="77851" y1="56161" x2="77851" y2="56161"/>
                        <a14:foregroundMark x1="92325" y1="53318" x2="92325" y2="53318"/>
                        <a14:foregroundMark x1="56360" y1="75829" x2="56360" y2="75829"/>
                        <a14:foregroundMark x1="48904" y1="93602" x2="48904" y2="93602"/>
                        <a14:foregroundMark x1="27412" y1="82701" x2="27412" y2="82701"/>
                        <a14:foregroundMark x1="26096" y1="72986" x2="26096" y2="72986"/>
                        <a14:foregroundMark x1="5482" y1="53081" x2="5482" y2="53081"/>
                        <a14:foregroundMark x1="17105" y1="64218" x2="17105" y2="64218"/>
                        <a14:foregroundMark x1="19518" y1="68483" x2="19518" y2="68483"/>
                        <a14:foregroundMark x1="18421" y1="71327" x2="18421" y2="71327"/>
                        <a14:foregroundMark x1="20175" y1="73934" x2="20175" y2="73934"/>
                        <a14:foregroundMark x1="21711" y1="60664" x2="21711" y2="60664"/>
                        <a14:foregroundMark x1="23246" y1="59716" x2="23246" y2="59716"/>
                        <a14:foregroundMark x1="14693" y1="60190" x2="14693" y2="60190"/>
                        <a14:foregroundMark x1="51754" y1="75592" x2="51754" y2="75592"/>
                        <a14:foregroundMark x1="56798" y1="72749" x2="56798" y2="72749"/>
                        <a14:foregroundMark x1="57675" y1="82701" x2="57675" y2="82701"/>
                        <a14:foregroundMark x1="54386" y1="80569" x2="54386" y2="80569"/>
                        <a14:foregroundMark x1="71053" y1="63507" x2="71053" y2="63507"/>
                        <a14:foregroundMark x1="86404" y1="57109" x2="86404" y2="57109"/>
                        <a14:foregroundMark x1="85307" y1="54028" x2="85307" y2="54028"/>
                        <a14:foregroundMark x1="87939" y1="57109" x2="87939" y2="57109"/>
                        <a14:foregroundMark x1="87061" y1="60664" x2="87061" y2="60664"/>
                        <a14:foregroundMark x1="84868" y1="62085" x2="84868" y2="62085"/>
                        <a14:foregroundMark x1="84649" y1="64218" x2="84649" y2="64218"/>
                        <a14:foregroundMark x1="81798" y1="68483" x2="81798" y2="68483"/>
                        <a14:foregroundMark x1="78289" y1="68483" x2="78289" y2="68483"/>
                        <a14:foregroundMark x1="77851" y1="71090" x2="77851" y2="71090"/>
                        <a14:foregroundMark x1="58991" y1="74882" x2="58991" y2="74882"/>
                        <a14:foregroundMark x1="61842" y1="3555" x2="61842" y2="3555"/>
                        <a14:foregroundMark x1="76754" y1="69668" x2="76754" y2="696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174" y="1566514"/>
            <a:ext cx="2895600" cy="26797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B5C524-8412-C24D-9C29-82102ECE8B89}"/>
              </a:ext>
            </a:extLst>
          </p:cNvPr>
          <p:cNvSpPr txBox="1"/>
          <p:nvPr/>
        </p:nvSpPr>
        <p:spPr>
          <a:xfrm>
            <a:off x="2447477" y="6285774"/>
            <a:ext cx="4503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Caregiver TLC is a derivative of the Coping With Caregiving 2.0 Suite</a:t>
            </a: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52ECF719-5158-A644-B692-8133F5FAA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36" y="6002170"/>
            <a:ext cx="1296475" cy="5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8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15895E-573E-4A4C-81ED-C6CC67B03495}"/>
              </a:ext>
            </a:extLst>
          </p:cNvPr>
          <p:cNvGrpSpPr/>
          <p:nvPr/>
        </p:nvGrpSpPr>
        <p:grpSpPr>
          <a:xfrm>
            <a:off x="6912636" y="2645826"/>
            <a:ext cx="3090345" cy="3090345"/>
            <a:chOff x="2389873" y="2479467"/>
            <a:chExt cx="3010222" cy="301022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3ECB861-17A8-6E49-92C5-ED5FA6DA6024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9" name="Graphic 28" descr="Confused person with solid fill">
                <a:extLst>
                  <a:ext uri="{FF2B5EF4-FFF2-40B4-BE49-F238E27FC236}">
                    <a16:creationId xmlns:a16="http://schemas.microsoft.com/office/drawing/2014/main" id="{F5812D45-A773-0040-82B9-F220263B7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FD08DED-E206-2745-B47C-A70107045595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C3FF4E8-71CF-4B4A-A238-A7F88F22D802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3396D23-EC49-6349-BE87-C4845CBDD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36B62E-AA11-3443-B8FB-D6B6F43D080B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7A6480C-5346-854D-9631-46A41BE3D62C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43928A74-25A7-BC47-A7FD-C703BD57284F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C73D810-2659-A746-92A3-1818142B83CB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43150FDE-A322-844F-AA1E-9FB849ED379E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4D783668-A64E-7345-971E-B9708F62A18F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7771905A-839D-1D4D-B6B9-7315579C3F8F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EFFFAF90-817D-A74E-BBD1-F0AC3628CE14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0A99281F-ECB7-C647-92D8-30CA3B5A7702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7D587221-6CA1-B14D-B9EF-9CB03DEA048C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4579AFA-D69E-1E4D-83B2-A1AE041861B1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05107E9-D739-E94D-8DAF-39F29D0E541C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E6C3B4-1F4F-C840-996C-FD1D92595AD1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48F07C6-1D43-A744-8C61-7FCFB282F107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6E3E3F6-FEB9-0D4D-8FAC-2299AB5E8C43}"/>
              </a:ext>
            </a:extLst>
          </p:cNvPr>
          <p:cNvSpPr txBox="1"/>
          <p:nvPr/>
        </p:nvSpPr>
        <p:spPr>
          <a:xfrm>
            <a:off x="6068171" y="1452037"/>
            <a:ext cx="4779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Let Go of the Outside World and Focus on the Here and Now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E6D1DF0-884B-824E-9076-8FB2CB498AC6}"/>
              </a:ext>
            </a:extLst>
          </p:cNvPr>
          <p:cNvSpPr>
            <a:spLocks noChangeAspect="1"/>
          </p:cNvSpPr>
          <p:nvPr/>
        </p:nvSpPr>
        <p:spPr>
          <a:xfrm>
            <a:off x="1301962" y="1252324"/>
            <a:ext cx="4631937" cy="4631937"/>
          </a:xfrm>
          <a:prstGeom prst="ellipse">
            <a:avLst/>
          </a:prstGeom>
          <a:solidFill>
            <a:srgbClr val="BD5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827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Deep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Breathing</a:t>
            </a:r>
            <a:b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Take 10 deep breaths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627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Check In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50DEC41-EE4A-F840-8FB0-8A71C423CA97}"/>
              </a:ext>
            </a:extLst>
          </p:cNvPr>
          <p:cNvSpPr/>
          <p:nvPr/>
        </p:nvSpPr>
        <p:spPr>
          <a:xfrm>
            <a:off x="9663953" y="-17929"/>
            <a:ext cx="2581835" cy="6902823"/>
          </a:xfrm>
          <a:custGeom>
            <a:avLst/>
            <a:gdLst>
              <a:gd name="connsiteX0" fmla="*/ 0 w 2581835"/>
              <a:gd name="connsiteY0" fmla="*/ 17929 h 6902823"/>
              <a:gd name="connsiteX1" fmla="*/ 2581835 w 2581835"/>
              <a:gd name="connsiteY1" fmla="*/ 0 h 6902823"/>
              <a:gd name="connsiteX2" fmla="*/ 2581835 w 2581835"/>
              <a:gd name="connsiteY2" fmla="*/ 6902823 h 6902823"/>
              <a:gd name="connsiteX3" fmla="*/ 2294965 w 2581835"/>
              <a:gd name="connsiteY3" fmla="*/ 6902823 h 6902823"/>
              <a:gd name="connsiteX4" fmla="*/ 0 w 2581835"/>
              <a:gd name="connsiteY4" fmla="*/ 17929 h 690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5" h="6902823">
                <a:moveTo>
                  <a:pt x="0" y="17929"/>
                </a:moveTo>
                <a:lnTo>
                  <a:pt x="2581835" y="0"/>
                </a:lnTo>
                <a:lnTo>
                  <a:pt x="2581835" y="6902823"/>
                </a:lnTo>
                <a:lnTo>
                  <a:pt x="2294965" y="6902823"/>
                </a:lnTo>
                <a:lnTo>
                  <a:pt x="0" y="17929"/>
                </a:lnTo>
                <a:close/>
              </a:path>
            </a:pathLst>
          </a:custGeom>
          <a:solidFill>
            <a:srgbClr val="D5A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Graphic 22" descr="Road with solid fill">
            <a:extLst>
              <a:ext uri="{FF2B5EF4-FFF2-40B4-BE49-F238E27FC236}">
                <a16:creationId xmlns:a16="http://schemas.microsoft.com/office/drawing/2014/main" id="{C2169EB4-18ED-B142-AF5D-9DB7324A3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3837" y="2138081"/>
            <a:ext cx="2581835" cy="2581835"/>
          </a:xfrm>
          <a:prstGeom prst="rect">
            <a:avLst/>
          </a:prstGeom>
        </p:spPr>
      </p:pic>
      <p:pic>
        <p:nvPicPr>
          <p:cNvPr id="25" name="Graphic 24" descr="Map with pin with solid fill">
            <a:extLst>
              <a:ext uri="{FF2B5EF4-FFF2-40B4-BE49-F238E27FC236}">
                <a16:creationId xmlns:a16="http://schemas.microsoft.com/office/drawing/2014/main" id="{7B183E44-4F47-A64D-8527-1F02C926B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5099" y="2138082"/>
            <a:ext cx="2581835" cy="2581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3B453F-04A4-8241-B8B2-2DE65D72FBF6}"/>
              </a:ext>
            </a:extLst>
          </p:cNvPr>
          <p:cNvSpPr txBox="1"/>
          <p:nvPr/>
        </p:nvSpPr>
        <p:spPr>
          <a:xfrm>
            <a:off x="2240146" y="5084721"/>
            <a:ext cx="1861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Three Paths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358A67-303C-C348-A64D-AFDFADB15DB5}"/>
              </a:ext>
            </a:extLst>
          </p:cNvPr>
          <p:cNvSpPr txBox="1"/>
          <p:nvPr/>
        </p:nvSpPr>
        <p:spPr>
          <a:xfrm>
            <a:off x="6635694" y="5084721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Atlas CareMap</a:t>
            </a:r>
          </a:p>
        </p:txBody>
      </p:sp>
    </p:spTree>
    <p:extLst>
      <p:ext uri="{BB962C8B-B14F-4D97-AF65-F5344CB8AC3E}">
        <p14:creationId xmlns:p14="http://schemas.microsoft.com/office/powerpoint/2010/main" val="2697349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2209800" y="2084070"/>
            <a:ext cx="1371600" cy="137160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 noChangeAspect="1"/>
          </p:cNvSpPr>
          <p:nvPr/>
        </p:nvSpPr>
        <p:spPr>
          <a:xfrm>
            <a:off x="5410200" y="2084070"/>
            <a:ext cx="1371600" cy="137160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610600" y="2084070"/>
            <a:ext cx="1371600" cy="137160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2134816" y="3733592"/>
            <a:ext cx="1521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Caregiver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Burnout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5352847" y="3733592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Self-Care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510769" y="3733591"/>
            <a:ext cx="1571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Tips &amp;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</a:p>
        </p:txBody>
      </p:sp>
      <p:pic>
        <p:nvPicPr>
          <p:cNvPr id="11" name="Graphic 10" descr="Neutral face outline">
            <a:extLst>
              <a:ext uri="{FF2B5EF4-FFF2-40B4-BE49-F238E27FC236}">
                <a16:creationId xmlns:a16="http://schemas.microsoft.com/office/drawing/2014/main" id="{F57D3A8C-69F7-AF4B-96EB-3178EFDE0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8400" y="2312670"/>
            <a:ext cx="914400" cy="914400"/>
          </a:xfrm>
          <a:prstGeom prst="rect">
            <a:avLst/>
          </a:prstGeom>
        </p:spPr>
      </p:pic>
      <p:pic>
        <p:nvPicPr>
          <p:cNvPr id="15" name="Graphic 14" descr="Care">
            <a:extLst>
              <a:ext uri="{FF2B5EF4-FFF2-40B4-BE49-F238E27FC236}">
                <a16:creationId xmlns:a16="http://schemas.microsoft.com/office/drawing/2014/main" id="{444333EA-9DF6-4C43-9362-EF1594D61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799" y="2313940"/>
            <a:ext cx="914400" cy="914400"/>
          </a:xfrm>
          <a:prstGeom prst="rect">
            <a:avLst/>
          </a:prstGeom>
        </p:spPr>
      </p:pic>
      <p:pic>
        <p:nvPicPr>
          <p:cNvPr id="17" name="Graphic 16" descr="Playbook">
            <a:extLst>
              <a:ext uri="{FF2B5EF4-FFF2-40B4-BE49-F238E27FC236}">
                <a16:creationId xmlns:a16="http://schemas.microsoft.com/office/drawing/2014/main" id="{4F3EDAEA-5D24-C646-A7C7-52BD152A25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0" y="22458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FEED8BE9-CF29-CE49-BB16-4E9045CE4AC3}"/>
              </a:ext>
            </a:extLst>
          </p:cNvPr>
          <p:cNvSpPr/>
          <p:nvPr/>
        </p:nvSpPr>
        <p:spPr>
          <a:xfrm flipV="1">
            <a:off x="10129373" y="-17930"/>
            <a:ext cx="2116415" cy="6902823"/>
          </a:xfrm>
          <a:custGeom>
            <a:avLst/>
            <a:gdLst>
              <a:gd name="connsiteX0" fmla="*/ 0 w 2581835"/>
              <a:gd name="connsiteY0" fmla="*/ 17929 h 6902823"/>
              <a:gd name="connsiteX1" fmla="*/ 2581835 w 2581835"/>
              <a:gd name="connsiteY1" fmla="*/ 0 h 6902823"/>
              <a:gd name="connsiteX2" fmla="*/ 2581835 w 2581835"/>
              <a:gd name="connsiteY2" fmla="*/ 6902823 h 6902823"/>
              <a:gd name="connsiteX3" fmla="*/ 2294965 w 2581835"/>
              <a:gd name="connsiteY3" fmla="*/ 6902823 h 6902823"/>
              <a:gd name="connsiteX4" fmla="*/ 0 w 2581835"/>
              <a:gd name="connsiteY4" fmla="*/ 17929 h 690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5" h="6902823">
                <a:moveTo>
                  <a:pt x="0" y="17929"/>
                </a:moveTo>
                <a:lnTo>
                  <a:pt x="2581835" y="0"/>
                </a:lnTo>
                <a:lnTo>
                  <a:pt x="2581835" y="6902823"/>
                </a:lnTo>
                <a:lnTo>
                  <a:pt x="2294965" y="6902823"/>
                </a:lnTo>
                <a:lnTo>
                  <a:pt x="0" y="17929"/>
                </a:lnTo>
                <a:close/>
              </a:path>
            </a:pathLst>
          </a:custGeom>
          <a:solidFill>
            <a:srgbClr val="EED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Let’s Start with the Elephant in the Room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 rot="21117892">
            <a:off x="864341" y="2198042"/>
            <a:ext cx="2414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 have no time.”</a:t>
            </a:r>
          </a:p>
        </p:txBody>
      </p:sp>
      <p:pic>
        <p:nvPicPr>
          <p:cNvPr id="6" name="Picture 5" descr="A close up of a stuffed animal&#10;&#10;Description automatically generated">
            <a:extLst>
              <a:ext uri="{FF2B5EF4-FFF2-40B4-BE49-F238E27FC236}">
                <a16:creationId xmlns:a16="http://schemas.microsoft.com/office/drawing/2014/main" id="{A1906671-E373-F74A-9682-2B5C95759C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34" b="95661" l="4375" r="96250">
                        <a14:foregroundMark x1="40938" y1="9841" x2="40938" y2="9841"/>
                        <a14:foregroundMark x1="43021" y1="7407" x2="43021" y2="7407"/>
                        <a14:foregroundMark x1="45313" y1="3915" x2="45313" y2="3915"/>
                        <a14:foregroundMark x1="69375" y1="23492" x2="69375" y2="23492"/>
                        <a14:foregroundMark x1="65313" y1="13122" x2="65313" y2="13122"/>
                        <a14:foregroundMark x1="54271" y1="4444" x2="54271" y2="4444"/>
                        <a14:foregroundMark x1="42396" y1="2540" x2="42396" y2="2540"/>
                        <a14:foregroundMark x1="13021" y1="33333" x2="13021" y2="33333"/>
                        <a14:foregroundMark x1="9375" y1="40423" x2="9375" y2="40423"/>
                        <a14:foregroundMark x1="5938" y1="47302" x2="5938" y2="47302"/>
                        <a14:foregroundMark x1="90000" y1="48254" x2="90000" y2="48254"/>
                        <a14:foregroundMark x1="90000" y1="54392" x2="90000" y2="54392"/>
                        <a14:foregroundMark x1="91042" y1="55556" x2="91042" y2="55556"/>
                        <a14:foregroundMark x1="84375" y1="76190" x2="84375" y2="76190"/>
                        <a14:foregroundMark x1="87500" y1="88360" x2="87500" y2="88360"/>
                        <a14:foregroundMark x1="88125" y1="84444" x2="88125" y2="84444"/>
                        <a14:foregroundMark x1="90000" y1="72487" x2="90000" y2="72487"/>
                        <a14:foregroundMark x1="89688" y1="69947" x2="89688" y2="69947"/>
                        <a14:foregroundMark x1="93542" y1="70265" x2="93542" y2="70265"/>
                        <a14:foregroundMark x1="94688" y1="81481" x2="94688" y2="81481"/>
                        <a14:foregroundMark x1="53854" y1="92063" x2="53854" y2="92063"/>
                        <a14:foregroundMark x1="46146" y1="95661" x2="46146" y2="95661"/>
                        <a14:foregroundMark x1="73750" y1="94074" x2="73750" y2="94074"/>
                        <a14:foregroundMark x1="73750" y1="93122" x2="73750" y2="93122"/>
                        <a14:foregroundMark x1="78229" y1="91958" x2="78229" y2="91958"/>
                        <a14:foregroundMark x1="74896" y1="91958" x2="74896" y2="91958"/>
                        <a14:foregroundMark x1="21146" y1="83810" x2="21146" y2="83810"/>
                        <a14:foregroundMark x1="4375" y1="77143" x2="4375" y2="77143"/>
                        <a14:foregroundMark x1="4375" y1="77143" x2="4375" y2="77143"/>
                        <a14:foregroundMark x1="5729" y1="70476" x2="5729" y2="70476"/>
                        <a14:foregroundMark x1="9167" y1="71640" x2="9167" y2="71640"/>
                        <a14:foregroundMark x1="10729" y1="73439" x2="10729" y2="73439"/>
                        <a14:foregroundMark x1="10000" y1="89947" x2="10000" y2="89947"/>
                        <a14:foregroundMark x1="4688" y1="91746" x2="4688" y2="91746"/>
                        <a14:foregroundMark x1="95833" y1="74603" x2="95833" y2="74603"/>
                        <a14:foregroundMark x1="61354" y1="35556" x2="61354" y2="35556"/>
                        <a14:foregroundMark x1="18438" y1="89312" x2="18438" y2="89312"/>
                        <a14:foregroundMark x1="10104" y1="91746" x2="10104" y2="91746"/>
                        <a14:foregroundMark x1="96354" y1="84444" x2="96354" y2="8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2637" y="3042085"/>
            <a:ext cx="3875314" cy="38159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C1C965-AC48-9049-AEC9-B2F0F159BCDD}"/>
              </a:ext>
            </a:extLst>
          </p:cNvPr>
          <p:cNvSpPr txBox="1"/>
          <p:nvPr/>
        </p:nvSpPr>
        <p:spPr>
          <a:xfrm>
            <a:off x="2874274" y="332842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“I’m just too tired.”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B889AB-5294-304E-88CA-9D815B6317F5}"/>
              </a:ext>
            </a:extLst>
          </p:cNvPr>
          <p:cNvSpPr txBox="1"/>
          <p:nvPr/>
        </p:nvSpPr>
        <p:spPr>
          <a:xfrm>
            <a:off x="6483480" y="2549402"/>
            <a:ext cx="2409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 have no help.”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4BD5BC-2824-AB45-A05A-1C307017487C}"/>
              </a:ext>
            </a:extLst>
          </p:cNvPr>
          <p:cNvSpPr txBox="1"/>
          <p:nvPr/>
        </p:nvSpPr>
        <p:spPr>
          <a:xfrm rot="176958">
            <a:off x="1433279" y="5057682"/>
            <a:ext cx="2400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 can’t afford it.”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667B9C-EA8A-7744-AA7C-491D9F33C066}"/>
              </a:ext>
            </a:extLst>
          </p:cNvPr>
          <p:cNvSpPr txBox="1"/>
          <p:nvPr/>
        </p:nvSpPr>
        <p:spPr>
          <a:xfrm rot="21275036">
            <a:off x="5415620" y="4606168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 just can’t.”</a:t>
            </a:r>
          </a:p>
        </p:txBody>
      </p:sp>
    </p:spTree>
    <p:extLst>
      <p:ext uri="{BB962C8B-B14F-4D97-AF65-F5344CB8AC3E}">
        <p14:creationId xmlns:p14="http://schemas.microsoft.com/office/powerpoint/2010/main" val="378472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Caregiving &amp;Well-being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BD8081-9889-1C43-BA24-041CD3E351FC}"/>
              </a:ext>
            </a:extLst>
          </p:cNvPr>
          <p:cNvSpPr txBox="1"/>
          <p:nvPr/>
        </p:nvSpPr>
        <p:spPr>
          <a:xfrm>
            <a:off x="1162722" y="2013909"/>
            <a:ext cx="29766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Love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Commitment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Giving Back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Very Rewarding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469143-C563-9F43-8185-FCC7AF08B86C}"/>
              </a:ext>
            </a:extLst>
          </p:cNvPr>
          <p:cNvSpPr txBox="1"/>
          <p:nvPr/>
        </p:nvSpPr>
        <p:spPr>
          <a:xfrm>
            <a:off x="6977231" y="4517600"/>
            <a:ext cx="47154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Exhaustion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Continuous Care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Inadequate Resources</a:t>
            </a:r>
          </a:p>
        </p:txBody>
      </p:sp>
      <p:pic>
        <p:nvPicPr>
          <p:cNvPr id="6" name="Graphic 5" descr="Rollercoaster Up outline">
            <a:extLst>
              <a:ext uri="{FF2B5EF4-FFF2-40B4-BE49-F238E27FC236}">
                <a16:creationId xmlns:a16="http://schemas.microsoft.com/office/drawing/2014/main" id="{7C9226C2-DD08-D04E-95C7-BEB153B7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8847" y="932104"/>
            <a:ext cx="9395012" cy="62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39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Caregiving is Intense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133569" y="2136338"/>
            <a:ext cx="535116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Heavy Workload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Conflicting Demands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Lack of Privacy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Change of Roles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Unreasonable Demands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Unrealistic Expectations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675EDE-349B-2A4B-93F0-13732C1D90F5}"/>
              </a:ext>
            </a:extLst>
          </p:cNvPr>
          <p:cNvSpPr/>
          <p:nvPr/>
        </p:nvSpPr>
        <p:spPr>
          <a:xfrm>
            <a:off x="6840833" y="0"/>
            <a:ext cx="5351168" cy="6858000"/>
          </a:xfrm>
          <a:prstGeom prst="rect">
            <a:avLst/>
          </a:prstGeom>
          <a:solidFill>
            <a:srgbClr val="EED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 of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Caregiver Burnout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Uncharacteristic Irritability &amp; Impatience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Forgetfulness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Symptoms: headaches gastrointestinal distress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 appetite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food intake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Drinking alcohol too much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drug usage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interest in doing things you use to enjoy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sick all the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 anxious or depressed all the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Thoughts of hurting yourself or the person you are caring for</a:t>
            </a:r>
          </a:p>
        </p:txBody>
      </p:sp>
    </p:spTree>
    <p:extLst>
      <p:ext uri="{BB962C8B-B14F-4D97-AF65-F5344CB8AC3E}">
        <p14:creationId xmlns:p14="http://schemas.microsoft.com/office/powerpoint/2010/main" val="912357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AAF894D-DFF6-F747-932B-8E5C9D7129EB}"/>
              </a:ext>
            </a:extLst>
          </p:cNvPr>
          <p:cNvSpPr/>
          <p:nvPr/>
        </p:nvSpPr>
        <p:spPr>
          <a:xfrm>
            <a:off x="6042212" y="-53788"/>
            <a:ext cx="6221506" cy="6974541"/>
          </a:xfrm>
          <a:custGeom>
            <a:avLst/>
            <a:gdLst>
              <a:gd name="connsiteX0" fmla="*/ 2635623 w 6221506"/>
              <a:gd name="connsiteY0" fmla="*/ 35859 h 6974541"/>
              <a:gd name="connsiteX1" fmla="*/ 6203576 w 6221506"/>
              <a:gd name="connsiteY1" fmla="*/ 0 h 6974541"/>
              <a:gd name="connsiteX2" fmla="*/ 6221506 w 6221506"/>
              <a:gd name="connsiteY2" fmla="*/ 6974541 h 6974541"/>
              <a:gd name="connsiteX3" fmla="*/ 0 w 6221506"/>
              <a:gd name="connsiteY3" fmla="*/ 6956612 h 6974541"/>
              <a:gd name="connsiteX4" fmla="*/ 2635623 w 6221506"/>
              <a:gd name="connsiteY4" fmla="*/ 35859 h 697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1506" h="6974541">
                <a:moveTo>
                  <a:pt x="2635623" y="35859"/>
                </a:moveTo>
                <a:lnTo>
                  <a:pt x="6203576" y="0"/>
                </a:lnTo>
                <a:cubicBezTo>
                  <a:pt x="6209553" y="2324847"/>
                  <a:pt x="6215529" y="4649694"/>
                  <a:pt x="6221506" y="6974541"/>
                </a:cubicBezTo>
                <a:lnTo>
                  <a:pt x="0" y="6956612"/>
                </a:lnTo>
                <a:lnTo>
                  <a:pt x="2635623" y="35859"/>
                </a:lnTo>
                <a:close/>
              </a:path>
            </a:pathLst>
          </a:custGeom>
          <a:solidFill>
            <a:srgbClr val="EED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</a:rPr>
              <a:t>Self-Care</a:t>
            </a:r>
            <a:endParaRPr lang="en-US" sz="3600" b="1" cap="none" dirty="0">
              <a:solidFill>
                <a:srgbClr val="BD5729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54758" y="2120949"/>
            <a:ext cx="595244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42900">
              <a:spcAft>
                <a:spcPts val="600"/>
              </a:spcAft>
              <a:buClr>
                <a:srgbClr val="CE81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deliberate action</a:t>
            </a:r>
          </a:p>
          <a:p>
            <a:pPr marL="352425" indent="-342900">
              <a:spcAft>
                <a:spcPts val="600"/>
              </a:spcAft>
              <a:buClr>
                <a:srgbClr val="CE81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Provides a buffer between you and feeling overwhelmed or stressed</a:t>
            </a:r>
          </a:p>
          <a:p>
            <a:pPr marL="352425" indent="-342900">
              <a:spcAft>
                <a:spcPts val="600"/>
              </a:spcAft>
              <a:buClr>
                <a:srgbClr val="CE81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Gives energy to care for someone else </a:t>
            </a:r>
          </a:p>
          <a:p>
            <a:pPr marL="352425" indent="-342900">
              <a:spcAft>
                <a:spcPts val="600"/>
              </a:spcAft>
              <a:buClr>
                <a:srgbClr val="CE81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can’t get water from an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empty well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indent="-342900">
              <a:spcAft>
                <a:spcPts val="600"/>
              </a:spcAft>
              <a:buClr>
                <a:srgbClr val="CE81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Self-care is not a luxury – it is a necessity!</a:t>
            </a:r>
          </a:p>
        </p:txBody>
      </p:sp>
      <p:pic>
        <p:nvPicPr>
          <p:cNvPr id="8" name="Picture 7" descr="A wooden table&#10;&#10;Description automatically generated">
            <a:extLst>
              <a:ext uri="{FF2B5EF4-FFF2-40B4-BE49-F238E27FC236}">
                <a16:creationId xmlns:a16="http://schemas.microsoft.com/office/drawing/2014/main" id="{EFDBADDB-5897-A045-AE73-7526F06C7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090" y="1198726"/>
            <a:ext cx="4485910" cy="482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3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B986B28-4F38-EC4E-B8F4-B163DCA300FD}"/>
              </a:ext>
            </a:extLst>
          </p:cNvPr>
          <p:cNvGrpSpPr/>
          <p:nvPr/>
        </p:nvGrpSpPr>
        <p:grpSpPr>
          <a:xfrm>
            <a:off x="1115246" y="1575689"/>
            <a:ext cx="9961508" cy="5119883"/>
            <a:chOff x="1531478" y="1575689"/>
            <a:chExt cx="9961508" cy="5119883"/>
          </a:xfrm>
        </p:grpSpPr>
        <p:graphicFrame>
          <p:nvGraphicFramePr>
            <p:cNvPr id="412" name="Google Shape;412;p36"/>
            <p:cNvGraphicFramePr/>
            <p:nvPr>
              <p:extLst>
                <p:ext uri="{D42A27DB-BD31-4B8C-83A1-F6EECF244321}">
                  <p14:modId xmlns:p14="http://schemas.microsoft.com/office/powerpoint/2010/main" val="2607943084"/>
                </p:ext>
              </p:extLst>
            </p:nvPr>
          </p:nvGraphicFramePr>
          <p:xfrm>
            <a:off x="1531478" y="1575689"/>
            <a:ext cx="4860984" cy="24840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4860984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56892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2400" b="1" i="0" dirty="0">
                            <a:solidFill>
                              <a:srgbClr val="434343"/>
                            </a:solidFill>
                            <a:latin typeface="Calibri" panose="020F0502020204030204" pitchFamily="34" charset="0"/>
                            <a:ea typeface="Anton"/>
                            <a:cs typeface="Calibri" panose="020F0502020204030204" pitchFamily="34" charset="0"/>
                            <a:sym typeface="Anton"/>
                          </a:rPr>
                          <a:t>Physical </a:t>
                        </a:r>
                        <a:endParaRPr sz="2400" b="1" i="0" dirty="0">
                          <a:solidFill>
                            <a:srgbClr val="434343"/>
                          </a:solidFill>
                          <a:latin typeface="Calibri" panose="020F0502020204030204" pitchFamily="34" charset="0"/>
                          <a:ea typeface="Anton"/>
                          <a:cs typeface="Calibri" panose="020F0502020204030204" pitchFamily="34" charset="0"/>
                          <a:sym typeface="Anton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ED5C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2828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900" b="0" i="0" u="none" strike="noStrike" cap="non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care for your body </a:t>
                        </a:r>
                        <a:endParaRPr sz="1900" dirty="0">
                          <a:solidFill>
                            <a:srgbClr val="434343"/>
                          </a:solidFill>
                          <a:latin typeface="Lora"/>
                          <a:ea typeface="Lora"/>
                          <a:cs typeface="Lora"/>
                          <a:sym typeface="Lora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ED5C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330596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Schedule a doctor appt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Take a daily walk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Try chair yoga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Eat more veggies</a:t>
                        </a: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ED5C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graphicFrame>
          <p:nvGraphicFramePr>
            <p:cNvPr id="11" name="Google Shape;412;p36">
              <a:extLst>
                <a:ext uri="{FF2B5EF4-FFF2-40B4-BE49-F238E27FC236}">
                  <a16:creationId xmlns:a16="http://schemas.microsoft.com/office/drawing/2014/main" id="{AFB4BFAF-32ED-EC47-9501-A39E2DAC265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74637638"/>
                </p:ext>
              </p:extLst>
            </p:nvPr>
          </p:nvGraphicFramePr>
          <p:xfrm>
            <a:off x="6632002" y="1575689"/>
            <a:ext cx="4860984" cy="24840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4860984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56892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2400" b="1" i="0" dirty="0">
                            <a:solidFill>
                              <a:srgbClr val="434343"/>
                            </a:solidFill>
                            <a:latin typeface="Calibri" panose="020F0502020204030204" pitchFamily="34" charset="0"/>
                            <a:ea typeface="Anton"/>
                            <a:cs typeface="Calibri" panose="020F0502020204030204" pitchFamily="34" charset="0"/>
                            <a:sym typeface="Anton"/>
                          </a:rPr>
                          <a:t>Mental </a:t>
                        </a:r>
                        <a:endParaRPr sz="2400" b="1" i="0" dirty="0">
                          <a:solidFill>
                            <a:srgbClr val="434343"/>
                          </a:solidFill>
                          <a:latin typeface="Calibri" panose="020F0502020204030204" pitchFamily="34" charset="0"/>
                          <a:ea typeface="Anton"/>
                          <a:cs typeface="Calibri" panose="020F0502020204030204" pitchFamily="34" charset="0"/>
                          <a:sym typeface="Anton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DFAB9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2828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900" b="0" i="0" u="none" strike="noStrike" cap="non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exercising your mind</a:t>
                        </a:r>
                        <a:endParaRPr sz="1900" dirty="0">
                          <a:solidFill>
                            <a:srgbClr val="434343"/>
                          </a:solidFill>
                          <a:latin typeface="Lora"/>
                          <a:ea typeface="Lora"/>
                          <a:cs typeface="Lora"/>
                          <a:sym typeface="Lora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DFAB9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330596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Listen to a pod cast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Do a puzzle or play a game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Use your non-dominant hand 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Draw a map of your neighborhood</a:t>
                        </a: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DFAB9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graphicFrame>
          <p:nvGraphicFramePr>
            <p:cNvPr id="12" name="Google Shape;412;p36">
              <a:extLst>
                <a:ext uri="{FF2B5EF4-FFF2-40B4-BE49-F238E27FC236}">
                  <a16:creationId xmlns:a16="http://schemas.microsoft.com/office/drawing/2014/main" id="{F7296A3B-0BDD-7648-A407-AC2DC6C0C09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58745188"/>
                </p:ext>
              </p:extLst>
            </p:nvPr>
          </p:nvGraphicFramePr>
          <p:xfrm>
            <a:off x="1531478" y="4211572"/>
            <a:ext cx="4860984" cy="24840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4860984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56892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2400" b="1" i="0" dirty="0">
                            <a:solidFill>
                              <a:srgbClr val="434343"/>
                            </a:solidFill>
                            <a:latin typeface="Calibri" panose="020F0502020204030204" pitchFamily="34" charset="0"/>
                            <a:ea typeface="Anton"/>
                            <a:cs typeface="Calibri" panose="020F0502020204030204" pitchFamily="34" charset="0"/>
                            <a:sym typeface="Anton"/>
                          </a:rPr>
                          <a:t>Spiritual</a:t>
                        </a:r>
                        <a:endParaRPr sz="2400" b="1" i="0" dirty="0">
                          <a:solidFill>
                            <a:srgbClr val="434343"/>
                          </a:solidFill>
                          <a:latin typeface="Calibri" panose="020F0502020204030204" pitchFamily="34" charset="0"/>
                          <a:ea typeface="Anton"/>
                          <a:cs typeface="Calibri" panose="020F0502020204030204" pitchFamily="34" charset="0"/>
                          <a:sym typeface="Anton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DFAB9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2828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900" b="0" i="0" u="none" strike="noStrike" cap="non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Lora"/>
                            <a:cs typeface="Arial"/>
                            <a:sym typeface="Arial"/>
                          </a:rPr>
                          <a:t>meaningful action</a:t>
                        </a:r>
                        <a:endParaRPr sz="1900" dirty="0">
                          <a:solidFill>
                            <a:srgbClr val="434343"/>
                          </a:solidFill>
                          <a:latin typeface="Lora"/>
                          <a:ea typeface="Lora"/>
                          <a:cs typeface="Lora"/>
                          <a:sym typeface="Lora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DFAB9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330596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Say a prayer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Spend time in nature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Help someone else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Mediation</a:t>
                        </a: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DFAB9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graphicFrame>
          <p:nvGraphicFramePr>
            <p:cNvPr id="13" name="Google Shape;412;p36">
              <a:extLst>
                <a:ext uri="{FF2B5EF4-FFF2-40B4-BE49-F238E27FC236}">
                  <a16:creationId xmlns:a16="http://schemas.microsoft.com/office/drawing/2014/main" id="{36883360-4538-7247-A236-1F0EE6A6CFF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63752239"/>
                </p:ext>
              </p:extLst>
            </p:nvPr>
          </p:nvGraphicFramePr>
          <p:xfrm>
            <a:off x="6632002" y="4211572"/>
            <a:ext cx="4860984" cy="24840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4860984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56892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2400" b="1" i="0" dirty="0">
                            <a:solidFill>
                              <a:srgbClr val="434343"/>
                            </a:solidFill>
                            <a:latin typeface="Calibri" panose="020F0502020204030204" pitchFamily="34" charset="0"/>
                            <a:ea typeface="Anton"/>
                            <a:cs typeface="Calibri" panose="020F0502020204030204" pitchFamily="34" charset="0"/>
                            <a:sym typeface="Anton"/>
                          </a:rPr>
                          <a:t>Social</a:t>
                        </a:r>
                        <a:endParaRPr sz="2400" b="1" i="0" dirty="0">
                          <a:solidFill>
                            <a:srgbClr val="434343"/>
                          </a:solidFill>
                          <a:latin typeface="Calibri" panose="020F0502020204030204" pitchFamily="34" charset="0"/>
                          <a:ea typeface="Anton"/>
                          <a:cs typeface="Calibri" panose="020F0502020204030204" pitchFamily="34" charset="0"/>
                          <a:sym typeface="Anton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ED5C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2828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900" b="0" i="0" u="none" strike="noStrike" cap="non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Lora"/>
                            <a:cs typeface="Arial"/>
                            <a:sym typeface="Arial"/>
                          </a:rPr>
                          <a:t>reaching out to others</a:t>
                        </a:r>
                        <a:endParaRPr sz="1900" dirty="0">
                          <a:solidFill>
                            <a:srgbClr val="434343"/>
                          </a:solidFill>
                          <a:latin typeface="Lora"/>
                          <a:ea typeface="Lora"/>
                          <a:cs typeface="Lora"/>
                          <a:sym typeface="Lora"/>
                        </a:endParaRP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ED5C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330596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Call a friend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Unfollow a negative person on Facebook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Join a support group</a:t>
                        </a: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None/>
                        </a:pPr>
                        <a:r>
                          <a:rPr lang="en-US" sz="1800" b="0" i="0" dirty="0">
                            <a:solidFill>
                              <a:srgbClr val="434343"/>
                            </a:solidFill>
                            <a:latin typeface="Arial" panose="020B0604020202020204" pitchFamily="34" charset="0"/>
                            <a:ea typeface="Anton"/>
                            <a:cs typeface="Arial" panose="020B0604020202020204" pitchFamily="34" charset="0"/>
                            <a:sym typeface="Anton"/>
                          </a:rPr>
                          <a:t>Greet a neighbor on your walk</a:t>
                        </a:r>
                      </a:p>
                    </a:txBody>
                    <a:tcPr marL="121900" marR="121900" marT="121900" marB="121900">
                      <a:lnL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434343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>
                            <a:alpha val="0"/>
                          </a:srgbClr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ED5C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2B65E00-C8B9-014B-821B-75868F53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Four Areas of Self- Care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9601038-8C82-E548-93DD-A0A038B9D220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60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Quality Sleep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433123" y="1752429"/>
            <a:ext cx="1005963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Poor sleep affects us in multiple ways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becomes harder to focus and pay attention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Slows reaction time, making for dangerous driving &amp; other safety related risks 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Affects problem solving abilities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Without enough quality sleep can become more forgetful</a:t>
            </a:r>
          </a:p>
          <a:p>
            <a:pPr>
              <a:buClr>
                <a:srgbClr val="BD5729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During sleep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Memories are reactivated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Connections between brain cells are strengthened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Information is transferred from short to long-term</a:t>
            </a:r>
          </a:p>
          <a:p>
            <a:pPr>
              <a:buClr>
                <a:srgbClr val="BD5729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BD57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 interrupts sleep in many ways</a:t>
            </a:r>
          </a:p>
          <a:p>
            <a:pPr>
              <a:spcAft>
                <a:spcPts val="600"/>
              </a:spcAft>
              <a:buClr>
                <a:srgbClr val="BD5729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266041B-5135-594D-B851-56E5EC3CCB29}"/>
              </a:ext>
            </a:extLst>
          </p:cNvPr>
          <p:cNvSpPr/>
          <p:nvPr/>
        </p:nvSpPr>
        <p:spPr>
          <a:xfrm flipV="1">
            <a:off x="10524565" y="-17929"/>
            <a:ext cx="1721223" cy="6902823"/>
          </a:xfrm>
          <a:custGeom>
            <a:avLst/>
            <a:gdLst>
              <a:gd name="connsiteX0" fmla="*/ 0 w 2581835"/>
              <a:gd name="connsiteY0" fmla="*/ 17929 h 6902823"/>
              <a:gd name="connsiteX1" fmla="*/ 2581835 w 2581835"/>
              <a:gd name="connsiteY1" fmla="*/ 0 h 6902823"/>
              <a:gd name="connsiteX2" fmla="*/ 2581835 w 2581835"/>
              <a:gd name="connsiteY2" fmla="*/ 6902823 h 6902823"/>
              <a:gd name="connsiteX3" fmla="*/ 2294965 w 2581835"/>
              <a:gd name="connsiteY3" fmla="*/ 6902823 h 6902823"/>
              <a:gd name="connsiteX4" fmla="*/ 0 w 2581835"/>
              <a:gd name="connsiteY4" fmla="*/ 17929 h 690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5" h="6902823">
                <a:moveTo>
                  <a:pt x="0" y="17929"/>
                </a:moveTo>
                <a:lnTo>
                  <a:pt x="2581835" y="0"/>
                </a:lnTo>
                <a:lnTo>
                  <a:pt x="2581835" y="6902823"/>
                </a:lnTo>
                <a:lnTo>
                  <a:pt x="2294965" y="6902823"/>
                </a:lnTo>
                <a:lnTo>
                  <a:pt x="0" y="17929"/>
                </a:lnTo>
                <a:close/>
              </a:path>
            </a:pathLst>
          </a:custGeom>
          <a:solidFill>
            <a:srgbClr val="D5A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39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4AE534-AB33-9047-A6DF-9553CB61A40E}"/>
              </a:ext>
            </a:extLst>
          </p:cNvPr>
          <p:cNvSpPr/>
          <p:nvPr/>
        </p:nvSpPr>
        <p:spPr>
          <a:xfrm>
            <a:off x="0" y="6428512"/>
            <a:ext cx="12191999" cy="429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               Optimal Aging Center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C1E62D-8092-7E4F-854D-F87618121E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691" y="1460051"/>
            <a:ext cx="7046615" cy="49684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305A96C-396D-3D48-A861-7B6709EE4848}"/>
              </a:ext>
            </a:extLst>
          </p:cNvPr>
          <p:cNvSpPr txBox="1">
            <a:spLocks/>
          </p:cNvSpPr>
          <p:nvPr/>
        </p:nvSpPr>
        <p:spPr>
          <a:xfrm>
            <a:off x="320040" y="697229"/>
            <a:ext cx="1187196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How Much Sleep do You Need?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E7EE96-13FC-FD4A-A2E7-C1EADB050549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301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A8E490-CB3D-FD46-B007-7E2C55D3D225}"/>
              </a:ext>
            </a:extLst>
          </p:cNvPr>
          <p:cNvSpPr txBox="1"/>
          <p:nvPr/>
        </p:nvSpPr>
        <p:spPr>
          <a:xfrm>
            <a:off x="1595279" y="1645685"/>
            <a:ext cx="90014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It’s just another way of saying good sleep habits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Think of it as preparing yourself for for the best sleep you can get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Avoid long naps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Stick to a schedule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Play in the sunlight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Get moving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Restrict what you eat and drink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Banish electronics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Try a warm bath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Wear warm socks</a:t>
            </a:r>
          </a:p>
          <a:p>
            <a:pPr marL="800100" lvl="1" indent="-342900"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difficult discussions</a:t>
            </a:r>
            <a:endParaRPr lang="en-US" sz="2400" dirty="0">
              <a:latin typeface="Arial" panose="020B0604020202020204" pitchFamily="34" charset="0"/>
              <a:ea typeface="Seravek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0E681FF-4B3C-7E4E-98BD-166220188188}"/>
              </a:ext>
            </a:extLst>
          </p:cNvPr>
          <p:cNvSpPr txBox="1">
            <a:spLocks/>
          </p:cNvSpPr>
          <p:nvPr/>
        </p:nvSpPr>
        <p:spPr>
          <a:xfrm>
            <a:off x="320040" y="697229"/>
            <a:ext cx="1187196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Sleep Hygiene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67F1F57-9D71-A145-8D16-8EC0E6594BE1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34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D63D433E-8F3A-B140-B619-08FEAC5456AA}"/>
              </a:ext>
            </a:extLst>
          </p:cNvPr>
          <p:cNvSpPr/>
          <p:nvPr/>
        </p:nvSpPr>
        <p:spPr>
          <a:xfrm>
            <a:off x="6785811" y="3048000"/>
            <a:ext cx="5486400" cy="5486400"/>
          </a:xfrm>
          <a:prstGeom prst="ellipse">
            <a:avLst/>
          </a:prstGeom>
          <a:solidFill>
            <a:srgbClr val="EED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F0A77B-DCB0-1B4C-98B6-CC88E8565F24}"/>
              </a:ext>
            </a:extLst>
          </p:cNvPr>
          <p:cNvSpPr txBox="1"/>
          <p:nvPr/>
        </p:nvSpPr>
        <p:spPr>
          <a:xfrm>
            <a:off x="1891084" y="1843646"/>
            <a:ext cx="59235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ea typeface="Seravek" charset="0"/>
                <a:cs typeface="Arial" panose="020B0604020202020204" pitchFamily="34" charset="0"/>
              </a:rPr>
              <a:t>Sleep Drive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ea typeface="Seravek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Seravek" charset="0"/>
                <a:cs typeface="Arial" panose="020B0604020202020204" pitchFamily="34" charset="0"/>
              </a:rPr>
              <a:t>Lowest in the morning after wakening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Seravek" charset="0"/>
                <a:cs typeface="Arial" panose="020B0604020202020204" pitchFamily="34" charset="0"/>
              </a:rPr>
              <a:t>Increases during the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Seravek" charset="0"/>
                <a:cs typeface="Arial" panose="020B0604020202020204" pitchFamily="34" charset="0"/>
              </a:rPr>
              <a:t>Naps weaken sleep drive and make it harder to fall asleep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0EDA41D-580C-9148-B6CA-8478855B7B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944457"/>
              </p:ext>
            </p:extLst>
          </p:nvPr>
        </p:nvGraphicFramePr>
        <p:xfrm>
          <a:off x="7199721" y="4151970"/>
          <a:ext cx="4639938" cy="2416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97BE81A-27F9-0246-9C15-4D05926B0620}"/>
              </a:ext>
            </a:extLst>
          </p:cNvPr>
          <p:cNvSpPr txBox="1">
            <a:spLocks/>
          </p:cNvSpPr>
          <p:nvPr/>
        </p:nvSpPr>
        <p:spPr>
          <a:xfrm>
            <a:off x="320040" y="697229"/>
            <a:ext cx="1187196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Why No Naps?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476EE3-281C-0046-8363-59C075EFC9B3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32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Benefits of Staying Active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433123" y="1752429"/>
            <a:ext cx="900571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Stress reduction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Better sleep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Improved mood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energy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Heart disease, stroke, and other disease prevention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Improved memory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Reduction in blood pressure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Increased metabolism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BD5729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 150 mins moderate intensity aerobic activity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CE5EBD5-A279-8F48-9F28-7B1B10357069}"/>
              </a:ext>
            </a:extLst>
          </p:cNvPr>
          <p:cNvSpPr/>
          <p:nvPr/>
        </p:nvSpPr>
        <p:spPr>
          <a:xfrm flipV="1">
            <a:off x="9663953" y="-17929"/>
            <a:ext cx="2581835" cy="6902823"/>
          </a:xfrm>
          <a:custGeom>
            <a:avLst/>
            <a:gdLst>
              <a:gd name="connsiteX0" fmla="*/ 0 w 2581835"/>
              <a:gd name="connsiteY0" fmla="*/ 17929 h 6902823"/>
              <a:gd name="connsiteX1" fmla="*/ 2581835 w 2581835"/>
              <a:gd name="connsiteY1" fmla="*/ 0 h 6902823"/>
              <a:gd name="connsiteX2" fmla="*/ 2581835 w 2581835"/>
              <a:gd name="connsiteY2" fmla="*/ 6902823 h 6902823"/>
              <a:gd name="connsiteX3" fmla="*/ 2294965 w 2581835"/>
              <a:gd name="connsiteY3" fmla="*/ 6902823 h 6902823"/>
              <a:gd name="connsiteX4" fmla="*/ 0 w 2581835"/>
              <a:gd name="connsiteY4" fmla="*/ 17929 h 690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5" h="6902823">
                <a:moveTo>
                  <a:pt x="0" y="17929"/>
                </a:moveTo>
                <a:lnTo>
                  <a:pt x="2581835" y="0"/>
                </a:lnTo>
                <a:lnTo>
                  <a:pt x="2581835" y="6902823"/>
                </a:lnTo>
                <a:lnTo>
                  <a:pt x="2294965" y="6902823"/>
                </a:lnTo>
                <a:lnTo>
                  <a:pt x="0" y="17929"/>
                </a:lnTo>
                <a:close/>
              </a:path>
            </a:pathLst>
          </a:custGeom>
          <a:solidFill>
            <a:srgbClr val="D5A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496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4C8E34-6C8B-104B-B41B-B4390F9E97A5}"/>
              </a:ext>
            </a:extLst>
          </p:cNvPr>
          <p:cNvSpPr txBox="1">
            <a:spLocks/>
          </p:cNvSpPr>
          <p:nvPr/>
        </p:nvSpPr>
        <p:spPr>
          <a:xfrm>
            <a:off x="1045801" y="1566448"/>
            <a:ext cx="10807531" cy="4406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Finding Time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Combine focused activity with a task already part of your day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30 mins too long?  Break into three 10 min segments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Can’t do 150 minutes? Some activity is still better than none</a:t>
            </a:r>
          </a:p>
          <a:p>
            <a:pPr marL="228600" lvl="1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Sticking with the Plan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Mix it up – add new activities from each category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Find a buddy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Too Tired to Stay Active?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 in energy is one of the many benefits of staying active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Sometimes you just have to make the plan and “just do it” for a few weeks</a:t>
            </a:r>
          </a:p>
          <a:p>
            <a:pPr lvl="1">
              <a:spcBef>
                <a:spcPts val="0"/>
              </a:spcBef>
              <a:buClr>
                <a:srgbClr val="BD5729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Continuing to feel fatigue after a few weeks? Check in with your doctor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2B31DC-54BE-1E45-BCBC-21D4630D3211}"/>
              </a:ext>
            </a:extLst>
          </p:cNvPr>
          <p:cNvSpPr/>
          <p:nvPr/>
        </p:nvSpPr>
        <p:spPr>
          <a:xfrm>
            <a:off x="0" y="6428512"/>
            <a:ext cx="12191999" cy="429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Optimal Aging Center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2D7979-6271-2C4E-9D88-76EDD1E74D90}"/>
              </a:ext>
            </a:extLst>
          </p:cNvPr>
          <p:cNvSpPr txBox="1">
            <a:spLocks/>
          </p:cNvSpPr>
          <p:nvPr/>
        </p:nvSpPr>
        <p:spPr>
          <a:xfrm>
            <a:off x="320040" y="697229"/>
            <a:ext cx="1187196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Overcoming Barriers to Staying Active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233B865-9AF3-DD49-92BB-0DC56EDE9CF7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1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56B9D9-A990-6140-92A7-9122EB1DD2E5}"/>
              </a:ext>
            </a:extLst>
          </p:cNvPr>
          <p:cNvSpPr/>
          <p:nvPr/>
        </p:nvSpPr>
        <p:spPr>
          <a:xfrm>
            <a:off x="6699798" y="556653"/>
            <a:ext cx="4903893" cy="5755341"/>
          </a:xfrm>
          <a:prstGeom prst="rect">
            <a:avLst/>
          </a:prstGeom>
          <a:solidFill>
            <a:srgbClr val="C87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Self-Care Check List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948267" y="1909063"/>
            <a:ext cx="49038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indent="0"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you are trying to start a new habit, it is good to write down your intentions and post them where you can see them every day  </a:t>
            </a:r>
          </a:p>
          <a:p>
            <a:pPr marL="12700" indent="0"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3690" indent="-380990"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Write down what you want to do</a:t>
            </a:r>
          </a:p>
          <a:p>
            <a:pPr marL="393690" indent="-380990"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 check it off when the task is done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E00D962-8E0A-3644-A1F8-10A1CCAB7C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9782" y="979562"/>
            <a:ext cx="4113951" cy="489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67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D54B99-0E23-0A4F-BC3E-5BF62680141D}"/>
              </a:ext>
            </a:extLst>
          </p:cNvPr>
          <p:cNvSpPr/>
          <p:nvPr/>
        </p:nvSpPr>
        <p:spPr>
          <a:xfrm>
            <a:off x="0" y="0"/>
            <a:ext cx="4656667" cy="6858000"/>
          </a:xfrm>
          <a:prstGeom prst="rect">
            <a:avLst/>
          </a:prstGeom>
          <a:solidFill>
            <a:srgbClr val="EED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What Stops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You From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Self-Care?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A6596A-3CEA-3F41-A537-CA8DB19312C1}"/>
              </a:ext>
            </a:extLst>
          </p:cNvPr>
          <p:cNvSpPr/>
          <p:nvPr/>
        </p:nvSpPr>
        <p:spPr>
          <a:xfrm>
            <a:off x="6925732" y="1576493"/>
            <a:ext cx="4656668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attitude or beliefs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E6E739-848F-1248-9D3E-2793FFCFBF66}"/>
              </a:ext>
            </a:extLst>
          </p:cNvPr>
          <p:cNvSpPr/>
          <p:nvPr/>
        </p:nvSpPr>
        <p:spPr>
          <a:xfrm>
            <a:off x="6925730" y="3605107"/>
            <a:ext cx="4656670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Self-Talk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A97B2B-D1F3-AD47-BB2E-0A97E715A7AB}"/>
              </a:ext>
            </a:extLst>
          </p:cNvPr>
          <p:cNvSpPr/>
          <p:nvPr/>
        </p:nvSpPr>
        <p:spPr>
          <a:xfrm>
            <a:off x="5029198" y="524933"/>
            <a:ext cx="1896532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FBDA3-D07F-F248-8093-EAF8C002FF76}"/>
              </a:ext>
            </a:extLst>
          </p:cNvPr>
          <p:cNvSpPr/>
          <p:nvPr/>
        </p:nvSpPr>
        <p:spPr>
          <a:xfrm>
            <a:off x="5029198" y="2590800"/>
            <a:ext cx="1896532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230B0F-C788-0640-A1AC-CEC3D678D297}"/>
              </a:ext>
            </a:extLst>
          </p:cNvPr>
          <p:cNvSpPr/>
          <p:nvPr/>
        </p:nvSpPr>
        <p:spPr>
          <a:xfrm>
            <a:off x="5029198" y="4656667"/>
            <a:ext cx="1896532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 descr="Head with gears">
            <a:extLst>
              <a:ext uri="{FF2B5EF4-FFF2-40B4-BE49-F238E27FC236}">
                <a16:creationId xmlns:a16="http://schemas.microsoft.com/office/drawing/2014/main" id="{414EA901-17BB-9D4F-9C71-AC7AAE869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0264" y="1957493"/>
            <a:ext cx="914400" cy="914400"/>
          </a:xfrm>
          <a:prstGeom prst="rect">
            <a:avLst/>
          </a:prstGeom>
        </p:spPr>
      </p:pic>
      <p:pic>
        <p:nvPicPr>
          <p:cNvPr id="14" name="Graphic 13" descr="Worried face outline">
            <a:extLst>
              <a:ext uri="{FF2B5EF4-FFF2-40B4-BE49-F238E27FC236}">
                <a16:creationId xmlns:a16="http://schemas.microsoft.com/office/drawing/2014/main" id="{30A803E7-762D-5A44-A13C-92A940BBB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3331" y="39861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37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3055621" y="2915282"/>
            <a:ext cx="56359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BD5729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Address Your Health Issues</a:t>
            </a:r>
          </a:p>
          <a:p>
            <a:pPr marL="457200" indent="-457200">
              <a:spcAft>
                <a:spcPts val="1200"/>
              </a:spcAft>
              <a:buClr>
                <a:srgbClr val="BD5729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Find a Support Group</a:t>
            </a:r>
          </a:p>
          <a:p>
            <a:pPr marL="457200" indent="-457200">
              <a:spcAft>
                <a:spcPts val="1200"/>
              </a:spcAft>
              <a:buClr>
                <a:srgbClr val="BD5729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Practice Self-Compassion</a:t>
            </a:r>
          </a:p>
          <a:p>
            <a:pPr marL="457200" indent="-457200">
              <a:spcAft>
                <a:spcPts val="1200"/>
              </a:spcAft>
              <a:buClr>
                <a:srgbClr val="BD5729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Laugh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281861-3052-424B-B5A4-12CF9881EE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97" y="448309"/>
            <a:ext cx="4572000" cy="177800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CE47B941-A4E7-8341-8766-2F09187976BE}"/>
              </a:ext>
            </a:extLst>
          </p:cNvPr>
          <p:cNvSpPr/>
          <p:nvPr/>
        </p:nvSpPr>
        <p:spPr>
          <a:xfrm>
            <a:off x="9663953" y="-17929"/>
            <a:ext cx="2581835" cy="6902823"/>
          </a:xfrm>
          <a:custGeom>
            <a:avLst/>
            <a:gdLst>
              <a:gd name="connsiteX0" fmla="*/ 0 w 2581835"/>
              <a:gd name="connsiteY0" fmla="*/ 17929 h 6902823"/>
              <a:gd name="connsiteX1" fmla="*/ 2581835 w 2581835"/>
              <a:gd name="connsiteY1" fmla="*/ 0 h 6902823"/>
              <a:gd name="connsiteX2" fmla="*/ 2581835 w 2581835"/>
              <a:gd name="connsiteY2" fmla="*/ 6902823 h 6902823"/>
              <a:gd name="connsiteX3" fmla="*/ 2294965 w 2581835"/>
              <a:gd name="connsiteY3" fmla="*/ 6902823 h 6902823"/>
              <a:gd name="connsiteX4" fmla="*/ 0 w 2581835"/>
              <a:gd name="connsiteY4" fmla="*/ 17929 h 690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5" h="6902823">
                <a:moveTo>
                  <a:pt x="0" y="17929"/>
                </a:moveTo>
                <a:lnTo>
                  <a:pt x="2581835" y="0"/>
                </a:lnTo>
                <a:lnTo>
                  <a:pt x="2581835" y="6902823"/>
                </a:lnTo>
                <a:lnTo>
                  <a:pt x="2294965" y="6902823"/>
                </a:lnTo>
                <a:lnTo>
                  <a:pt x="0" y="17929"/>
                </a:lnTo>
                <a:close/>
              </a:path>
            </a:pathLst>
          </a:custGeom>
          <a:solidFill>
            <a:srgbClr val="D5A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513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87335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Caregivers are at an increased risk for certain health concerns and burnout.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Self-Care is a deliberate action you take that improves your physical, mental, or emotional well-being.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Understanding what keeps you from doing self-care can help you to increase the amount of self-care you do.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Prioritizing addressing health concerns, finding support, practicing self-compassion, and adding laughter is a good start on adding self-care to my day.</a:t>
            </a:r>
          </a:p>
          <a:p>
            <a:pPr marL="342900" indent="-342900">
              <a:spcAft>
                <a:spcPts val="600"/>
              </a:spcAft>
              <a:buClr>
                <a:srgbClr val="BD57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BD5729"/>
                </a:gs>
                <a:gs pos="42000">
                  <a:srgbClr val="DFAB96"/>
                </a:gs>
                <a:gs pos="61000">
                  <a:srgbClr val="EFD6CC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01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noFill/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BD57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BD5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752171" y="2135662"/>
            <a:ext cx="4611681" cy="2064774"/>
          </a:xfrm>
          <a:prstGeom prst="rect">
            <a:avLst/>
          </a:prstGeom>
          <a:solidFill>
            <a:srgbClr val="BD5729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Areas to Work On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Self-Care Check List to identify the things you currently do for self-care.  Notice which areas you are doing well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and which areas you need to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on.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626A44-C424-5F4E-B018-BF42170D03C3}"/>
              </a:ext>
            </a:extLst>
          </p:cNvPr>
          <p:cNvSpPr/>
          <p:nvPr/>
        </p:nvSpPr>
        <p:spPr>
          <a:xfrm>
            <a:off x="6402983" y="2135662"/>
            <a:ext cx="5036845" cy="2064774"/>
          </a:xfrm>
          <a:prstGeom prst="rect">
            <a:avLst/>
          </a:prstGeom>
          <a:solidFill>
            <a:srgbClr val="BD5729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the Top Three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a list of your top 3 self-care activities and practice one a day. If needed,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 into smaller tasks.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15A9-0DD2-8E48-8E0D-CCEA9D306FE2}"/>
              </a:ext>
            </a:extLst>
          </p:cNvPr>
          <p:cNvSpPr txBox="1"/>
          <p:nvPr/>
        </p:nvSpPr>
        <p:spPr>
          <a:xfrm>
            <a:off x="752171" y="1578077"/>
            <a:ext cx="10687660" cy="36871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6B2A7-BF59-2A40-8A1A-8F37D2C42186}"/>
              </a:ext>
            </a:extLst>
          </p:cNvPr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solidFill>
                <a:srgbClr val="BD5729"/>
              </a:solidFill>
            </a:endParaRPr>
          </a:p>
          <a:p>
            <a:pPr algn="ctr"/>
            <a:r>
              <a:rPr lang="en-US" dirty="0">
                <a:solidFill>
                  <a:srgbClr val="BD5729"/>
                </a:solidFill>
              </a:rPr>
              <a:t>Set a Deadline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D4635-58DA-1246-AAF8-9EC53F143824}"/>
              </a:ext>
            </a:extLst>
          </p:cNvPr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BD5729"/>
              </a:solidFill>
            </a:endParaRPr>
          </a:p>
          <a:p>
            <a:pPr algn="ctr"/>
            <a:r>
              <a:rPr lang="en-US" dirty="0">
                <a:solidFill>
                  <a:srgbClr val="BD5729"/>
                </a:solidFill>
              </a:rPr>
              <a:t>Why this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9675-39CE-B648-9A37-5369E93EC5CA}"/>
              </a:ext>
            </a:extLst>
          </p:cNvPr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BD5729"/>
                </a:solidFill>
              </a:rPr>
              <a:t>What will you pair it with?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372F-694F-5943-A053-9D540774B07E}"/>
              </a:ext>
            </a:extLst>
          </p:cNvPr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Be realistic in your deadline.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7CFBF-A23B-0147-97C9-616C1A2ABE37}"/>
              </a:ext>
            </a:extLst>
          </p:cNvPr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How will this help you?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145F-E2B2-694C-A1A4-CCB69A7DA1C7}"/>
              </a:ext>
            </a:extLst>
          </p:cNvPr>
          <p:cNvSpPr txBox="1"/>
          <p:nvPr/>
        </p:nvSpPr>
        <p:spPr>
          <a:xfrm>
            <a:off x="3667903" y="5265404"/>
            <a:ext cx="1548577" cy="92333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Do it with something you already do.</a:t>
            </a:r>
          </a:p>
        </p:txBody>
      </p:sp>
      <p:pic>
        <p:nvPicPr>
          <p:cNvPr id="8" name="Graphic 7" descr="Clipboard Partially Checked with solid fill">
            <a:extLst>
              <a:ext uri="{FF2B5EF4-FFF2-40B4-BE49-F238E27FC236}">
                <a16:creationId xmlns:a16="http://schemas.microsoft.com/office/drawing/2014/main" id="{AB951864-1A92-074A-B2D3-AAF5C259E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2080" y="3168049"/>
            <a:ext cx="914400" cy="914400"/>
          </a:xfrm>
          <a:prstGeom prst="rect">
            <a:avLst/>
          </a:prstGeom>
        </p:spPr>
      </p:pic>
      <p:pic>
        <p:nvPicPr>
          <p:cNvPr id="10" name="Graphic 9" descr="Priorities with solid fill">
            <a:extLst>
              <a:ext uri="{FF2B5EF4-FFF2-40B4-BE49-F238E27FC236}">
                <a16:creationId xmlns:a16="http://schemas.microsoft.com/office/drawing/2014/main" id="{94E90195-AC30-954F-B31C-C88311D93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0559" y="3285731"/>
            <a:ext cx="764183" cy="76418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15363CC-BB1D-3D46-8201-E083715E860F}"/>
              </a:ext>
            </a:extLst>
          </p:cNvPr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BD5729"/>
                </a:solidFill>
              </a:rPr>
              <a:t>Optional</a:t>
            </a:r>
          </a:p>
          <a:p>
            <a:pPr algn="ctr"/>
            <a:r>
              <a:rPr lang="en-US" dirty="0">
                <a:solidFill>
                  <a:srgbClr val="BD5729"/>
                </a:solidFill>
              </a:rPr>
              <a:t>Break it Down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9F9781-9F87-EC49-A50D-BDE7C753497F}"/>
              </a:ext>
            </a:extLst>
          </p:cNvPr>
          <p:cNvSpPr txBox="1"/>
          <p:nvPr/>
        </p:nvSpPr>
        <p:spPr>
          <a:xfrm>
            <a:off x="7054655" y="4564623"/>
            <a:ext cx="1695949" cy="646331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BD5729"/>
                </a:solidFill>
              </a:rPr>
              <a:t>Reminders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3E5BD9-F8BA-7B43-959D-4947CEDA80AC}"/>
              </a:ext>
            </a:extLst>
          </p:cNvPr>
          <p:cNvSpPr txBox="1"/>
          <p:nvPr/>
        </p:nvSpPr>
        <p:spPr>
          <a:xfrm>
            <a:off x="8900551" y="4564623"/>
            <a:ext cx="3099728" cy="646331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BD5729"/>
                </a:solidFill>
              </a:rPr>
              <a:t>Run into Problems </a:t>
            </a:r>
          </a:p>
          <a:p>
            <a:pPr algn="ctr"/>
            <a:r>
              <a:rPr lang="en-US" dirty="0">
                <a:solidFill>
                  <a:srgbClr val="BD5729"/>
                </a:solidFill>
              </a:rPr>
              <a:t>Getting it Done?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733E82-B458-4441-9630-144E25201FCC}"/>
              </a:ext>
            </a:extLst>
          </p:cNvPr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Take large tasks &amp; break it into steps.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794066-7CF6-8F41-AD03-4EC6399C5F0C}"/>
              </a:ext>
            </a:extLst>
          </p:cNvPr>
          <p:cNvSpPr txBox="1"/>
          <p:nvPr/>
        </p:nvSpPr>
        <p:spPr>
          <a:xfrm>
            <a:off x="7059801" y="5265404"/>
            <a:ext cx="1695949" cy="92333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Phone Alarms</a:t>
            </a:r>
          </a:p>
          <a:p>
            <a:pPr algn="ctr"/>
            <a:r>
              <a:rPr lang="en-US" dirty="0"/>
              <a:t>Post-Its</a:t>
            </a:r>
          </a:p>
          <a:p>
            <a:pPr algn="ctr"/>
            <a:r>
              <a:rPr lang="en-US" dirty="0"/>
              <a:t>Tape to Mirror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90BCB4-2A7D-5144-96D4-812214C426E2}"/>
              </a:ext>
            </a:extLst>
          </p:cNvPr>
          <p:cNvSpPr txBox="1"/>
          <p:nvPr/>
        </p:nvSpPr>
        <p:spPr>
          <a:xfrm>
            <a:off x="8900550" y="5265404"/>
            <a:ext cx="3099728" cy="923330"/>
          </a:xfrm>
          <a:prstGeom prst="rect">
            <a:avLst/>
          </a:prstGeom>
          <a:noFill/>
          <a:ln>
            <a:solidFill>
              <a:srgbClr val="BD57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ID the issue</a:t>
            </a:r>
          </a:p>
          <a:p>
            <a:pPr algn="ctr"/>
            <a:r>
              <a:rPr lang="en-US" dirty="0"/>
              <a:t>Brainstorm solutions</a:t>
            </a:r>
          </a:p>
          <a:p>
            <a:pPr algn="ctr"/>
            <a:r>
              <a:rPr lang="en-US" dirty="0"/>
              <a:t>Try it out</a:t>
            </a:r>
          </a:p>
        </p:txBody>
      </p:sp>
      <p:sp>
        <p:nvSpPr>
          <p:cNvPr id="34" name="Curved Right Arrow 33">
            <a:extLst>
              <a:ext uri="{FF2B5EF4-FFF2-40B4-BE49-F238E27FC236}">
                <a16:creationId xmlns:a16="http://schemas.microsoft.com/office/drawing/2014/main" id="{909FD802-014E-434F-B60A-AB95A4A13E43}"/>
              </a:ext>
            </a:extLst>
          </p:cNvPr>
          <p:cNvSpPr/>
          <p:nvPr/>
        </p:nvSpPr>
        <p:spPr>
          <a:xfrm flipV="1">
            <a:off x="9292855" y="5364983"/>
            <a:ext cx="404340" cy="731520"/>
          </a:xfrm>
          <a:prstGeom prst="curvedRightArrow">
            <a:avLst/>
          </a:prstGeom>
          <a:solidFill>
            <a:srgbClr val="BD5729"/>
          </a:solidFill>
          <a:ln>
            <a:solidFill>
              <a:srgbClr val="BD57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939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31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The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Website</a:t>
            </a:r>
            <a:endParaRPr lang="en-US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Description automatically generated with medium confidence">
            <a:extLst>
              <a:ext uri="{FF2B5EF4-FFF2-40B4-BE49-F238E27FC236}">
                <a16:creationId xmlns:a16="http://schemas.microsoft.com/office/drawing/2014/main" id="{2F96654C-41CF-0B01-F3EB-6815BA36A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104902"/>
            <a:ext cx="583107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03F7D-ECAD-D7CB-B082-178DCCA75AFF}"/>
              </a:ext>
            </a:extLst>
          </p:cNvPr>
          <p:cNvSpPr txBox="1"/>
          <p:nvPr/>
        </p:nvSpPr>
        <p:spPr>
          <a:xfrm>
            <a:off x="5820612" y="48187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URL: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www.optimalagingcenter.com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/caregiver-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tlc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31651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979</Words>
  <Application>Microsoft Macintosh PowerPoint</Application>
  <PresentationFormat>Widescreen</PresentationFormat>
  <Paragraphs>220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Gill Sans MT</vt:lpstr>
      <vt:lpstr>Goudy Old Style</vt:lpstr>
      <vt:lpstr>Lora</vt:lpstr>
      <vt:lpstr>Wingdings</vt:lpstr>
      <vt:lpstr>ClassicFrameVTI</vt:lpstr>
      <vt:lpstr>Office Theme</vt:lpstr>
      <vt:lpstr>   Filling the Well</vt:lpstr>
      <vt:lpstr>Deep Breathing  Take 10 deep breaths</vt:lpstr>
      <vt:lpstr>Check In</vt:lpstr>
      <vt:lpstr>Today’s Topics</vt:lpstr>
      <vt:lpstr>Let’s Start with the Elephant in the Room</vt:lpstr>
      <vt:lpstr>Caregiving &amp;Well-being</vt:lpstr>
      <vt:lpstr>Caregiving is Intense</vt:lpstr>
      <vt:lpstr>Self-Care</vt:lpstr>
      <vt:lpstr>Four Areas of Self- Care</vt:lpstr>
      <vt:lpstr>Quality Sleep</vt:lpstr>
      <vt:lpstr>PowerPoint Presentation</vt:lpstr>
      <vt:lpstr>PowerPoint Presentation</vt:lpstr>
      <vt:lpstr>PowerPoint Presentation</vt:lpstr>
      <vt:lpstr>Benefits of Staying Active</vt:lpstr>
      <vt:lpstr>PowerPoint Presentation</vt:lpstr>
      <vt:lpstr>Self-Care Check List</vt:lpstr>
      <vt:lpstr>PowerPoint Presentation</vt:lpstr>
      <vt:lpstr>PowerPoint Presentation</vt:lpstr>
      <vt:lpstr>Take Away</vt:lpstr>
      <vt:lpstr>Making This Work for You</vt:lpstr>
      <vt:lpstr>Access  To The Website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62</cp:revision>
  <cp:lastPrinted>2021-04-27T02:03:53Z</cp:lastPrinted>
  <dcterms:created xsi:type="dcterms:W3CDTF">2020-09-16T01:43:13Z</dcterms:created>
  <dcterms:modified xsi:type="dcterms:W3CDTF">2023-06-02T22:35:46Z</dcterms:modified>
</cp:coreProperties>
</file>