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564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g/p+Ccl2PkXtaEGpJsGMlFAtz0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535"/>
    <p:restoredTop sz="79036"/>
  </p:normalViewPr>
  <p:slideViewPr>
    <p:cSldViewPr snapToGrid="0">
      <p:cViewPr varScale="1">
        <p:scale>
          <a:sx n="23" d="100"/>
          <a:sy n="23" d="100"/>
        </p:scale>
        <p:origin x="224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52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Handouts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OAC:  Positive Activities Log (PAL)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Rev 5.8.23 AB</a:t>
            </a:r>
            <a:endParaRPr dirty="0"/>
          </a:p>
        </p:txBody>
      </p:sp>
      <p:sp>
        <p:nvSpPr>
          <p:cNvPr id="237" name="Google Shape;2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212725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7" name="Google Shape;3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3" name="Google Shape;613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2" name="Google Shape;62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dirty="0"/>
              <a:t>Contents:  Handouts include pdf of slide set, and supplemental educational material sorted by session and topic.</a:t>
            </a:r>
          </a:p>
        </p:txBody>
      </p:sp>
    </p:spTree>
    <p:extLst>
      <p:ext uri="{BB962C8B-B14F-4D97-AF65-F5344CB8AC3E}">
        <p14:creationId xmlns:p14="http://schemas.microsoft.com/office/powerpoint/2010/main" val="233028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3"/>
          <p:cNvSpPr txBox="1"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i="1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6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6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Sorts Mill Goudy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1"/>
          <p:cNvSpPr txBox="1"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2400" i="1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2"/>
          <p:cNvSpPr txBox="1"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2"/>
          <p:cNvSpPr txBox="1">
            <a:spLocks noGrp="1"/>
          </p:cNvSpPr>
          <p:nvPr>
            <p:ph type="body" idx="1"/>
          </p:nvPr>
        </p:nvSpPr>
        <p:spPr>
          <a:xfrm>
            <a:off x="909758" y="2057400"/>
            <a:ext cx="5031521" cy="411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2"/>
          <p:cNvSpPr txBox="1">
            <a:spLocks noGrp="1"/>
          </p:cNvSpPr>
          <p:nvPr>
            <p:ph type="body" idx="2"/>
          </p:nvPr>
        </p:nvSpPr>
        <p:spPr>
          <a:xfrm>
            <a:off x="6265408" y="2057401"/>
            <a:ext cx="5016834" cy="411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3"/>
          <p:cNvSpPr txBox="1"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 i="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5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5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5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5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4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40"/>
              <a:buChar char="•"/>
              <a:defRPr sz="3200"/>
            </a:lvl1pPr>
            <a:lvl2pPr marL="914400" lvl="1" indent="-3530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960"/>
              <a:buChar char="•"/>
              <a:defRPr sz="2800"/>
            </a:lvl2pPr>
            <a:lvl3pPr marL="1371600" lvl="2" indent="-3352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80"/>
              <a:buChar char="•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4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4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7"/>
          <p:cNvSpPr txBox="1">
            <a:spLocks noGrp="1"/>
          </p:cNvSpPr>
          <p:nvPr>
            <p:ph type="body" idx="1"/>
          </p:nvPr>
        </p:nvSpPr>
        <p:spPr>
          <a:xfrm rot="5400000">
            <a:off x="4156001" y="-530298"/>
            <a:ext cx="3918098" cy="948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6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93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38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46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63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96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440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80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35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0854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70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60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4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4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0DFEC"/>
            </a:gs>
            <a:gs pos="50000">
              <a:srgbClr val="C9D7E3"/>
            </a:gs>
            <a:gs pos="100000">
              <a:srgbClr val="A4B1BC"/>
            </a:gs>
          </a:gsLst>
          <a:lin ang="5400000" scaled="0"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08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23000">
              <a:schemeClr val="lt1"/>
            </a:gs>
            <a:gs pos="89000">
              <a:srgbClr val="E8B771"/>
            </a:gs>
            <a:gs pos="100000">
              <a:srgbClr val="E8B771"/>
            </a:gs>
          </a:gsLst>
          <a:lin ang="16200000" scaled="0"/>
        </a:gra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"/>
          <p:cNvSpPr/>
          <p:nvPr/>
        </p:nvSpPr>
        <p:spPr>
          <a:xfrm>
            <a:off x="3193774" y="2391027"/>
            <a:ext cx="8998226" cy="10306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1"/>
          <p:cNvSpPr txBox="1">
            <a:spLocks noGrp="1"/>
          </p:cNvSpPr>
          <p:nvPr>
            <p:ph type="ctrTitle"/>
          </p:nvPr>
        </p:nvSpPr>
        <p:spPr>
          <a:xfrm>
            <a:off x="1" y="2682572"/>
            <a:ext cx="12191999" cy="447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ts Mill Goudy"/>
              <a:buNone/>
            </a:pPr>
            <a:r>
              <a:rPr lang="en-US" sz="2400" b="1" dirty="0">
                <a:solidFill>
                  <a:schemeClr val="dk1"/>
                </a:solidFill>
              </a:rPr>
              <a:t>DEALING WITH THE BLUES</a:t>
            </a:r>
            <a:endParaRPr dirty="0"/>
          </a:p>
        </p:txBody>
      </p:sp>
      <p:sp>
        <p:nvSpPr>
          <p:cNvPr id="241" name="Google Shape;241;p1"/>
          <p:cNvSpPr txBox="1"/>
          <p:nvPr/>
        </p:nvSpPr>
        <p:spPr>
          <a:xfrm>
            <a:off x="2447477" y="6285774"/>
            <a:ext cx="5101639" cy="28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Caregiver TLC is a derivative of the Coping With Caregiving 2.0 Suite</a:t>
            </a:r>
            <a:endParaRPr dirty="0">
              <a:latin typeface="+mn-lt"/>
            </a:endParaRPr>
          </a:p>
        </p:txBody>
      </p:sp>
      <p:pic>
        <p:nvPicPr>
          <p:cNvPr id="242" name="Google Shape;242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736" y="6002170"/>
            <a:ext cx="1296475" cy="567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873" y="1763364"/>
            <a:ext cx="23622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"/>
          <p:cNvSpPr/>
          <p:nvPr/>
        </p:nvSpPr>
        <p:spPr>
          <a:xfrm>
            <a:off x="0" y="0"/>
            <a:ext cx="5653438" cy="685800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2"/>
          <p:cNvGrpSpPr/>
          <p:nvPr/>
        </p:nvGrpSpPr>
        <p:grpSpPr>
          <a:xfrm>
            <a:off x="6912636" y="2645826"/>
            <a:ext cx="3090345" cy="3090345"/>
            <a:chOff x="2389873" y="2479467"/>
            <a:chExt cx="3010222" cy="3010222"/>
          </a:xfrm>
        </p:grpSpPr>
        <p:grpSp>
          <p:nvGrpSpPr>
            <p:cNvPr id="252" name="Google Shape;252;p2"/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53" name="Google Shape;253;p2" descr="Confused person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4" name="Google Shape;254;p2"/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56" name="Google Shape;256;p2"/>
            <p:cNvCxnSpPr/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257" name="Google Shape;257;p2"/>
            <p:cNvGrpSpPr/>
            <p:nvPr/>
          </p:nvGrpSpPr>
          <p:grpSpPr>
            <a:xfrm>
              <a:off x="3678452" y="3378017"/>
              <a:ext cx="140319" cy="544712"/>
              <a:chOff x="3678452" y="3378017"/>
              <a:chExt cx="140319" cy="544712"/>
            </a:xfrm>
          </p:grpSpPr>
          <p:sp>
            <p:nvSpPr>
              <p:cNvPr id="258" name="Google Shape;258;p2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0" name="Google Shape;260;p2"/>
            <p:cNvGrpSpPr/>
            <p:nvPr/>
          </p:nvGrpSpPr>
          <p:grpSpPr>
            <a:xfrm flipH="1">
              <a:off x="3984857" y="3378027"/>
              <a:ext cx="140319" cy="544712"/>
              <a:chOff x="3678452" y="3378017"/>
              <a:chExt cx="140319" cy="544712"/>
            </a:xfrm>
          </p:grpSpPr>
          <p:sp>
            <p:nvSpPr>
              <p:cNvPr id="261" name="Google Shape;261;p2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3" name="Google Shape;263;p2"/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"/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 rot="-5400000" flipH="1">
              <a:off x="4248377" y="2761182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"/>
            <p:cNvSpPr/>
            <p:nvPr/>
          </p:nvSpPr>
          <p:spPr>
            <a:xfrm rot="-4418122" flipH="1">
              <a:off x="4258243" y="2890559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 rot="-785806">
              <a:off x="3075411" y="289454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2"/>
          <p:cNvSpPr txBox="1"/>
          <p:nvPr/>
        </p:nvSpPr>
        <p:spPr>
          <a:xfrm>
            <a:off x="6068170" y="1452037"/>
            <a:ext cx="501095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Let Go of the Outside World and Focus on the Here and Now</a:t>
            </a:r>
            <a:endParaRPr sz="24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1301962" y="1252324"/>
            <a:ext cx="4631937" cy="4631937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"/>
          <p:cNvSpPr txBox="1">
            <a:spLocks noGrp="1"/>
          </p:cNvSpPr>
          <p:nvPr>
            <p:ph type="title"/>
          </p:nvPr>
        </p:nvSpPr>
        <p:spPr>
          <a:xfrm>
            <a:off x="1480827" y="586199"/>
            <a:ext cx="4235452" cy="5685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lt1"/>
                </a:solidFill>
              </a:rPr>
              <a:t>Deep</a:t>
            </a:r>
            <a:br>
              <a:rPr lang="en-US" b="1" dirty="0">
                <a:solidFill>
                  <a:schemeClr val="lt1"/>
                </a:solidFill>
              </a:rPr>
            </a:br>
            <a:r>
              <a:rPr lang="en-US" b="1" dirty="0">
                <a:solidFill>
                  <a:schemeClr val="lt1"/>
                </a:solidFill>
              </a:rPr>
              <a:t>Breathing</a:t>
            </a:r>
            <a:br>
              <a:rPr lang="en-US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Take 10 deep breaths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Check In</a:t>
            </a:r>
            <a:endParaRPr dirty="0"/>
          </a:p>
        </p:txBody>
      </p:sp>
      <p:sp>
        <p:nvSpPr>
          <p:cNvPr id="279" name="Google Shape;279;p3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0" name="Google Shape;280;p3"/>
          <p:cNvSpPr/>
          <p:nvPr/>
        </p:nvSpPr>
        <p:spPr>
          <a:xfrm>
            <a:off x="9663953" y="-35859"/>
            <a:ext cx="2563906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3BE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81" name="Google Shape;281;p3"/>
          <p:cNvGrpSpPr/>
          <p:nvPr/>
        </p:nvGrpSpPr>
        <p:grpSpPr>
          <a:xfrm>
            <a:off x="6106049" y="1723292"/>
            <a:ext cx="2917371" cy="3735472"/>
            <a:chOff x="6106049" y="1723292"/>
            <a:chExt cx="2917371" cy="3735472"/>
          </a:xfrm>
        </p:grpSpPr>
        <p:grpSp>
          <p:nvGrpSpPr>
            <p:cNvPr id="282" name="Google Shape;282;p3"/>
            <p:cNvGrpSpPr/>
            <p:nvPr/>
          </p:nvGrpSpPr>
          <p:grpSpPr>
            <a:xfrm>
              <a:off x="6106049" y="1723292"/>
              <a:ext cx="2917371" cy="3735472"/>
              <a:chOff x="4136573" y="1652954"/>
              <a:chExt cx="2917371" cy="3735472"/>
            </a:xfrm>
          </p:grpSpPr>
          <p:pic>
            <p:nvPicPr>
              <p:cNvPr id="283" name="Google Shape;283;p3" descr="Woman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136573" y="2471055"/>
                <a:ext cx="2917371" cy="29173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4" name="Google Shape;284;p3" descr="Thought bubble outline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704443" y="1652954"/>
                <a:ext cx="1275300" cy="1275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3" descr="Tropical scene outline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088373" y="1901690"/>
                <a:ext cx="507439" cy="5074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86" name="Google Shape;286;p3"/>
            <p:cNvSpPr/>
            <p:nvPr/>
          </p:nvSpPr>
          <p:spPr>
            <a:xfrm>
              <a:off x="7262573" y="5251039"/>
              <a:ext cx="246888" cy="19929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7627982" y="5251039"/>
              <a:ext cx="246888" cy="19929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288" name="Google Shape;288;p3"/>
          <p:cNvGrpSpPr/>
          <p:nvPr/>
        </p:nvGrpSpPr>
        <p:grpSpPr>
          <a:xfrm>
            <a:off x="2389873" y="2482756"/>
            <a:ext cx="3010222" cy="3010222"/>
            <a:chOff x="2389873" y="2479467"/>
            <a:chExt cx="3010222" cy="3010222"/>
          </a:xfrm>
        </p:grpSpPr>
        <p:grpSp>
          <p:nvGrpSpPr>
            <p:cNvPr id="289" name="Google Shape;289;p3"/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90" name="Google Shape;290;p3" descr="Confused person with solid fill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1" name="Google Shape;291;p3"/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2" name="Google Shape;292;p3"/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cxnSp>
          <p:nvCxnSpPr>
            <p:cNvPr id="293" name="Google Shape;293;p3"/>
            <p:cNvCxnSpPr/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294" name="Google Shape;294;p3"/>
            <p:cNvGrpSpPr/>
            <p:nvPr/>
          </p:nvGrpSpPr>
          <p:grpSpPr>
            <a:xfrm>
              <a:off x="3678452" y="3378017"/>
              <a:ext cx="140319" cy="544712"/>
              <a:chOff x="3678452" y="3378017"/>
              <a:chExt cx="140319" cy="544712"/>
            </a:xfrm>
          </p:grpSpPr>
          <p:sp>
            <p:nvSpPr>
              <p:cNvPr id="295" name="Google Shape;295;p3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6" name="Google Shape;296;p3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97" name="Google Shape;297;p3"/>
            <p:cNvGrpSpPr/>
            <p:nvPr/>
          </p:nvGrpSpPr>
          <p:grpSpPr>
            <a:xfrm flipH="1">
              <a:off x="3984857" y="3378027"/>
              <a:ext cx="140319" cy="544712"/>
              <a:chOff x="3678452" y="3378017"/>
              <a:chExt cx="140319" cy="544712"/>
            </a:xfrm>
          </p:grpSpPr>
          <p:sp>
            <p:nvSpPr>
              <p:cNvPr id="298" name="Google Shape;298;p3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9" name="Google Shape;299;p3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300" name="Google Shape;300;p3"/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1" name="Google Shape;301;p3"/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2" name="Google Shape;302;p3"/>
            <p:cNvSpPr/>
            <p:nvPr/>
          </p:nvSpPr>
          <p:spPr>
            <a:xfrm rot="-5400000" flipH="1">
              <a:off x="4248377" y="2761182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3" name="Google Shape;303;p3"/>
            <p:cNvSpPr/>
            <p:nvPr/>
          </p:nvSpPr>
          <p:spPr>
            <a:xfrm rot="-4418122" flipH="1">
              <a:off x="4258243" y="2890559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5" name="Google Shape;305;p3"/>
            <p:cNvSpPr/>
            <p:nvPr/>
          </p:nvSpPr>
          <p:spPr>
            <a:xfrm rot="-785806">
              <a:off x="3075411" y="289454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6" name="Google Shape;306;p3"/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7" name="Google Shape;307;p3"/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08" name="Google Shape;308;p3"/>
          <p:cNvSpPr txBox="1"/>
          <p:nvPr/>
        </p:nvSpPr>
        <p:spPr>
          <a:xfrm>
            <a:off x="2911381" y="5724919"/>
            <a:ext cx="19672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Deep Breathing</a:t>
            </a:r>
            <a:endParaRPr dirty="0">
              <a:latin typeface="+mn-lt"/>
              <a:cs typeface="Gill Sans" panose="020B0502020104020203" pitchFamily="34" charset="-79"/>
            </a:endParaRPr>
          </a:p>
        </p:txBody>
      </p:sp>
      <p:sp>
        <p:nvSpPr>
          <p:cNvPr id="309" name="Google Shape;309;p3"/>
          <p:cNvSpPr txBox="1"/>
          <p:nvPr/>
        </p:nvSpPr>
        <p:spPr>
          <a:xfrm>
            <a:off x="6595391" y="5893341"/>
            <a:ext cx="19672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Visualization</a:t>
            </a:r>
            <a:endParaRPr dirty="0">
              <a:latin typeface="+mn-lt"/>
              <a:cs typeface="Gill Sans" panose="020B0502020104020203" pitchFamily="34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Today’s Topics</a:t>
            </a:r>
            <a:endParaRPr dirty="0"/>
          </a:p>
        </p:txBody>
      </p:sp>
      <p:sp>
        <p:nvSpPr>
          <p:cNvPr id="315" name="Google Shape;315;p4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6" name="Google Shape;316;p4"/>
          <p:cNvSpPr/>
          <p:nvPr/>
        </p:nvSpPr>
        <p:spPr>
          <a:xfrm>
            <a:off x="2209800" y="2084070"/>
            <a:ext cx="1371600" cy="137160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7" name="Google Shape;317;p4"/>
          <p:cNvSpPr/>
          <p:nvPr/>
        </p:nvSpPr>
        <p:spPr>
          <a:xfrm>
            <a:off x="5410200" y="2084070"/>
            <a:ext cx="1371600" cy="137160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8" name="Google Shape;318;p4"/>
          <p:cNvSpPr/>
          <p:nvPr/>
        </p:nvSpPr>
        <p:spPr>
          <a:xfrm>
            <a:off x="8867882" y="2084070"/>
            <a:ext cx="1371600" cy="137160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9" name="Google Shape;319;p4"/>
          <p:cNvSpPr txBox="1"/>
          <p:nvPr/>
        </p:nvSpPr>
        <p:spPr>
          <a:xfrm>
            <a:off x="1900449" y="3680700"/>
            <a:ext cx="201233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Caregiving 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&amp; Your Mood</a:t>
            </a:r>
            <a:endParaRPr dirty="0">
              <a:latin typeface="+mn-lt"/>
              <a:cs typeface="Gill Sans" panose="020B0502020104020203" pitchFamily="34" charset="-79"/>
            </a:endParaRPr>
          </a:p>
        </p:txBody>
      </p:sp>
      <p:sp>
        <p:nvSpPr>
          <p:cNvPr id="320" name="Google Shape;320;p4"/>
          <p:cNvSpPr txBox="1"/>
          <p:nvPr/>
        </p:nvSpPr>
        <p:spPr>
          <a:xfrm>
            <a:off x="5432196" y="3680700"/>
            <a:ext cx="139974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Positive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Activities</a:t>
            </a:r>
            <a:endParaRPr dirty="0">
              <a:latin typeface="+mn-lt"/>
              <a:cs typeface="Gill Sans" panose="020B0502020104020203" pitchFamily="34" charset="-79"/>
            </a:endParaRPr>
          </a:p>
        </p:txBody>
      </p:sp>
      <p:sp>
        <p:nvSpPr>
          <p:cNvPr id="321" name="Google Shape;321;p4"/>
          <p:cNvSpPr txBox="1"/>
          <p:nvPr/>
        </p:nvSpPr>
        <p:spPr>
          <a:xfrm>
            <a:off x="8896296" y="3680700"/>
            <a:ext cx="131478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Going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Forward</a:t>
            </a:r>
            <a:endParaRPr dirty="0">
              <a:latin typeface="+mn-lt"/>
              <a:cs typeface="Gill Sans" panose="020B0502020104020203" pitchFamily="34" charset="-79"/>
            </a:endParaRPr>
          </a:p>
        </p:txBody>
      </p:sp>
      <p:pic>
        <p:nvPicPr>
          <p:cNvPr id="322" name="Google Shape;322;p4" descr="Sad face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231267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" descr="Ease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800" y="231267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" descr="Paint brus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278674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" descr="Walk outl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96482" y="231267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Caregiving and Your Mood</a:t>
            </a:r>
            <a:endParaRPr dirty="0"/>
          </a:p>
        </p:txBody>
      </p:sp>
      <p:sp>
        <p:nvSpPr>
          <p:cNvPr id="332" name="Google Shape;332;p5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3" name="Google Shape;333;p5"/>
          <p:cNvSpPr txBox="1"/>
          <p:nvPr/>
        </p:nvSpPr>
        <p:spPr>
          <a:xfrm>
            <a:off x="1443360" y="1923577"/>
            <a:ext cx="8310239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Caregiving can lead to depressive symptoms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u="none" strike="noStrike" cap="none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Unexpectedly becoming a caregiver 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u="none" strike="noStrike" cap="none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The intensity of the caregiving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u="none" strike="noStrike" cap="none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Severity of the disease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+mn-lt"/>
              <a:cs typeface="Gill Sans" panose="020B0502020104020203" pitchFamily="34" charset="-79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It is more common than most realize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u="none" strike="noStrike" cap="none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40 to 70% of caregivers have symptoms of depression 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800100" marR="0" lvl="1" indent="-215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None/>
            </a:pPr>
            <a:endParaRPr sz="2000" u="none" strike="noStrike" cap="none" dirty="0">
              <a:solidFill>
                <a:schemeClr val="dk1"/>
              </a:solidFill>
              <a:latin typeface="+mn-lt"/>
              <a:ea typeface="Gill Sans"/>
              <a:cs typeface="Gill Sans" panose="020B0502020104020203" pitchFamily="34" charset="-79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Caregiving may make you feel like you </a:t>
            </a:r>
            <a:endParaRPr dirty="0">
              <a:latin typeface="+mn-lt"/>
              <a:cs typeface="Gill Sans" panose="020B0502020104020203" pitchFamily="34" charset="-79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cs typeface="Gill Sans" panose="020B0502020104020203" pitchFamily="34" charset="-79"/>
                <a:sym typeface="Arial"/>
              </a:rPr>
              <a:t>have little to no control over your life.</a:t>
            </a:r>
            <a:endParaRPr dirty="0">
              <a:latin typeface="+mn-lt"/>
              <a:cs typeface="Gill Sans" panose="020B0502020104020203" pitchFamily="34" charset="-79"/>
            </a:endParaRPr>
          </a:p>
        </p:txBody>
      </p:sp>
      <p:sp>
        <p:nvSpPr>
          <p:cNvPr id="334" name="Google Shape;334;p5"/>
          <p:cNvSpPr/>
          <p:nvPr/>
        </p:nvSpPr>
        <p:spPr>
          <a:xfrm rot="10800000" flipH="1">
            <a:off x="9663953" y="-35859"/>
            <a:ext cx="2563906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6E3C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6"/>
          <p:cNvSpPr/>
          <p:nvPr/>
        </p:nvSpPr>
        <p:spPr>
          <a:xfrm>
            <a:off x="4963886" y="-14514"/>
            <a:ext cx="7228114" cy="6894285"/>
          </a:xfrm>
          <a:custGeom>
            <a:avLst/>
            <a:gdLst/>
            <a:ahLst/>
            <a:cxnLst/>
            <a:rect l="l" t="t" r="r" b="b"/>
            <a:pathLst>
              <a:path w="7228114" h="6894285" extrusionOk="0">
                <a:moveTo>
                  <a:pt x="2002971" y="0"/>
                </a:moveTo>
                <a:lnTo>
                  <a:pt x="7228114" y="14514"/>
                </a:lnTo>
                <a:lnTo>
                  <a:pt x="7213600" y="6850743"/>
                </a:lnTo>
                <a:lnTo>
                  <a:pt x="0" y="6894285"/>
                </a:lnTo>
                <a:lnTo>
                  <a:pt x="2002971" y="0"/>
                </a:lnTo>
                <a:close/>
              </a:path>
            </a:pathLst>
          </a:custGeom>
          <a:solidFill>
            <a:srgbClr val="E5AA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1" name="Google Shape;341;p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When to be Concerned</a:t>
            </a:r>
            <a:endParaRPr dirty="0"/>
          </a:p>
        </p:txBody>
      </p:sp>
      <p:sp>
        <p:nvSpPr>
          <p:cNvPr id="342" name="Google Shape;342;p6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3" name="Google Shape;343;p6"/>
          <p:cNvSpPr txBox="1"/>
          <p:nvPr/>
        </p:nvSpPr>
        <p:spPr>
          <a:xfrm>
            <a:off x="518463" y="1796994"/>
            <a:ext cx="4420411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24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is it a problem?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Depressive symptoms = some negative feelings</a:t>
            </a:r>
            <a:endParaRPr dirty="0"/>
          </a:p>
          <a:p>
            <a:pPr marL="8001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Depression = 5 or more of these symptoms every day for              most of the day for over 2 wks. </a:t>
            </a:r>
            <a:endParaRPr dirty="0"/>
          </a:p>
          <a:p>
            <a:pPr marL="8001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it starts to affect your functioning, it is time to seek treatment</a:t>
            </a:r>
            <a:endParaRPr dirty="0"/>
          </a:p>
        </p:txBody>
      </p:sp>
      <p:sp>
        <p:nvSpPr>
          <p:cNvPr id="344" name="Google Shape;344;p6"/>
          <p:cNvSpPr txBox="1"/>
          <p:nvPr/>
        </p:nvSpPr>
        <p:spPr>
          <a:xfrm>
            <a:off x="6619162" y="2888066"/>
            <a:ext cx="5054375" cy="377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Depressive Symptoms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Feeling sad, empty, irritable or hopeless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Loss of interest or pleasure in activities you used to enjoy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Appetite change – eating more or less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Sleep change – too much or not enough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Restlessness or feeling slowed down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Loss of energy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Feelings of worthlessness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Slowed thinking or loss of concentration</a:t>
            </a:r>
            <a:endParaRPr dirty="0"/>
          </a:p>
          <a:p>
            <a:pPr marL="228600" marR="0" lvl="0" indent="-127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Thoughts of suicide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7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Taking Back Control with Positive Activities</a:t>
            </a:r>
            <a:endParaRPr dirty="0"/>
          </a:p>
        </p:txBody>
      </p:sp>
      <p:sp>
        <p:nvSpPr>
          <p:cNvPr id="351" name="Google Shape;351;p7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2" name="Google Shape;352;p7"/>
          <p:cNvSpPr txBox="1"/>
          <p:nvPr/>
        </p:nvSpPr>
        <p:spPr>
          <a:xfrm>
            <a:off x="1386344" y="1720378"/>
            <a:ext cx="9876742" cy="477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way of dealing with the blues is to make time for positive activities</a:t>
            </a:r>
            <a:endParaRPr dirty="0"/>
          </a:p>
          <a:p>
            <a:pPr marL="814388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Evidence-based</a:t>
            </a:r>
            <a:endParaRPr dirty="0"/>
          </a:p>
          <a:p>
            <a:pPr marL="814388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Non-pharmaceutical treatment for depressive symptoms</a:t>
            </a:r>
            <a:endParaRPr dirty="0"/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all you do is related to caregiving, you may experience:</a:t>
            </a:r>
            <a:endParaRPr dirty="0"/>
          </a:p>
          <a:p>
            <a:pPr marL="814388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Burnout</a:t>
            </a:r>
            <a:endParaRPr dirty="0"/>
          </a:p>
          <a:p>
            <a:pPr marL="814388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Frustration</a:t>
            </a:r>
            <a:endParaRPr dirty="0"/>
          </a:p>
          <a:p>
            <a:pPr marL="814388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Resentment</a:t>
            </a:r>
            <a:endParaRPr dirty="0"/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which can lead to depressive symptoms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the lack of balance between challenging and positive activities in your life that can make you feel like you have no control </a:t>
            </a:r>
            <a:endParaRPr dirty="0"/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it’s time to add more positive activities!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8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What are Positive Activities?</a:t>
            </a:r>
            <a:endParaRPr dirty="0"/>
          </a:p>
        </p:txBody>
      </p:sp>
      <p:sp>
        <p:nvSpPr>
          <p:cNvPr id="359" name="Google Shape;359;p8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0" name="Google Shape;360;p8"/>
          <p:cNvSpPr txBox="1"/>
          <p:nvPr/>
        </p:nvSpPr>
        <p:spPr>
          <a:xfrm>
            <a:off x="669023" y="1337309"/>
            <a:ext cx="10768234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are activities which give you a sense of pleasure, meaning, or purpose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can be big or small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 some planning as they must be scheduled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done alone or with others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be brief lasting only a few moments or take all day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Going for a walk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Listening to music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Helping a neighbor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Doing a kind act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Meeting a friend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Being creative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Taking a hike</a:t>
            </a:r>
            <a:endParaRPr dirty="0"/>
          </a:p>
        </p:txBody>
      </p:sp>
      <p:sp>
        <p:nvSpPr>
          <p:cNvPr id="361" name="Google Shape;361;p8"/>
          <p:cNvSpPr txBox="1"/>
          <p:nvPr/>
        </p:nvSpPr>
        <p:spPr>
          <a:xfrm>
            <a:off x="4264998" y="3676411"/>
            <a:ext cx="3308919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Gardening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Watching children play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Shopping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Planning a trip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Trying out a new recipe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Watching a sunset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Baking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Listening to the bird sing</a:t>
            </a:r>
            <a:endParaRPr dirty="0"/>
          </a:p>
        </p:txBody>
      </p:sp>
      <p:sp>
        <p:nvSpPr>
          <p:cNvPr id="362" name="Google Shape;362;p8"/>
          <p:cNvSpPr txBox="1"/>
          <p:nvPr/>
        </p:nvSpPr>
        <p:spPr>
          <a:xfrm>
            <a:off x="8497029" y="3784132"/>
            <a:ext cx="294022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Doing a puzzle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Visiting a museum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Volunteering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Being needed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Playing a game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Yoga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Smiling at a neighbor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Being creative</a:t>
            </a:r>
            <a:endParaRPr/>
          </a:p>
        </p:txBody>
      </p:sp>
      <p:sp>
        <p:nvSpPr>
          <p:cNvPr id="363" name="Google Shape;363;p8"/>
          <p:cNvSpPr/>
          <p:nvPr/>
        </p:nvSpPr>
        <p:spPr>
          <a:xfrm>
            <a:off x="11045371" y="-35859"/>
            <a:ext cx="1182488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6E3C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2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Making the List</a:t>
            </a:r>
            <a:endParaRPr dirty="0"/>
          </a:p>
        </p:txBody>
      </p:sp>
      <p:sp>
        <p:nvSpPr>
          <p:cNvPr id="617" name="Google Shape;617;p32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18" name="Google Shape;618;p32" descr="A picture containing 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321231" y="1610042"/>
            <a:ext cx="5320755" cy="3780703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32"/>
          <p:cNvSpPr txBox="1"/>
          <p:nvPr/>
        </p:nvSpPr>
        <p:spPr>
          <a:xfrm>
            <a:off x="988411" y="1867080"/>
            <a:ext cx="6782806" cy="499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are you currently spending your time?</a:t>
            </a:r>
            <a:endParaRPr dirty="0"/>
          </a:p>
          <a:p>
            <a: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you enjoy in the past?</a:t>
            </a:r>
            <a:endParaRPr dirty="0"/>
          </a:p>
          <a:p>
            <a:pPr marL="814388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you do it now?</a:t>
            </a:r>
            <a:endParaRPr dirty="0"/>
          </a:p>
          <a:p>
            <a:pPr marL="81438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it be modified to work now?</a:t>
            </a:r>
            <a:endParaRPr dirty="0"/>
          </a:p>
          <a:p>
            <a: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Brainstorm a list of activities you can do now</a:t>
            </a:r>
            <a:endParaRPr dirty="0"/>
          </a:p>
          <a:p>
            <a:pPr marL="814388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 be simple and easy to do.</a:t>
            </a:r>
            <a:endParaRPr dirty="0"/>
          </a:p>
          <a:p>
            <a:pPr marL="81438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 few items that get your blood moving</a:t>
            </a:r>
            <a:endParaRPr dirty="0"/>
          </a:p>
          <a:p>
            <a:pPr marL="81438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about barriers to doing each of these things</a:t>
            </a:r>
            <a:endParaRPr dirty="0"/>
          </a:p>
          <a:p>
            <a:pPr marL="81438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 solve and make a plan for the barriers</a:t>
            </a:r>
            <a:endParaRPr dirty="0"/>
          </a:p>
          <a:p>
            <a:pPr marL="228600" marR="0" lvl="0" indent="-1752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40"/>
              <a:buFont typeface="Arial"/>
              <a:buNone/>
            </a:pPr>
            <a:endParaRPr sz="12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228600" marR="0" lvl="0" indent="-1752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840"/>
              <a:buFont typeface="Arial"/>
              <a:buNone/>
            </a:pPr>
            <a:endParaRPr sz="1200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1397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840"/>
              <a:buFont typeface="Arial"/>
              <a:buNone/>
            </a:pPr>
            <a:endParaRPr sz="12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228600" marR="0" lvl="0" indent="-1219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endParaRPr sz="2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3"/>
          <p:cNvSpPr/>
          <p:nvPr/>
        </p:nvSpPr>
        <p:spPr>
          <a:xfrm rot="10800000" flipH="1">
            <a:off x="9663953" y="-35859"/>
            <a:ext cx="2563906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5AA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6" name="Google Shape;626;p3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Importance of Staying Active</a:t>
            </a:r>
            <a:endParaRPr dirty="0"/>
          </a:p>
        </p:txBody>
      </p:sp>
      <p:sp>
        <p:nvSpPr>
          <p:cNvPr id="627" name="Google Shape;627;p33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8" name="Google Shape;628;p33"/>
          <p:cNvSpPr txBox="1"/>
          <p:nvPr/>
        </p:nvSpPr>
        <p:spPr>
          <a:xfrm>
            <a:off x="1359904" y="1337309"/>
            <a:ext cx="8872668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Mental Health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Effective as antidepressants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Improved sense of well being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or maintain -  some aspects of cognitive function, like your ability to shift quickly between tasks or plan an activity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sleep</a:t>
            </a:r>
            <a:endParaRPr dirty="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Physical Health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 or prevent - arthritis, heart disease, stroke, type 2 diabetes, osteoporosis, and 8 types of cancer, including breast and colon cancer</a:t>
            </a:r>
            <a:endParaRPr dirty="0"/>
          </a:p>
          <a:p>
            <a:pPr marL="1397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 for these Benefits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150 minutes (2 ½ hours) a week of moderate-intensity aerobic activity</a:t>
            </a:r>
            <a:endParaRPr dirty="0"/>
          </a:p>
          <a:p>
            <a:pPr marL="1397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to exercise?</a:t>
            </a:r>
            <a:endParaRPr dirty="0"/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www.nia.nih.gov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/health/exercise-physical-activity</a:t>
            </a:r>
            <a:endParaRPr dirty="0"/>
          </a:p>
        </p:txBody>
      </p:sp>
      <p:pic>
        <p:nvPicPr>
          <p:cNvPr id="629" name="Google Shape;629;p33" descr="Danc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228" y="513442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3" descr="Cycl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7028" y="37726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3" descr="Walk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17696" y="568588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3" descr="Yog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28893" y="2322879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PAL:  Positive Activities Log</a:t>
            </a:r>
            <a:endParaRPr/>
          </a:p>
        </p:txBody>
      </p:sp>
      <p:sp>
        <p:nvSpPr>
          <p:cNvPr id="639" name="Google Shape;639;p34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0" name="Google Shape;640;p34"/>
          <p:cNvSpPr txBox="1"/>
          <p:nvPr/>
        </p:nvSpPr>
        <p:spPr>
          <a:xfrm>
            <a:off x="1026075" y="1637500"/>
            <a:ext cx="807438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your list to PAL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the Positive Activities Log (PAL) you’ll see a numbered list from 1-10, put your top 10 there</a:t>
            </a:r>
            <a:endParaRPr dirty="0"/>
          </a:p>
        </p:txBody>
      </p:sp>
      <p:grpSp>
        <p:nvGrpSpPr>
          <p:cNvPr id="641" name="Google Shape;641;p34"/>
          <p:cNvGrpSpPr/>
          <p:nvPr/>
        </p:nvGrpSpPr>
        <p:grpSpPr>
          <a:xfrm>
            <a:off x="6850743" y="3014909"/>
            <a:ext cx="5007429" cy="3421956"/>
            <a:chOff x="7068457" y="3211073"/>
            <a:chExt cx="5007429" cy="3421956"/>
          </a:xfrm>
        </p:grpSpPr>
        <p:sp>
          <p:nvSpPr>
            <p:cNvPr id="642" name="Google Shape;642;p34"/>
            <p:cNvSpPr/>
            <p:nvPr/>
          </p:nvSpPr>
          <p:spPr>
            <a:xfrm>
              <a:off x="7068457" y="3211073"/>
              <a:ext cx="5007429" cy="3421956"/>
            </a:xfrm>
            <a:prstGeom prst="rect">
              <a:avLst/>
            </a:prstGeom>
            <a:solidFill>
              <a:srgbClr val="D98D1D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pic>
          <p:nvPicPr>
            <p:cNvPr id="643" name="Google Shape;643;p34" descr="A screenshot of a cell phon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82"/>
            <a:stretch/>
          </p:blipFill>
          <p:spPr>
            <a:xfrm rot="5400000">
              <a:off x="7981866" y="2549866"/>
              <a:ext cx="3180612" cy="47433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4" name="Google Shape;644;p34"/>
          <p:cNvSpPr txBox="1"/>
          <p:nvPr/>
        </p:nvSpPr>
        <p:spPr>
          <a:xfrm>
            <a:off x="1026075" y="3135089"/>
            <a:ext cx="5225143" cy="29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Schedule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Try to schedule at least 4 per day by marking the PAL with a slash for the days you will do them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the Task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week as you complete your activity you can add the other slash to make an X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5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Using this Skill</a:t>
            </a:r>
            <a:endParaRPr dirty="0"/>
          </a:p>
        </p:txBody>
      </p:sp>
      <p:sp>
        <p:nvSpPr>
          <p:cNvPr id="651" name="Google Shape;651;p35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2" name="Google Shape;652;p35"/>
          <p:cNvSpPr txBox="1"/>
          <p:nvPr/>
        </p:nvSpPr>
        <p:spPr>
          <a:xfrm>
            <a:off x="1139601" y="1911667"/>
            <a:ext cx="9419312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effective use of this skill</a:t>
            </a:r>
            <a:endParaRPr dirty="0"/>
          </a:p>
          <a:p>
            <a:pPr marL="8001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Scheduling is an important part of the process - don’t look back over your day and count things you already did. It must be scheduled. </a:t>
            </a:r>
            <a:endParaRPr dirty="0"/>
          </a:p>
          <a:p>
            <a:pPr marL="8001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wait to do things until you feel like it or wait until you are motivated – just follow the plan and trust the process. </a:t>
            </a:r>
            <a:endParaRPr dirty="0"/>
          </a:p>
          <a:p>
            <a:pPr marL="8001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D98D1D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 has shown that the best dose for the positive activities is 4 per day to reduce depressive symptoms and maintain their absence. </a:t>
            </a:r>
            <a:endParaRPr dirty="0"/>
          </a:p>
          <a:p>
            <a:pPr marL="14288" marR="0" lvl="1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88" marR="0" lvl="1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important to get 4 positive activities </a:t>
            </a:r>
            <a:endParaRPr dirty="0"/>
          </a:p>
          <a:p>
            <a:pPr marL="14288" marR="0" lvl="1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scheduled into your day and then do them!</a:t>
            </a:r>
            <a:endParaRPr dirty="0"/>
          </a:p>
        </p:txBody>
      </p:sp>
      <p:pic>
        <p:nvPicPr>
          <p:cNvPr id="653" name="Google Shape;653;p35" descr="A person sitting in front of a window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8652"/>
          <a:stretch/>
        </p:blipFill>
        <p:spPr>
          <a:xfrm>
            <a:off x="9893448" y="4481013"/>
            <a:ext cx="2298552" cy="2376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Going Forward</a:t>
            </a:r>
            <a:endParaRPr/>
          </a:p>
        </p:txBody>
      </p:sp>
      <p:sp>
        <p:nvSpPr>
          <p:cNvPr id="659" name="Google Shape;659;p36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0" name="Google Shape;660;p36"/>
          <p:cNvSpPr/>
          <p:nvPr/>
        </p:nvSpPr>
        <p:spPr>
          <a:xfrm>
            <a:off x="1070516" y="2140086"/>
            <a:ext cx="2428924" cy="3222214"/>
          </a:xfrm>
          <a:prstGeom prst="rect">
            <a:avLst/>
          </a:prstGeom>
          <a:solidFill>
            <a:srgbClr val="D98D1D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REVISING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LIST</a:t>
            </a:r>
            <a:endParaRPr dirty="0"/>
          </a:p>
        </p:txBody>
      </p:sp>
      <p:sp>
        <p:nvSpPr>
          <p:cNvPr id="661" name="Google Shape;661;p36"/>
          <p:cNvSpPr/>
          <p:nvPr/>
        </p:nvSpPr>
        <p:spPr>
          <a:xfrm>
            <a:off x="3499440" y="2139113"/>
            <a:ext cx="7622044" cy="3222214"/>
          </a:xfrm>
          <a:prstGeom prst="rect">
            <a:avLst/>
          </a:prstGeom>
          <a:solidFill>
            <a:srgbClr val="F5E3C6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the first week: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activities were done?  Which ones were not? What stopped you?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the activity be modified?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Should you switch it out for another one?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goal: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find 10 activities you can use to lift your mood whenever you need it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7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Going Forward</a:t>
            </a:r>
            <a:endParaRPr/>
          </a:p>
        </p:txBody>
      </p:sp>
      <p:sp>
        <p:nvSpPr>
          <p:cNvPr id="667" name="Google Shape;667;p37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8" name="Google Shape;668;p37"/>
          <p:cNvSpPr/>
          <p:nvPr/>
        </p:nvSpPr>
        <p:spPr>
          <a:xfrm>
            <a:off x="1070516" y="2143013"/>
            <a:ext cx="2428924" cy="2895914"/>
          </a:xfrm>
          <a:prstGeom prst="rect">
            <a:avLst/>
          </a:prstGeom>
          <a:solidFill>
            <a:srgbClr val="D98D1D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FIGURING OUT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DOSE</a:t>
            </a:r>
            <a:endParaRPr dirty="0"/>
          </a:p>
        </p:txBody>
      </p:sp>
      <p:sp>
        <p:nvSpPr>
          <p:cNvPr id="669" name="Google Shape;669;p37"/>
          <p:cNvSpPr/>
          <p:nvPr/>
        </p:nvSpPr>
        <p:spPr>
          <a:xfrm>
            <a:off x="3499440" y="2144219"/>
            <a:ext cx="7622044" cy="2894707"/>
          </a:xfrm>
          <a:prstGeom prst="rect">
            <a:avLst/>
          </a:prstGeom>
          <a:solidFill>
            <a:srgbClr val="F5E3C6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may notice:</a:t>
            </a:r>
            <a:endParaRPr dirty="0"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Connection between how many PA in your day and your mood</a:t>
            </a:r>
            <a:endParaRPr dirty="0"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types of activities may work for you more than others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average: </a:t>
            </a:r>
            <a:endParaRPr dirty="0"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positive activities a day keeps the blues away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8"/>
          <p:cNvSpPr txBox="1">
            <a:spLocks noGrp="1"/>
          </p:cNvSpPr>
          <p:nvPr>
            <p:ph type="title"/>
          </p:nvPr>
        </p:nvSpPr>
        <p:spPr>
          <a:xfrm>
            <a:off x="722677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Take Away</a:t>
            </a:r>
            <a:endParaRPr dirty="0"/>
          </a:p>
        </p:txBody>
      </p:sp>
      <p:sp>
        <p:nvSpPr>
          <p:cNvPr id="675" name="Google Shape;675;p38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76" name="Google Shape;676;p38"/>
          <p:cNvSpPr txBox="1"/>
          <p:nvPr/>
        </p:nvSpPr>
        <p:spPr>
          <a:xfrm>
            <a:off x="1146629" y="1909063"/>
            <a:ext cx="100584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Depressive symptoms are common during caregiving. Taking the time to enjoy yourself will help you feel less stressed and a better caregiver.</a:t>
            </a:r>
            <a:endParaRPr dirty="0"/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D98D1D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Scheduling and then doing positive activities can help to manage mood.</a:t>
            </a:r>
            <a:endParaRPr dirty="0"/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D98D1D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important to do the scheduled activity, even if you don’t feel like it. Make a plan and do the plan – trust in the process.</a:t>
            </a:r>
            <a:endParaRPr dirty="0"/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677" name="Google Shape;677;p38"/>
          <p:cNvCxnSpPr/>
          <p:nvPr/>
        </p:nvCxnSpPr>
        <p:spPr>
          <a:xfrm>
            <a:off x="722677" y="1371602"/>
            <a:ext cx="10058400" cy="0"/>
          </a:xfrm>
          <a:prstGeom prst="straightConnector1">
            <a:avLst/>
          </a:prstGeom>
          <a:noFill/>
          <a:ln w="127000" cap="flat" cmpd="sng">
            <a:solidFill>
              <a:srgbClr val="D98D1D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9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AB7E15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Making This Work for You</a:t>
            </a:r>
            <a:endParaRPr/>
          </a:p>
        </p:txBody>
      </p:sp>
      <p:sp>
        <p:nvSpPr>
          <p:cNvPr id="684" name="Google Shape;684;p39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5" name="Google Shape;685;p39"/>
          <p:cNvSpPr/>
          <p:nvPr/>
        </p:nvSpPr>
        <p:spPr>
          <a:xfrm>
            <a:off x="1005107" y="1920811"/>
            <a:ext cx="5165103" cy="2064774"/>
          </a:xfrm>
          <a:prstGeom prst="rect">
            <a:avLst/>
          </a:prstGeom>
          <a:solidFill>
            <a:srgbClr val="D98D1D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4288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Positive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2338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 list of positive activities</a:t>
            </a:r>
            <a:endParaRPr dirty="0"/>
          </a:p>
          <a:p>
            <a:pPr marL="922338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Schedule 4 Positive Activities each day </a:t>
            </a:r>
            <a:endParaRPr dirty="0"/>
          </a:p>
          <a:p>
            <a:pPr marL="922338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the activities as scheduled</a:t>
            </a:r>
            <a:endParaRPr dirty="0"/>
          </a:p>
          <a:p>
            <a:pPr marL="922338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the end of each day note your </a:t>
            </a:r>
            <a:endParaRPr dirty="0"/>
          </a:p>
          <a:p>
            <a:pPr marL="604838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mood rating for that day </a:t>
            </a:r>
            <a:endParaRPr dirty="0"/>
          </a:p>
        </p:txBody>
      </p:sp>
      <p:sp>
        <p:nvSpPr>
          <p:cNvPr id="686" name="Google Shape;686;p39"/>
          <p:cNvSpPr txBox="1"/>
          <p:nvPr/>
        </p:nvSpPr>
        <p:spPr>
          <a:xfrm>
            <a:off x="280229" y="4626218"/>
            <a:ext cx="1548577" cy="585216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AB7E15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AB7E15"/>
                </a:solidFill>
                <a:latin typeface="+mn-lt"/>
                <a:ea typeface="Gill Sans"/>
                <a:cs typeface="Gill Sans"/>
                <a:sym typeface="Gill Sans"/>
              </a:rPr>
              <a:t>Set a Deadline</a:t>
            </a:r>
            <a:endParaRPr sz="1200" dirty="0">
              <a:latin typeface="+mn-lt"/>
            </a:endParaRPr>
          </a:p>
        </p:txBody>
      </p:sp>
      <p:sp>
        <p:nvSpPr>
          <p:cNvPr id="687" name="Google Shape;687;p39"/>
          <p:cNvSpPr txBox="1"/>
          <p:nvPr/>
        </p:nvSpPr>
        <p:spPr>
          <a:xfrm>
            <a:off x="1965896" y="4620378"/>
            <a:ext cx="1548577" cy="585216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AB7E15"/>
                </a:solidFill>
                <a:latin typeface="+mn-lt"/>
                <a:ea typeface="Gill Sans"/>
                <a:cs typeface="Gill Sans"/>
                <a:sym typeface="Gill Sans"/>
              </a:rPr>
              <a:t>Why this one?</a:t>
            </a:r>
            <a:endParaRPr sz="1200" dirty="0">
              <a:latin typeface="+mn-lt"/>
            </a:endParaRPr>
          </a:p>
        </p:txBody>
      </p:sp>
      <p:sp>
        <p:nvSpPr>
          <p:cNvPr id="688" name="Google Shape;688;p39"/>
          <p:cNvSpPr txBox="1"/>
          <p:nvPr/>
        </p:nvSpPr>
        <p:spPr>
          <a:xfrm>
            <a:off x="3667903" y="4620378"/>
            <a:ext cx="1548577" cy="584735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AB7E15"/>
                </a:solidFill>
                <a:latin typeface="+mn-lt"/>
                <a:ea typeface="Gill Sans"/>
                <a:cs typeface="Gill Sans"/>
                <a:sym typeface="Gill Sans"/>
              </a:rPr>
              <a:t>What will you pair it with?</a:t>
            </a:r>
            <a:endParaRPr sz="1200" dirty="0">
              <a:latin typeface="+mn-lt"/>
            </a:endParaRPr>
          </a:p>
        </p:txBody>
      </p:sp>
      <p:sp>
        <p:nvSpPr>
          <p:cNvPr id="689" name="Google Shape;689;p39"/>
          <p:cNvSpPr txBox="1"/>
          <p:nvPr/>
        </p:nvSpPr>
        <p:spPr>
          <a:xfrm>
            <a:off x="276005" y="5357778"/>
            <a:ext cx="1548577" cy="832104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Be realistic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in your deadline.</a:t>
            </a:r>
            <a:endParaRPr sz="1200" dirty="0">
              <a:latin typeface="+mn-lt"/>
            </a:endParaRPr>
          </a:p>
        </p:txBody>
      </p:sp>
      <p:sp>
        <p:nvSpPr>
          <p:cNvPr id="690" name="Google Shape;690;p39"/>
          <p:cNvSpPr txBox="1"/>
          <p:nvPr/>
        </p:nvSpPr>
        <p:spPr>
          <a:xfrm>
            <a:off x="1971954" y="5347075"/>
            <a:ext cx="1548577" cy="832104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How will this help you?</a:t>
            </a:r>
            <a:endParaRPr sz="1200" dirty="0">
              <a:latin typeface="+mn-lt"/>
            </a:endParaRPr>
          </a:p>
        </p:txBody>
      </p:sp>
      <p:sp>
        <p:nvSpPr>
          <p:cNvPr id="691" name="Google Shape;691;p39"/>
          <p:cNvSpPr txBox="1"/>
          <p:nvPr/>
        </p:nvSpPr>
        <p:spPr>
          <a:xfrm>
            <a:off x="3667903" y="5357778"/>
            <a:ext cx="1548577" cy="830956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Do it with something you already do.</a:t>
            </a:r>
            <a:endParaRPr sz="1200" dirty="0">
              <a:latin typeface="+mn-lt"/>
            </a:endParaRPr>
          </a:p>
        </p:txBody>
      </p:sp>
      <p:sp>
        <p:nvSpPr>
          <p:cNvPr id="692" name="Google Shape;692;p39"/>
          <p:cNvSpPr/>
          <p:nvPr/>
        </p:nvSpPr>
        <p:spPr>
          <a:xfrm>
            <a:off x="6168574" y="1920811"/>
            <a:ext cx="5165103" cy="2064774"/>
          </a:xfrm>
          <a:prstGeom prst="rect">
            <a:avLst/>
          </a:prstGeom>
          <a:solidFill>
            <a:srgbClr val="D98D1D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/>
          </a:p>
          <a:p>
            <a:pPr marL="14288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Activities </a:t>
            </a:r>
            <a:endParaRPr dirty="0"/>
          </a:p>
          <a:p>
            <a:pPr marL="808038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week, revise your list until you have a solid 10 you can depend on</a:t>
            </a:r>
            <a:endParaRPr dirty="0"/>
          </a:p>
          <a:p>
            <a:pPr marL="808038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activities to your schedule whenever you are feeling down or notice you are getting very irritable</a:t>
            </a:r>
            <a:endParaRPr dirty="0"/>
          </a:p>
          <a:p>
            <a:pPr marL="808038" marR="0" lvl="0" indent="-203200" algn="l" rtl="0">
              <a:spcBef>
                <a:spcPts val="0"/>
              </a:spcBef>
              <a:spcAft>
                <a:spcPts val="0"/>
              </a:spcAft>
              <a:buClr>
                <a:srgbClr val="AB7E15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90538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39"/>
          <p:cNvSpPr/>
          <p:nvPr/>
        </p:nvSpPr>
        <p:spPr>
          <a:xfrm>
            <a:off x="5575809" y="3271412"/>
            <a:ext cx="1143000" cy="1143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AB7E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694" name="Google Shape;694;p39"/>
          <p:cNvGrpSpPr/>
          <p:nvPr/>
        </p:nvGrpSpPr>
        <p:grpSpPr>
          <a:xfrm>
            <a:off x="5575809" y="3259492"/>
            <a:ext cx="1133856" cy="1143000"/>
            <a:chOff x="5440233" y="3187524"/>
            <a:chExt cx="1311534" cy="1216295"/>
          </a:xfrm>
        </p:grpSpPr>
        <p:grpSp>
          <p:nvGrpSpPr>
            <p:cNvPr id="695" name="Google Shape;695;p39"/>
            <p:cNvGrpSpPr/>
            <p:nvPr/>
          </p:nvGrpSpPr>
          <p:grpSpPr>
            <a:xfrm>
              <a:off x="5440233" y="3187524"/>
              <a:ext cx="1311534" cy="1216295"/>
              <a:chOff x="4757223" y="2506979"/>
              <a:chExt cx="2477919" cy="2297981"/>
            </a:xfrm>
          </p:grpSpPr>
          <p:pic>
            <p:nvPicPr>
              <p:cNvPr id="696" name="Google Shape;696;p39" descr="Dance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5648521" y="2506979"/>
                <a:ext cx="1586621" cy="15866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7" name="Google Shape;697;p39" descr="Watering Plant with solid fill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757223" y="3429000"/>
                <a:ext cx="1375960" cy="1375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8" name="Google Shape;698;p39" descr="Alterations &amp; Tailoring with solid fill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123980" y="3769657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9" name="Google Shape;699;p39" descr="Music note with solid fill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83058" y="3295433"/>
              <a:ext cx="372471" cy="3724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0" name="Google Shape;700;p39"/>
          <p:cNvSpPr txBox="1"/>
          <p:nvPr/>
        </p:nvSpPr>
        <p:spPr>
          <a:xfrm>
            <a:off x="5353570" y="4606314"/>
            <a:ext cx="1548577" cy="584735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B08628"/>
                </a:solidFill>
                <a:latin typeface="+mn-lt"/>
                <a:ea typeface="Gill Sans"/>
                <a:cs typeface="Gill Sans"/>
                <a:sym typeface="Gill Sans"/>
              </a:rPr>
              <a:t>Optional</a:t>
            </a:r>
            <a:endParaRPr sz="1600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B08628"/>
                </a:solidFill>
                <a:latin typeface="+mn-lt"/>
                <a:ea typeface="Gill Sans"/>
                <a:cs typeface="Gill Sans"/>
                <a:sym typeface="Gill Sans"/>
              </a:rPr>
              <a:t>Break it Down</a:t>
            </a:r>
            <a:endParaRPr sz="1600" dirty="0">
              <a:latin typeface="+mn-lt"/>
            </a:endParaRPr>
          </a:p>
        </p:txBody>
      </p:sp>
      <p:sp>
        <p:nvSpPr>
          <p:cNvPr id="701" name="Google Shape;701;p39"/>
          <p:cNvSpPr txBox="1"/>
          <p:nvPr/>
        </p:nvSpPr>
        <p:spPr>
          <a:xfrm>
            <a:off x="7055176" y="4607015"/>
            <a:ext cx="1695949" cy="584735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C957F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B08628"/>
                </a:solidFill>
                <a:latin typeface="+mn-lt"/>
                <a:ea typeface="Gill Sans"/>
                <a:cs typeface="Gill Sans"/>
                <a:sym typeface="Gill Sans"/>
              </a:rPr>
              <a:t>Reminders</a:t>
            </a:r>
            <a:endParaRPr sz="1600" dirty="0">
              <a:latin typeface="+mn-lt"/>
            </a:endParaRPr>
          </a:p>
        </p:txBody>
      </p:sp>
      <p:sp>
        <p:nvSpPr>
          <p:cNvPr id="702" name="Google Shape;702;p39"/>
          <p:cNvSpPr txBox="1"/>
          <p:nvPr/>
        </p:nvSpPr>
        <p:spPr>
          <a:xfrm>
            <a:off x="8900550" y="4606313"/>
            <a:ext cx="3099728" cy="584735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B08628"/>
                </a:solidFill>
                <a:latin typeface="+mn-lt"/>
                <a:ea typeface="Gill Sans"/>
                <a:cs typeface="Gill Sans"/>
                <a:sym typeface="Gill Sans"/>
              </a:rPr>
              <a:t>Run into Problems </a:t>
            </a:r>
            <a:endParaRPr sz="1600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B08628"/>
                </a:solidFill>
                <a:latin typeface="+mn-lt"/>
                <a:ea typeface="Gill Sans"/>
                <a:cs typeface="Gill Sans"/>
                <a:sym typeface="Gill Sans"/>
              </a:rPr>
              <a:t>Getting it Done?</a:t>
            </a:r>
            <a:endParaRPr sz="1600" dirty="0">
              <a:latin typeface="+mn-lt"/>
            </a:endParaRPr>
          </a:p>
        </p:txBody>
      </p:sp>
      <p:sp>
        <p:nvSpPr>
          <p:cNvPr id="703" name="Google Shape;703;p39"/>
          <p:cNvSpPr txBox="1"/>
          <p:nvPr/>
        </p:nvSpPr>
        <p:spPr>
          <a:xfrm>
            <a:off x="5363852" y="5357778"/>
            <a:ext cx="1548577" cy="830956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Take large tasks &amp; break it into steps.</a:t>
            </a:r>
            <a:endParaRPr sz="1200" dirty="0">
              <a:latin typeface="+mn-lt"/>
            </a:endParaRPr>
          </a:p>
        </p:txBody>
      </p:sp>
      <p:sp>
        <p:nvSpPr>
          <p:cNvPr id="704" name="Google Shape;704;p39"/>
          <p:cNvSpPr txBox="1"/>
          <p:nvPr/>
        </p:nvSpPr>
        <p:spPr>
          <a:xfrm>
            <a:off x="7059801" y="5349302"/>
            <a:ext cx="1695949" cy="832104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Phone Alarms</a:t>
            </a:r>
            <a:endParaRPr sz="1200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Post-Its</a:t>
            </a:r>
            <a:endParaRPr sz="1200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Tape to Mirror</a:t>
            </a:r>
            <a:endParaRPr sz="1200" dirty="0">
              <a:latin typeface="+mn-lt"/>
            </a:endParaRPr>
          </a:p>
        </p:txBody>
      </p:sp>
      <p:sp>
        <p:nvSpPr>
          <p:cNvPr id="705" name="Google Shape;705;p39"/>
          <p:cNvSpPr txBox="1"/>
          <p:nvPr/>
        </p:nvSpPr>
        <p:spPr>
          <a:xfrm>
            <a:off x="8900550" y="5349302"/>
            <a:ext cx="3099728" cy="832104"/>
          </a:xfrm>
          <a:prstGeom prst="rect">
            <a:avLst/>
          </a:prstGeom>
          <a:noFill/>
          <a:ln w="9525" cap="flat" cmpd="sng">
            <a:solidFill>
              <a:srgbClr val="AB7E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ID the issue</a:t>
            </a:r>
            <a:endParaRPr sz="1200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Brainstorm solutions</a:t>
            </a:r>
            <a:endParaRPr sz="1200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Try it out</a:t>
            </a:r>
            <a:endParaRPr sz="1200" dirty="0">
              <a:latin typeface="+mn-lt"/>
            </a:endParaRPr>
          </a:p>
        </p:txBody>
      </p:sp>
      <p:sp>
        <p:nvSpPr>
          <p:cNvPr id="706" name="Google Shape;706;p39"/>
          <p:cNvSpPr/>
          <p:nvPr/>
        </p:nvSpPr>
        <p:spPr>
          <a:xfrm rot="10800000" flipH="1">
            <a:off x="9292855" y="5364983"/>
            <a:ext cx="404340" cy="73152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B08628"/>
          </a:solidFill>
          <a:ln w="12700" cap="flat" cmpd="sng">
            <a:solidFill>
              <a:srgbClr val="D98D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31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The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Website</a:t>
            </a:r>
            <a:endParaRPr lang="en-US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Description automatically generated with medium confidence">
            <a:extLst>
              <a:ext uri="{FF2B5EF4-FFF2-40B4-BE49-F238E27FC236}">
                <a16:creationId xmlns:a16="http://schemas.microsoft.com/office/drawing/2014/main" id="{2F96654C-41CF-0B01-F3EB-6815BA36A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104902"/>
            <a:ext cx="583107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03F7D-ECAD-D7CB-B082-178DCCA75AFF}"/>
              </a:ext>
            </a:extLst>
          </p:cNvPr>
          <p:cNvSpPr txBox="1"/>
          <p:nvPr/>
        </p:nvSpPr>
        <p:spPr>
          <a:xfrm>
            <a:off x="5820612" y="48187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URL: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www.optimalagingcenter.com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/caregiver-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tlc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31651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1143</Words>
  <Application>Microsoft Macintosh PowerPoint</Application>
  <PresentationFormat>Widescreen</PresentationFormat>
  <Paragraphs>205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Gill Sans</vt:lpstr>
      <vt:lpstr>Sorts Mill Goudy</vt:lpstr>
      <vt:lpstr>ClassicFrameVTI</vt:lpstr>
      <vt:lpstr>Office Theme</vt:lpstr>
      <vt:lpstr>1_Office Theme</vt:lpstr>
      <vt:lpstr>DEALING WITH THE BLUES</vt:lpstr>
      <vt:lpstr>Deep Breathing  Take 10 deep breaths</vt:lpstr>
      <vt:lpstr>Check In</vt:lpstr>
      <vt:lpstr>Today’s Topics</vt:lpstr>
      <vt:lpstr>Caregiving and Your Mood</vt:lpstr>
      <vt:lpstr>When to be Concerned</vt:lpstr>
      <vt:lpstr>Taking Back Control with Positive Activities</vt:lpstr>
      <vt:lpstr>What are Positive Activities?</vt:lpstr>
      <vt:lpstr>Making the List</vt:lpstr>
      <vt:lpstr>Importance of Staying Active</vt:lpstr>
      <vt:lpstr>PAL:  Positive Activities Log</vt:lpstr>
      <vt:lpstr>Using this Skill</vt:lpstr>
      <vt:lpstr>Going Forward</vt:lpstr>
      <vt:lpstr>Going Forward</vt:lpstr>
      <vt:lpstr>Take Away</vt:lpstr>
      <vt:lpstr>Making This Work for You</vt:lpstr>
      <vt:lpstr>Access  To The Website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DEALING WITH THE BLUES</dc:title>
  <dc:creator>Ann Bilbrey</dc:creator>
  <cp:lastModifiedBy>Ann Bilbrey</cp:lastModifiedBy>
  <cp:revision>8</cp:revision>
  <dcterms:created xsi:type="dcterms:W3CDTF">2020-09-01T21:53:41Z</dcterms:created>
  <dcterms:modified xsi:type="dcterms:W3CDTF">2023-06-02T22:34:10Z</dcterms:modified>
</cp:coreProperties>
</file>