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19"/>
  </p:notesMasterIdLst>
  <p:handoutMasterIdLst>
    <p:handoutMasterId r:id="rId20"/>
  </p:handoutMasterIdLst>
  <p:sldIdLst>
    <p:sldId id="261" r:id="rId3"/>
    <p:sldId id="310" r:id="rId4"/>
    <p:sldId id="311" r:id="rId5"/>
    <p:sldId id="272" r:id="rId6"/>
    <p:sldId id="340" r:id="rId7"/>
    <p:sldId id="273" r:id="rId8"/>
    <p:sldId id="312" r:id="rId9"/>
    <p:sldId id="313" r:id="rId10"/>
    <p:sldId id="314" r:id="rId11"/>
    <p:sldId id="315" r:id="rId12"/>
    <p:sldId id="317" r:id="rId13"/>
    <p:sldId id="318" r:id="rId14"/>
    <p:sldId id="320" r:id="rId15"/>
    <p:sldId id="297" r:id="rId16"/>
    <p:sldId id="306" r:id="rId17"/>
    <p:sldId id="5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957F"/>
    <a:srgbClr val="7BBDAF"/>
    <a:srgbClr val="8DC2B6"/>
    <a:srgbClr val="CCE5DF"/>
    <a:srgbClr val="E5F3EF"/>
    <a:srgbClr val="61B09F"/>
    <a:srgbClr val="B2A713"/>
    <a:srgbClr val="D3D01F"/>
    <a:srgbClr val="E2CB22"/>
    <a:srgbClr val="FFE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535"/>
    <p:restoredTop sz="82117"/>
  </p:normalViewPr>
  <p:slideViewPr>
    <p:cSldViewPr snapToGrid="0" snapToObjects="1">
      <p:cViewPr varScale="1">
        <p:scale>
          <a:sx n="23" d="100"/>
          <a:sy n="23" d="100"/>
        </p:scale>
        <p:origin x="224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05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4283F8-FE7B-EE46-9B75-A58EF4507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CG-TLC1:  Strategies for Stress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6F04A-5220-9D49-9F7C-B260B67370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90774-E6A9-E742-9720-6D7B944FC5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25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Deep Breathing</a:t>
            </a:r>
          </a:p>
          <a:p>
            <a:r>
              <a:rPr lang="en-US" b="0" dirty="0"/>
              <a:t>Mapping Your Stress</a:t>
            </a:r>
          </a:p>
          <a:p>
            <a:r>
              <a:rPr lang="en-US" b="0" dirty="0"/>
              <a:t>Visualization Guide</a:t>
            </a:r>
          </a:p>
          <a:p>
            <a:endParaRPr lang="en-US" b="0" dirty="0"/>
          </a:p>
          <a:p>
            <a:r>
              <a:rPr lang="en-US" b="0"/>
              <a:t>Rev 5.8.23 </a:t>
            </a:r>
            <a:r>
              <a:rPr lang="en-US" b="0" dirty="0"/>
              <a:t>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7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79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5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0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69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372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01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70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48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45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99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52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61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35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047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11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10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4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8.sv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89000">
              <a:srgbClr val="7BBDA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3774" y="2682572"/>
            <a:ext cx="8998226" cy="447584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   Strategies for Stress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9518C-CE88-9F42-B498-25CA6AB96225}"/>
              </a:ext>
            </a:extLst>
          </p:cNvPr>
          <p:cNvSpPr txBox="1"/>
          <p:nvPr/>
        </p:nvSpPr>
        <p:spPr>
          <a:xfrm>
            <a:off x="2447477" y="6285774"/>
            <a:ext cx="4503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Caregiver TLC is a derivative of the Coping With Caregiving 2.0 Suite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72D82C3-0ADA-E942-8E12-DBB520DC0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736" y="6002170"/>
            <a:ext cx="1296475" cy="5672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22D14D-C2A9-3146-8E8A-513F4C0769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73" y="1763364"/>
            <a:ext cx="2362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Building Community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DFCD055-1DF8-5B45-9D49-B5F4C0E3FFDB}"/>
              </a:ext>
            </a:extLst>
          </p:cNvPr>
          <p:cNvGrpSpPr/>
          <p:nvPr/>
        </p:nvGrpSpPr>
        <p:grpSpPr>
          <a:xfrm>
            <a:off x="1246639" y="2037473"/>
            <a:ext cx="3082065" cy="1034125"/>
            <a:chOff x="1247336" y="1982647"/>
            <a:chExt cx="3082065" cy="10341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D0195A7-FDCB-D84B-B741-A646FA09D053}"/>
                </a:ext>
              </a:extLst>
            </p:cNvPr>
            <p:cNvGrpSpPr/>
            <p:nvPr/>
          </p:nvGrpSpPr>
          <p:grpSpPr>
            <a:xfrm>
              <a:off x="2027752" y="1982647"/>
              <a:ext cx="2301649" cy="1034125"/>
              <a:chOff x="1859803" y="1793250"/>
              <a:chExt cx="2301649" cy="1034125"/>
            </a:xfrm>
          </p:grpSpPr>
          <p:sp>
            <p:nvSpPr>
              <p:cNvPr id="7" name="Google Shape;228;p29">
                <a:extLst>
                  <a:ext uri="{FF2B5EF4-FFF2-40B4-BE49-F238E27FC236}">
                    <a16:creationId xmlns:a16="http://schemas.microsoft.com/office/drawing/2014/main" id="{62E2BEA2-3896-3A43-AF0D-F880B81029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0377" y="1793250"/>
                <a:ext cx="1780500" cy="5037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 cap="all" spc="300" baseline="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TIME</a:t>
                </a:r>
              </a:p>
            </p:txBody>
          </p:sp>
          <p:sp>
            <p:nvSpPr>
              <p:cNvPr id="8" name="Google Shape;229;p29">
                <a:extLst>
                  <a:ext uri="{FF2B5EF4-FFF2-40B4-BE49-F238E27FC236}">
                    <a16:creationId xmlns:a16="http://schemas.microsoft.com/office/drawing/2014/main" id="{FD6E56DB-C9D5-7F45-93E9-3A030900D8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9803" y="2179675"/>
                <a:ext cx="2301649" cy="6477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90 minutes long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May need to interrupt</a:t>
                </a:r>
              </a:p>
            </p:txBody>
          </p:sp>
        </p:grpSp>
        <p:pic>
          <p:nvPicPr>
            <p:cNvPr id="16" name="Graphic 15" descr="Watch">
              <a:extLst>
                <a:ext uri="{FF2B5EF4-FFF2-40B4-BE49-F238E27FC236}">
                  <a16:creationId xmlns:a16="http://schemas.microsoft.com/office/drawing/2014/main" id="{93B14BA9-3985-5341-B143-DD75E218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7336" y="2037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E5A8AC-672C-514F-93D9-8FCF9073DF55}"/>
              </a:ext>
            </a:extLst>
          </p:cNvPr>
          <p:cNvGrpSpPr/>
          <p:nvPr/>
        </p:nvGrpSpPr>
        <p:grpSpPr>
          <a:xfrm>
            <a:off x="6060258" y="3730519"/>
            <a:ext cx="3614197" cy="1097616"/>
            <a:chOff x="6612220" y="4066338"/>
            <a:chExt cx="3614197" cy="109761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5E3244-6FBC-E34C-B5DC-FF4F5AD51051}"/>
                </a:ext>
              </a:extLst>
            </p:cNvPr>
            <p:cNvGrpSpPr/>
            <p:nvPr/>
          </p:nvGrpSpPr>
          <p:grpSpPr>
            <a:xfrm>
              <a:off x="7538894" y="4066338"/>
              <a:ext cx="2687523" cy="1097616"/>
              <a:chOff x="5898941" y="3678875"/>
              <a:chExt cx="2687523" cy="1097616"/>
            </a:xfrm>
          </p:grpSpPr>
          <p:sp>
            <p:nvSpPr>
              <p:cNvPr id="14" name="Google Shape;234;p29">
                <a:extLst>
                  <a:ext uri="{FF2B5EF4-FFF2-40B4-BE49-F238E27FC236}">
                    <a16:creationId xmlns:a16="http://schemas.microsoft.com/office/drawing/2014/main" id="{41D08985-96F8-354B-B873-AF6D2884BF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98941" y="3678875"/>
                <a:ext cx="2687523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SURROUNDINGS</a:t>
                </a:r>
              </a:p>
            </p:txBody>
          </p:sp>
          <p:sp>
            <p:nvSpPr>
              <p:cNvPr id="15" name="Google Shape;235;p29">
                <a:extLst>
                  <a:ext uri="{FF2B5EF4-FFF2-40B4-BE49-F238E27FC236}">
                    <a16:creationId xmlns:a16="http://schemas.microsoft.com/office/drawing/2014/main" id="{2D5AA03B-2723-9246-AC39-5546AFE112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90653" y="4128791"/>
                <a:ext cx="2504099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Check screen visibility,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Reduce noise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endParaRPr lang="en-US" sz="1800" b="1" dirty="0"/>
              </a:p>
            </p:txBody>
          </p:sp>
        </p:grpSp>
        <p:pic>
          <p:nvPicPr>
            <p:cNvPr id="18" name="Graphic 17" descr="Person eating">
              <a:extLst>
                <a:ext uri="{FF2B5EF4-FFF2-40B4-BE49-F238E27FC236}">
                  <a16:creationId xmlns:a16="http://schemas.microsoft.com/office/drawing/2014/main" id="{5510A19E-5E00-1648-9E28-BBBD5348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12220" y="4165197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4476B6-73EC-4B4C-81A3-D6B05385CDA2}"/>
              </a:ext>
            </a:extLst>
          </p:cNvPr>
          <p:cNvGrpSpPr/>
          <p:nvPr/>
        </p:nvGrpSpPr>
        <p:grpSpPr>
          <a:xfrm>
            <a:off x="1341867" y="3775627"/>
            <a:ext cx="2889788" cy="1034125"/>
            <a:chOff x="1699463" y="4066338"/>
            <a:chExt cx="2889788" cy="103412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F7F93E4-A52E-9248-A37C-FDC8976FC7B7}"/>
                </a:ext>
              </a:extLst>
            </p:cNvPr>
            <p:cNvGrpSpPr/>
            <p:nvPr/>
          </p:nvGrpSpPr>
          <p:grpSpPr>
            <a:xfrm>
              <a:off x="2548900" y="4066338"/>
              <a:ext cx="2040351" cy="1034125"/>
              <a:chOff x="2380951" y="3876941"/>
              <a:chExt cx="2040351" cy="1034125"/>
            </a:xfrm>
          </p:grpSpPr>
          <p:sp>
            <p:nvSpPr>
              <p:cNvPr id="12" name="Google Shape;230;p29">
                <a:extLst>
                  <a:ext uri="{FF2B5EF4-FFF2-40B4-BE49-F238E27FC236}">
                    <a16:creationId xmlns:a16="http://schemas.microsoft.com/office/drawing/2014/main" id="{5215C94A-C303-4249-8679-221AEAF72F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0876" y="3876941"/>
                <a:ext cx="1780500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PRIVACY</a:t>
                </a:r>
              </a:p>
            </p:txBody>
          </p:sp>
          <p:sp>
            <p:nvSpPr>
              <p:cNvPr id="13" name="Google Shape;231;p29">
                <a:extLst>
                  <a:ext uri="{FF2B5EF4-FFF2-40B4-BE49-F238E27FC236}">
                    <a16:creationId xmlns:a16="http://schemas.microsoft.com/office/drawing/2014/main" id="{B460E319-FA93-B940-94FB-A639AAAB98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0951" y="4263366"/>
                <a:ext cx="2040351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Said in the group,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Stays in the group</a:t>
                </a:r>
              </a:p>
            </p:txBody>
          </p:sp>
        </p:grpSp>
        <p:pic>
          <p:nvPicPr>
            <p:cNvPr id="24" name="Graphic 23" descr="Chat">
              <a:extLst>
                <a:ext uri="{FF2B5EF4-FFF2-40B4-BE49-F238E27FC236}">
                  <a16:creationId xmlns:a16="http://schemas.microsoft.com/office/drawing/2014/main" id="{C2D1B137-DEA0-C645-9B7F-6699F429E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99463" y="4165197"/>
              <a:ext cx="914400" cy="9144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79AFCF-18FB-0041-9FC5-D3DFAAF9B2A0}"/>
              </a:ext>
            </a:extLst>
          </p:cNvPr>
          <p:cNvGrpSpPr/>
          <p:nvPr/>
        </p:nvGrpSpPr>
        <p:grpSpPr>
          <a:xfrm>
            <a:off x="5990808" y="1879422"/>
            <a:ext cx="3528827" cy="1088951"/>
            <a:chOff x="6011316" y="1982647"/>
            <a:chExt cx="3528827" cy="108895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0D1313A-26A4-984A-B6F6-6965FC75CAD1}"/>
                </a:ext>
              </a:extLst>
            </p:cNvPr>
            <p:cNvGrpSpPr/>
            <p:nvPr/>
          </p:nvGrpSpPr>
          <p:grpSpPr>
            <a:xfrm>
              <a:off x="6852619" y="2037473"/>
              <a:ext cx="2687524" cy="1034125"/>
              <a:chOff x="7073346" y="1850567"/>
              <a:chExt cx="2687524" cy="1034125"/>
            </a:xfrm>
          </p:grpSpPr>
          <p:sp>
            <p:nvSpPr>
              <p:cNvPr id="9" name="Google Shape;236;p29">
                <a:extLst>
                  <a:ext uri="{FF2B5EF4-FFF2-40B4-BE49-F238E27FC236}">
                    <a16:creationId xmlns:a16="http://schemas.microsoft.com/office/drawing/2014/main" id="{3E3AF7D2-7534-634B-9079-84435DCFBD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3346" y="1850567"/>
                <a:ext cx="2687524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PARTICIPATION</a:t>
                </a:r>
              </a:p>
            </p:txBody>
          </p:sp>
          <p:sp>
            <p:nvSpPr>
              <p:cNvPr id="11" name="Google Shape;237;p29">
                <a:extLst>
                  <a:ext uri="{FF2B5EF4-FFF2-40B4-BE49-F238E27FC236}">
                    <a16:creationId xmlns:a16="http://schemas.microsoft.com/office/drawing/2014/main" id="{F39A5BCD-EA71-6746-BB93-3112F11B9E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07018" y="2236992"/>
                <a:ext cx="2020180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Is voluntary but,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Best way to learn </a:t>
                </a:r>
              </a:p>
            </p:txBody>
          </p:sp>
        </p:grpSp>
        <p:pic>
          <p:nvPicPr>
            <p:cNvPr id="28" name="Graphic 27" descr="Customer review">
              <a:extLst>
                <a:ext uri="{FF2B5EF4-FFF2-40B4-BE49-F238E27FC236}">
                  <a16:creationId xmlns:a16="http://schemas.microsoft.com/office/drawing/2014/main" id="{B9F69535-75B6-BB47-9ED2-2F14FD84F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11316" y="1982647"/>
              <a:ext cx="914400" cy="914400"/>
            </a:xfrm>
            <a:prstGeom prst="rect">
              <a:avLst/>
            </a:prstGeom>
          </p:spPr>
        </p:pic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A539629C-7010-9942-8C48-475B773CBBE3}"/>
              </a:ext>
            </a:extLst>
          </p:cNvPr>
          <p:cNvSpPr/>
          <p:nvPr/>
        </p:nvSpPr>
        <p:spPr>
          <a:xfrm>
            <a:off x="9637486" y="-29029"/>
            <a:ext cx="2598057" cy="6923315"/>
          </a:xfrm>
          <a:custGeom>
            <a:avLst/>
            <a:gdLst>
              <a:gd name="connsiteX0" fmla="*/ 0 w 2598057"/>
              <a:gd name="connsiteY0" fmla="*/ 0 h 6923315"/>
              <a:gd name="connsiteX1" fmla="*/ 2598057 w 2598057"/>
              <a:gd name="connsiteY1" fmla="*/ 14515 h 6923315"/>
              <a:gd name="connsiteX2" fmla="*/ 2598057 w 2598057"/>
              <a:gd name="connsiteY2" fmla="*/ 6923315 h 6923315"/>
              <a:gd name="connsiteX3" fmla="*/ 2540000 w 2598057"/>
              <a:gd name="connsiteY3" fmla="*/ 6923315 h 6923315"/>
              <a:gd name="connsiteX4" fmla="*/ 0 w 2598057"/>
              <a:gd name="connsiteY4" fmla="*/ 0 h 692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6923315">
                <a:moveTo>
                  <a:pt x="0" y="0"/>
                </a:moveTo>
                <a:lnTo>
                  <a:pt x="2598057" y="14515"/>
                </a:lnTo>
                <a:lnTo>
                  <a:pt x="2598057" y="6923315"/>
                </a:lnTo>
                <a:lnTo>
                  <a:pt x="2540000" y="6923315"/>
                </a:lnTo>
                <a:lnTo>
                  <a:pt x="0" y="0"/>
                </a:lnTo>
                <a:close/>
              </a:path>
            </a:pathLst>
          </a:custGeom>
          <a:solidFill>
            <a:srgbClr val="8D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370D6B-CB1E-084C-BAE0-0A02D7ED602A}"/>
              </a:ext>
            </a:extLst>
          </p:cNvPr>
          <p:cNvGrpSpPr/>
          <p:nvPr/>
        </p:nvGrpSpPr>
        <p:grpSpPr>
          <a:xfrm>
            <a:off x="3697785" y="5314379"/>
            <a:ext cx="3672035" cy="1034125"/>
            <a:chOff x="4060642" y="5482077"/>
            <a:chExt cx="3672035" cy="1034125"/>
          </a:xfrm>
        </p:grpSpPr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ADA0AF41-5B01-824D-8266-156E14C52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060642" y="5601801"/>
              <a:ext cx="681719" cy="914401"/>
            </a:xfrm>
            <a:prstGeom prst="rect">
              <a:avLst/>
            </a:prstGeom>
            <a:solidFill>
              <a:srgbClr val="2C957F"/>
            </a:solidFill>
            <a:ln>
              <a:noFill/>
            </a:ln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96541FE-B660-4648-8083-0429CECC4B78}"/>
                </a:ext>
              </a:extLst>
            </p:cNvPr>
            <p:cNvGrpSpPr/>
            <p:nvPr/>
          </p:nvGrpSpPr>
          <p:grpSpPr>
            <a:xfrm>
              <a:off x="4624250" y="5482077"/>
              <a:ext cx="3108427" cy="1034125"/>
              <a:chOff x="2380951" y="3876941"/>
              <a:chExt cx="2040351" cy="1034125"/>
            </a:xfrm>
          </p:grpSpPr>
          <p:sp>
            <p:nvSpPr>
              <p:cNvPr id="25" name="Google Shape;230;p29">
                <a:extLst>
                  <a:ext uri="{FF2B5EF4-FFF2-40B4-BE49-F238E27FC236}">
                    <a16:creationId xmlns:a16="http://schemas.microsoft.com/office/drawing/2014/main" id="{99764780-5D6D-B546-9C6A-A7C0F1C1C3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0876" y="3876941"/>
                <a:ext cx="1780500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IF DUTY CALLS</a:t>
                </a:r>
              </a:p>
            </p:txBody>
          </p:sp>
          <p:sp>
            <p:nvSpPr>
              <p:cNvPr id="26" name="Google Shape;231;p29">
                <a:extLst>
                  <a:ext uri="{FF2B5EF4-FFF2-40B4-BE49-F238E27FC236}">
                    <a16:creationId xmlns:a16="http://schemas.microsoft.com/office/drawing/2014/main" id="{4577FAD9-6696-BC44-A355-894F94497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0951" y="4263366"/>
                <a:ext cx="2040351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Leave to do what you need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Come back when you can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549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2">
            <a:extLst>
              <a:ext uri="{FF2B5EF4-FFF2-40B4-BE49-F238E27FC236}">
                <a16:creationId xmlns:a16="http://schemas.microsoft.com/office/drawing/2014/main" id="{B3593789-A955-4F41-B00F-07E0775AF559}"/>
              </a:ext>
            </a:extLst>
          </p:cNvPr>
          <p:cNvSpPr/>
          <p:nvPr/>
        </p:nvSpPr>
        <p:spPr>
          <a:xfrm>
            <a:off x="556415" y="0"/>
            <a:ext cx="11399209" cy="6858001"/>
          </a:xfrm>
          <a:prstGeom prst="trapezoid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57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Introductions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DF2F099-2406-A441-86FC-CFB7D7AAEC43}"/>
              </a:ext>
            </a:extLst>
          </p:cNvPr>
          <p:cNvSpPr/>
          <p:nvPr/>
        </p:nvSpPr>
        <p:spPr>
          <a:xfrm>
            <a:off x="3694923" y="0"/>
            <a:ext cx="4744460" cy="6858000"/>
          </a:xfrm>
          <a:prstGeom prst="trapezoid">
            <a:avLst/>
          </a:prstGeom>
          <a:solidFill>
            <a:srgbClr val="2C95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F70E3-EBA9-4947-A02E-E50C3915F1BC}"/>
              </a:ext>
            </a:extLst>
          </p:cNvPr>
          <p:cNvSpPr txBox="1"/>
          <p:nvPr/>
        </p:nvSpPr>
        <p:spPr>
          <a:xfrm>
            <a:off x="2034344" y="3549403"/>
            <a:ext cx="1309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5C793-C81A-264A-904E-DB52C53B7029}"/>
              </a:ext>
            </a:extLst>
          </p:cNvPr>
          <p:cNvSpPr txBox="1"/>
          <p:nvPr/>
        </p:nvSpPr>
        <p:spPr>
          <a:xfrm>
            <a:off x="4753791" y="4116721"/>
            <a:ext cx="280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Who you are caring for and their 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C4899-EC51-BE4C-BE97-ED59CDC8738E}"/>
              </a:ext>
            </a:extLst>
          </p:cNvPr>
          <p:cNvSpPr txBox="1"/>
          <p:nvPr/>
        </p:nvSpPr>
        <p:spPr>
          <a:xfrm>
            <a:off x="8263141" y="3549403"/>
            <a:ext cx="28081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One thing you hope to learn from this workshop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4355860-BF70-A44B-A820-0D5792DCE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5696" y="287090"/>
            <a:ext cx="4380607" cy="43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0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2208990" y="1855470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505578" y="1855470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610600" y="1823204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2011920" y="3680700"/>
            <a:ext cx="1659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&amp;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5250254" y="3680700"/>
            <a:ext cx="1882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Recognizing</a:t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475503" y="3680700"/>
            <a:ext cx="1641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Relaxation</a:t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EF5CBA-D0FA-474A-B412-3BF1BFE53846}"/>
              </a:ext>
            </a:extLst>
          </p:cNvPr>
          <p:cNvGrpSpPr>
            <a:grpSpLocks noChangeAspect="1"/>
          </p:cNvGrpSpPr>
          <p:nvPr/>
        </p:nvGrpSpPr>
        <p:grpSpPr>
          <a:xfrm>
            <a:off x="2380193" y="2051804"/>
            <a:ext cx="1029194" cy="914400"/>
            <a:chOff x="3128774" y="3924285"/>
            <a:chExt cx="583651" cy="518552"/>
          </a:xfrm>
          <a:solidFill>
            <a:schemeClr val="bg1"/>
          </a:solidFill>
        </p:grpSpPr>
        <p:grpSp>
          <p:nvGrpSpPr>
            <p:cNvPr id="12" name="Google Shape;8052;p69">
              <a:extLst>
                <a:ext uri="{FF2B5EF4-FFF2-40B4-BE49-F238E27FC236}">
                  <a16:creationId xmlns:a16="http://schemas.microsoft.com/office/drawing/2014/main" id="{CCF96968-D6FB-F241-88AE-0B2D14F13C6A}"/>
                </a:ext>
              </a:extLst>
            </p:cNvPr>
            <p:cNvGrpSpPr/>
            <p:nvPr/>
          </p:nvGrpSpPr>
          <p:grpSpPr>
            <a:xfrm>
              <a:off x="3128774" y="3924285"/>
              <a:ext cx="583651" cy="295167"/>
              <a:chOff x="5364750" y="3235150"/>
              <a:chExt cx="277275" cy="140225"/>
            </a:xfrm>
            <a:grpFill/>
          </p:grpSpPr>
          <p:sp>
            <p:nvSpPr>
              <p:cNvPr id="20" name="Google Shape;8053;p69">
                <a:extLst>
                  <a:ext uri="{FF2B5EF4-FFF2-40B4-BE49-F238E27FC236}">
                    <a16:creationId xmlns:a16="http://schemas.microsoft.com/office/drawing/2014/main" id="{7B9DC75B-2526-9C49-AE26-C1C1DFAF301D}"/>
                  </a:ext>
                </a:extLst>
              </p:cNvPr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8054;p69">
                <a:extLst>
                  <a:ext uri="{FF2B5EF4-FFF2-40B4-BE49-F238E27FC236}">
                    <a16:creationId xmlns:a16="http://schemas.microsoft.com/office/drawing/2014/main" id="{67429A83-F7D8-5340-B533-9EBA05203325}"/>
                  </a:ext>
                </a:extLst>
              </p:cNvPr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" name="Google Shape;8055;p69">
                <a:extLst>
                  <a:ext uri="{FF2B5EF4-FFF2-40B4-BE49-F238E27FC236}">
                    <a16:creationId xmlns:a16="http://schemas.microsoft.com/office/drawing/2014/main" id="{C49A4B4A-12C6-EA43-809D-7436796DE99F}"/>
                  </a:ext>
                </a:extLst>
              </p:cNvPr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8056;p69">
                <a:extLst>
                  <a:ext uri="{FF2B5EF4-FFF2-40B4-BE49-F238E27FC236}">
                    <a16:creationId xmlns:a16="http://schemas.microsoft.com/office/drawing/2014/main" id="{4ED415F7-0DB1-CD4A-85D7-9362C0781CEA}"/>
                  </a:ext>
                </a:extLst>
              </p:cNvPr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8057;p69">
                <a:extLst>
                  <a:ext uri="{FF2B5EF4-FFF2-40B4-BE49-F238E27FC236}">
                    <a16:creationId xmlns:a16="http://schemas.microsoft.com/office/drawing/2014/main" id="{2013835A-FE23-4845-BB58-3438071332C6}"/>
                  </a:ext>
                </a:extLst>
              </p:cNvPr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8058;p69">
                <a:extLst>
                  <a:ext uri="{FF2B5EF4-FFF2-40B4-BE49-F238E27FC236}">
                    <a16:creationId xmlns:a16="http://schemas.microsoft.com/office/drawing/2014/main" id="{3FE2183B-95CF-7A41-B829-3B60008EF5EA}"/>
                  </a:ext>
                </a:extLst>
              </p:cNvPr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6" name="Google Shape;8059;p69">
                <a:extLst>
                  <a:ext uri="{FF2B5EF4-FFF2-40B4-BE49-F238E27FC236}">
                    <a16:creationId xmlns:a16="http://schemas.microsoft.com/office/drawing/2014/main" id="{D747A40C-AC19-314B-968B-FDD20FA6B684}"/>
                  </a:ext>
                </a:extLst>
              </p:cNvPr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8481;p70">
              <a:extLst>
                <a:ext uri="{FF2B5EF4-FFF2-40B4-BE49-F238E27FC236}">
                  <a16:creationId xmlns:a16="http://schemas.microsoft.com/office/drawing/2014/main" id="{AC59A383-5209-3641-BF81-DF4F5870F0EA}"/>
                </a:ext>
              </a:extLst>
            </p:cNvPr>
            <p:cNvGrpSpPr/>
            <p:nvPr/>
          </p:nvGrpSpPr>
          <p:grpSpPr>
            <a:xfrm>
              <a:off x="3241550" y="4084738"/>
              <a:ext cx="358099" cy="358099"/>
              <a:chOff x="-57568775" y="3198925"/>
              <a:chExt cx="318225" cy="318225"/>
            </a:xfrm>
            <a:grpFill/>
          </p:grpSpPr>
          <p:sp>
            <p:nvSpPr>
              <p:cNvPr id="14" name="Google Shape;8482;p70">
                <a:extLst>
                  <a:ext uri="{FF2B5EF4-FFF2-40B4-BE49-F238E27FC236}">
                    <a16:creationId xmlns:a16="http://schemas.microsoft.com/office/drawing/2014/main" id="{5DDAB504-2BBE-D14F-A28E-1519136CA23D}"/>
                  </a:ext>
                </a:extLst>
              </p:cNvPr>
              <p:cNvSpPr/>
              <p:nvPr/>
            </p:nvSpPr>
            <p:spPr>
              <a:xfrm>
                <a:off x="-57530950" y="3373775"/>
                <a:ext cx="181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584" extrusionOk="0">
                    <a:moveTo>
                      <a:pt x="725" y="0"/>
                    </a:moveTo>
                    <a:cubicBezTo>
                      <a:pt x="315" y="284"/>
                      <a:pt x="0" y="725"/>
                      <a:pt x="0" y="1261"/>
                    </a:cubicBezTo>
                    <a:lnTo>
                      <a:pt x="0" y="1324"/>
                    </a:lnTo>
                    <a:cubicBezTo>
                      <a:pt x="0" y="1859"/>
                      <a:pt x="315" y="2332"/>
                      <a:pt x="725" y="2584"/>
                    </a:cubicBezTo>
                    <a:lnTo>
                      <a:pt x="725" y="1576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" name="Google Shape;8483;p70">
                <a:extLst>
                  <a:ext uri="{FF2B5EF4-FFF2-40B4-BE49-F238E27FC236}">
                    <a16:creationId xmlns:a16="http://schemas.microsoft.com/office/drawing/2014/main" id="{E3D6CA7B-8433-EE43-8813-621C7B18F266}"/>
                  </a:ext>
                </a:extLst>
              </p:cNvPr>
              <p:cNvSpPr/>
              <p:nvPr/>
            </p:nvSpPr>
            <p:spPr>
              <a:xfrm>
                <a:off x="-57568775" y="3406850"/>
                <a:ext cx="99275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3971" h="4412" extrusionOk="0">
                    <a:moveTo>
                      <a:pt x="757" y="1"/>
                    </a:moveTo>
                    <a:cubicBezTo>
                      <a:pt x="285" y="473"/>
                      <a:pt x="1" y="1103"/>
                      <a:pt x="1" y="1796"/>
                    </a:cubicBezTo>
                    <a:cubicBezTo>
                      <a:pt x="1" y="3246"/>
                      <a:pt x="1198" y="4411"/>
                      <a:pt x="2616" y="4411"/>
                    </a:cubicBezTo>
                    <a:cubicBezTo>
                      <a:pt x="3120" y="4411"/>
                      <a:pt x="3561" y="4254"/>
                      <a:pt x="3971" y="4002"/>
                    </a:cubicBezTo>
                    <a:cubicBezTo>
                      <a:pt x="3435" y="3561"/>
                      <a:pt x="2994" y="2962"/>
                      <a:pt x="2710" y="2363"/>
                    </a:cubicBezTo>
                    <a:lnTo>
                      <a:pt x="1891" y="1891"/>
                    </a:lnTo>
                    <a:cubicBezTo>
                      <a:pt x="1230" y="1481"/>
                      <a:pt x="789" y="788"/>
                      <a:pt x="75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" name="Google Shape;8484;p70">
                <a:extLst>
                  <a:ext uri="{FF2B5EF4-FFF2-40B4-BE49-F238E27FC236}">
                    <a16:creationId xmlns:a16="http://schemas.microsoft.com/office/drawing/2014/main" id="{07F200BE-3047-044F-904F-67B87DEF8905}"/>
                  </a:ext>
                </a:extLst>
              </p:cNvPr>
              <p:cNvSpPr/>
              <p:nvPr/>
            </p:nvSpPr>
            <p:spPr>
              <a:xfrm>
                <a:off x="-57494725" y="3254850"/>
                <a:ext cx="207175" cy="262300"/>
              </a:xfrm>
              <a:custGeom>
                <a:avLst/>
                <a:gdLst/>
                <a:ahLst/>
                <a:cxnLst/>
                <a:rect l="l" t="t" r="r" b="b"/>
                <a:pathLst>
                  <a:path w="8287" h="10492" extrusionOk="0">
                    <a:moveTo>
                      <a:pt x="2647" y="5293"/>
                    </a:moveTo>
                    <a:cubicBezTo>
                      <a:pt x="2836" y="5293"/>
                      <a:pt x="2993" y="5451"/>
                      <a:pt x="2993" y="5640"/>
                    </a:cubicBezTo>
                    <a:cubicBezTo>
                      <a:pt x="2993" y="5829"/>
                      <a:pt x="2836" y="5986"/>
                      <a:pt x="2647" y="5986"/>
                    </a:cubicBezTo>
                    <a:cubicBezTo>
                      <a:pt x="2628" y="5989"/>
                      <a:pt x="2609" y="5990"/>
                      <a:pt x="2592" y="5990"/>
                    </a:cubicBezTo>
                    <a:cubicBezTo>
                      <a:pt x="2400" y="5990"/>
                      <a:pt x="2269" y="5841"/>
                      <a:pt x="2269" y="5640"/>
                    </a:cubicBezTo>
                    <a:cubicBezTo>
                      <a:pt x="2269" y="5451"/>
                      <a:pt x="2426" y="5293"/>
                      <a:pt x="2647" y="5293"/>
                    </a:cubicBezTo>
                    <a:close/>
                    <a:moveTo>
                      <a:pt x="5640" y="5324"/>
                    </a:moveTo>
                    <a:cubicBezTo>
                      <a:pt x="5829" y="5324"/>
                      <a:pt x="5986" y="5482"/>
                      <a:pt x="5986" y="5671"/>
                    </a:cubicBezTo>
                    <a:cubicBezTo>
                      <a:pt x="6018" y="5860"/>
                      <a:pt x="5860" y="6018"/>
                      <a:pt x="5640" y="6018"/>
                    </a:cubicBezTo>
                    <a:cubicBezTo>
                      <a:pt x="5419" y="6018"/>
                      <a:pt x="5262" y="5860"/>
                      <a:pt x="5262" y="5671"/>
                    </a:cubicBezTo>
                    <a:cubicBezTo>
                      <a:pt x="5262" y="5482"/>
                      <a:pt x="5419" y="5324"/>
                      <a:pt x="5640" y="5324"/>
                    </a:cubicBezTo>
                    <a:close/>
                    <a:moveTo>
                      <a:pt x="5191" y="7845"/>
                    </a:moveTo>
                    <a:cubicBezTo>
                      <a:pt x="5285" y="7845"/>
                      <a:pt x="5372" y="7876"/>
                      <a:pt x="5419" y="7939"/>
                    </a:cubicBezTo>
                    <a:cubicBezTo>
                      <a:pt x="5640" y="8065"/>
                      <a:pt x="5640" y="8317"/>
                      <a:pt x="5482" y="8475"/>
                    </a:cubicBezTo>
                    <a:cubicBezTo>
                      <a:pt x="5104" y="8822"/>
                      <a:pt x="4632" y="9011"/>
                      <a:pt x="4128" y="9011"/>
                    </a:cubicBezTo>
                    <a:cubicBezTo>
                      <a:pt x="3624" y="9011"/>
                      <a:pt x="3151" y="8822"/>
                      <a:pt x="2836" y="8475"/>
                    </a:cubicBezTo>
                    <a:cubicBezTo>
                      <a:pt x="2678" y="8317"/>
                      <a:pt x="2678" y="8065"/>
                      <a:pt x="2836" y="7939"/>
                    </a:cubicBezTo>
                    <a:cubicBezTo>
                      <a:pt x="2915" y="7876"/>
                      <a:pt x="3009" y="7845"/>
                      <a:pt x="3100" y="7845"/>
                    </a:cubicBezTo>
                    <a:cubicBezTo>
                      <a:pt x="3190" y="7845"/>
                      <a:pt x="3277" y="7876"/>
                      <a:pt x="3340" y="7939"/>
                    </a:cubicBezTo>
                    <a:cubicBezTo>
                      <a:pt x="3561" y="8160"/>
                      <a:pt x="3844" y="8270"/>
                      <a:pt x="4128" y="8270"/>
                    </a:cubicBezTo>
                    <a:cubicBezTo>
                      <a:pt x="4411" y="8270"/>
                      <a:pt x="4695" y="8160"/>
                      <a:pt x="4915" y="7939"/>
                    </a:cubicBezTo>
                    <a:cubicBezTo>
                      <a:pt x="4994" y="7876"/>
                      <a:pt x="5096" y="7845"/>
                      <a:pt x="5191" y="7845"/>
                    </a:cubicBezTo>
                    <a:close/>
                    <a:moveTo>
                      <a:pt x="1796" y="0"/>
                    </a:moveTo>
                    <a:cubicBezTo>
                      <a:pt x="1670" y="126"/>
                      <a:pt x="1135" y="504"/>
                      <a:pt x="1072" y="630"/>
                    </a:cubicBezTo>
                    <a:cubicBezTo>
                      <a:pt x="442" y="1260"/>
                      <a:pt x="0" y="2363"/>
                      <a:pt x="0" y="3403"/>
                    </a:cubicBezTo>
                    <a:lnTo>
                      <a:pt x="0" y="6396"/>
                    </a:lnTo>
                    <a:cubicBezTo>
                      <a:pt x="0" y="8632"/>
                      <a:pt x="1859" y="10491"/>
                      <a:pt x="4128" y="10491"/>
                    </a:cubicBezTo>
                    <a:cubicBezTo>
                      <a:pt x="6427" y="10491"/>
                      <a:pt x="8286" y="8632"/>
                      <a:pt x="8286" y="6396"/>
                    </a:cubicBezTo>
                    <a:lnTo>
                      <a:pt x="8286" y="4505"/>
                    </a:lnTo>
                    <a:cubicBezTo>
                      <a:pt x="8157" y="4513"/>
                      <a:pt x="8028" y="4517"/>
                      <a:pt x="7899" y="4517"/>
                    </a:cubicBezTo>
                    <a:cubicBezTo>
                      <a:pt x="6396" y="4517"/>
                      <a:pt x="4939" y="4009"/>
                      <a:pt x="3750" y="2993"/>
                    </a:cubicBezTo>
                    <a:cubicBezTo>
                      <a:pt x="2804" y="2206"/>
                      <a:pt x="2174" y="1103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" name="Google Shape;8485;p70">
                <a:extLst>
                  <a:ext uri="{FF2B5EF4-FFF2-40B4-BE49-F238E27FC236}">
                    <a16:creationId xmlns:a16="http://schemas.microsoft.com/office/drawing/2014/main" id="{4D7CE1F6-094E-5A47-8980-65B66D01A3E6}"/>
                  </a:ext>
                </a:extLst>
              </p:cNvPr>
              <p:cNvSpPr/>
              <p:nvPr/>
            </p:nvSpPr>
            <p:spPr>
              <a:xfrm>
                <a:off x="-57269475" y="3372975"/>
                <a:ext cx="18925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553" extrusionOk="0">
                    <a:moveTo>
                      <a:pt x="1" y="1"/>
                    </a:moveTo>
                    <a:lnTo>
                      <a:pt x="1" y="2553"/>
                    </a:lnTo>
                    <a:cubicBezTo>
                      <a:pt x="442" y="2301"/>
                      <a:pt x="757" y="1828"/>
                      <a:pt x="757" y="1261"/>
                    </a:cubicBezTo>
                    <a:cubicBezTo>
                      <a:pt x="757" y="757"/>
                      <a:pt x="473" y="284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" name="Google Shape;8486;p70">
                <a:extLst>
                  <a:ext uri="{FF2B5EF4-FFF2-40B4-BE49-F238E27FC236}">
                    <a16:creationId xmlns:a16="http://schemas.microsoft.com/office/drawing/2014/main" id="{3D7C653E-671F-D64E-BA17-EC2027995AC1}"/>
                  </a:ext>
                </a:extLst>
              </p:cNvPr>
              <p:cNvSpPr/>
              <p:nvPr/>
            </p:nvSpPr>
            <p:spPr>
              <a:xfrm>
                <a:off x="-57436450" y="3198925"/>
                <a:ext cx="185900" cy="1544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6176" extrusionOk="0">
                    <a:moveTo>
                      <a:pt x="1828" y="0"/>
                    </a:moveTo>
                    <a:cubicBezTo>
                      <a:pt x="1198" y="0"/>
                      <a:pt x="568" y="126"/>
                      <a:pt x="1" y="315"/>
                    </a:cubicBezTo>
                    <a:cubicBezTo>
                      <a:pt x="1" y="977"/>
                      <a:pt x="127" y="1639"/>
                      <a:pt x="316" y="2237"/>
                    </a:cubicBezTo>
                    <a:cubicBezTo>
                      <a:pt x="631" y="3151"/>
                      <a:pt x="1167" y="3970"/>
                      <a:pt x="1923" y="4600"/>
                    </a:cubicBezTo>
                    <a:cubicBezTo>
                      <a:pt x="2710" y="5262"/>
                      <a:pt x="3655" y="5734"/>
                      <a:pt x="4632" y="5892"/>
                    </a:cubicBezTo>
                    <a:cubicBezTo>
                      <a:pt x="5073" y="5976"/>
                      <a:pt x="5262" y="5976"/>
                      <a:pt x="5507" y="5976"/>
                    </a:cubicBezTo>
                    <a:lnTo>
                      <a:pt x="5507" y="5976"/>
                    </a:lnTo>
                    <a:cubicBezTo>
                      <a:pt x="5630" y="5976"/>
                      <a:pt x="5766" y="5976"/>
                      <a:pt x="5955" y="5986"/>
                    </a:cubicBezTo>
                    <a:lnTo>
                      <a:pt x="6680" y="5986"/>
                    </a:lnTo>
                    <a:cubicBezTo>
                      <a:pt x="6963" y="5986"/>
                      <a:pt x="7215" y="6049"/>
                      <a:pt x="7436" y="6175"/>
                    </a:cubicBezTo>
                    <a:lnTo>
                      <a:pt x="7436" y="5671"/>
                    </a:lnTo>
                    <a:lnTo>
                      <a:pt x="7436" y="5640"/>
                    </a:lnTo>
                    <a:cubicBezTo>
                      <a:pt x="7436" y="2552"/>
                      <a:pt x="4916" y="0"/>
                      <a:pt x="1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8487;p70">
                <a:extLst>
                  <a:ext uri="{FF2B5EF4-FFF2-40B4-BE49-F238E27FC236}">
                    <a16:creationId xmlns:a16="http://schemas.microsoft.com/office/drawing/2014/main" id="{D4F826F2-B7B6-0648-986F-6289A7A722A3}"/>
                  </a:ext>
                </a:extLst>
              </p:cNvPr>
              <p:cNvSpPr/>
              <p:nvPr/>
            </p:nvSpPr>
            <p:spPr>
              <a:xfrm>
                <a:off x="-57532525" y="3215450"/>
                <a:ext cx="77975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5956" extrusionOk="0">
                    <a:moveTo>
                      <a:pt x="3056" y="1"/>
                    </a:moveTo>
                    <a:cubicBezTo>
                      <a:pt x="1260" y="946"/>
                      <a:pt x="0" y="2836"/>
                      <a:pt x="0" y="5010"/>
                    </a:cubicBezTo>
                    <a:lnTo>
                      <a:pt x="0" y="5199"/>
                    </a:lnTo>
                    <a:lnTo>
                      <a:pt x="0" y="5955"/>
                    </a:lnTo>
                    <a:lnTo>
                      <a:pt x="63" y="5955"/>
                    </a:lnTo>
                    <a:cubicBezTo>
                      <a:pt x="158" y="5829"/>
                      <a:pt x="284" y="5766"/>
                      <a:pt x="410" y="5672"/>
                    </a:cubicBezTo>
                    <a:lnTo>
                      <a:pt x="788" y="5451"/>
                    </a:lnTo>
                    <a:lnTo>
                      <a:pt x="788" y="4601"/>
                    </a:lnTo>
                    <a:cubicBezTo>
                      <a:pt x="914" y="3088"/>
                      <a:pt x="1828" y="1576"/>
                      <a:pt x="3119" y="789"/>
                    </a:cubicBezTo>
                    <a:cubicBezTo>
                      <a:pt x="3088" y="505"/>
                      <a:pt x="3056" y="253"/>
                      <a:pt x="3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7" name="Google Shape;7443;p68">
            <a:extLst>
              <a:ext uri="{FF2B5EF4-FFF2-40B4-BE49-F238E27FC236}">
                <a16:creationId xmlns:a16="http://schemas.microsoft.com/office/drawing/2014/main" id="{F9715C6E-0A86-EA4F-AF36-021F3C6B6B4F}"/>
              </a:ext>
            </a:extLst>
          </p:cNvPr>
          <p:cNvGrpSpPr>
            <a:grpSpLocks noChangeAspect="1"/>
          </p:cNvGrpSpPr>
          <p:nvPr/>
        </p:nvGrpSpPr>
        <p:grpSpPr>
          <a:xfrm>
            <a:off x="5715890" y="2156588"/>
            <a:ext cx="950976" cy="825472"/>
            <a:chOff x="-28462125" y="3199700"/>
            <a:chExt cx="298550" cy="259150"/>
          </a:xfrm>
          <a:solidFill>
            <a:schemeClr val="bg1"/>
          </a:solidFill>
        </p:grpSpPr>
        <p:sp>
          <p:nvSpPr>
            <p:cNvPr id="28" name="Google Shape;7444;p68">
              <a:extLst>
                <a:ext uri="{FF2B5EF4-FFF2-40B4-BE49-F238E27FC236}">
                  <a16:creationId xmlns:a16="http://schemas.microsoft.com/office/drawing/2014/main" id="{8C865698-E624-9341-A6FC-EEBE5AF35204}"/>
                </a:ext>
              </a:extLst>
            </p:cNvPr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7445;p68">
              <a:extLst>
                <a:ext uri="{FF2B5EF4-FFF2-40B4-BE49-F238E27FC236}">
                  <a16:creationId xmlns:a16="http://schemas.microsoft.com/office/drawing/2014/main" id="{59820F09-9B9C-0A4B-BC5E-7C9BD3B5A1EB}"/>
                </a:ext>
              </a:extLst>
            </p:cNvPr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7446;p68">
              <a:extLst>
                <a:ext uri="{FF2B5EF4-FFF2-40B4-BE49-F238E27FC236}">
                  <a16:creationId xmlns:a16="http://schemas.microsoft.com/office/drawing/2014/main" id="{CD7BAED3-E155-AD45-9172-257B10E7F5D4}"/>
                </a:ext>
              </a:extLst>
            </p:cNvPr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1" name="Google Shape;8256;p70">
            <a:extLst>
              <a:ext uri="{FF2B5EF4-FFF2-40B4-BE49-F238E27FC236}">
                <a16:creationId xmlns:a16="http://schemas.microsoft.com/office/drawing/2014/main" id="{944AE8DB-A2F6-C644-832D-25776916363C}"/>
              </a:ext>
            </a:extLst>
          </p:cNvPr>
          <p:cNvGrpSpPr>
            <a:grpSpLocks noChangeAspect="1"/>
          </p:cNvGrpSpPr>
          <p:nvPr/>
        </p:nvGrpSpPr>
        <p:grpSpPr>
          <a:xfrm>
            <a:off x="8838946" y="2112162"/>
            <a:ext cx="914400" cy="914323"/>
            <a:chOff x="-30354000" y="3569100"/>
            <a:chExt cx="292250" cy="292225"/>
          </a:xfrm>
          <a:solidFill>
            <a:schemeClr val="bg1"/>
          </a:solidFill>
        </p:grpSpPr>
        <p:sp>
          <p:nvSpPr>
            <p:cNvPr id="32" name="Google Shape;8257;p70">
              <a:extLst>
                <a:ext uri="{FF2B5EF4-FFF2-40B4-BE49-F238E27FC236}">
                  <a16:creationId xmlns:a16="http://schemas.microsoft.com/office/drawing/2014/main" id="{33249E3E-7D62-3644-9453-B9E97028BB5E}"/>
                </a:ext>
              </a:extLst>
            </p:cNvPr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8258;p70">
              <a:extLst>
                <a:ext uri="{FF2B5EF4-FFF2-40B4-BE49-F238E27FC236}">
                  <a16:creationId xmlns:a16="http://schemas.microsoft.com/office/drawing/2014/main" id="{2678BBC4-5B1D-A348-BB04-687049B9DDBA}"/>
                </a:ext>
              </a:extLst>
            </p:cNvPr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8259;p70">
              <a:extLst>
                <a:ext uri="{FF2B5EF4-FFF2-40B4-BE49-F238E27FC236}">
                  <a16:creationId xmlns:a16="http://schemas.microsoft.com/office/drawing/2014/main" id="{AD11A3BB-F223-8744-B362-2811825AE2B6}"/>
                </a:ext>
              </a:extLst>
            </p:cNvPr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8260;p70">
              <a:extLst>
                <a:ext uri="{FF2B5EF4-FFF2-40B4-BE49-F238E27FC236}">
                  <a16:creationId xmlns:a16="http://schemas.microsoft.com/office/drawing/2014/main" id="{8EE1F153-9DCF-BA4E-8155-F0A847703106}"/>
                </a:ext>
              </a:extLst>
            </p:cNvPr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8261;p70">
              <a:extLst>
                <a:ext uri="{FF2B5EF4-FFF2-40B4-BE49-F238E27FC236}">
                  <a16:creationId xmlns:a16="http://schemas.microsoft.com/office/drawing/2014/main" id="{9BBEB090-7C08-F64F-B4FE-BDB6B0A2FA88}"/>
                </a:ext>
              </a:extLst>
            </p:cNvPr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8262;p70">
              <a:extLst>
                <a:ext uri="{FF2B5EF4-FFF2-40B4-BE49-F238E27FC236}">
                  <a16:creationId xmlns:a16="http://schemas.microsoft.com/office/drawing/2014/main" id="{F4567126-D53A-F641-B76C-0C6EE6F6820A}"/>
                </a:ext>
              </a:extLst>
            </p:cNvPr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949717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Stress &amp; Caregiving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86344" y="2155758"/>
            <a:ext cx="94193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 over a long period of time takes a toll on your physical and emotional state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Caregiving’s unique challenges that often increase stress 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Chronic stress impacts health &amp; well-being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stresses out you may not stress out another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036B85B-E7FD-AC40-8332-09883D515B2B}"/>
              </a:ext>
            </a:extLst>
          </p:cNvPr>
          <p:cNvSpPr/>
          <p:nvPr/>
        </p:nvSpPr>
        <p:spPr>
          <a:xfrm>
            <a:off x="9724571" y="-29029"/>
            <a:ext cx="2481943" cy="6894286"/>
          </a:xfrm>
          <a:custGeom>
            <a:avLst/>
            <a:gdLst>
              <a:gd name="connsiteX0" fmla="*/ 2206172 w 2481943"/>
              <a:gd name="connsiteY0" fmla="*/ 0 h 6894286"/>
              <a:gd name="connsiteX1" fmla="*/ 0 w 2481943"/>
              <a:gd name="connsiteY1" fmla="*/ 6894286 h 6894286"/>
              <a:gd name="connsiteX2" fmla="*/ 2481943 w 2481943"/>
              <a:gd name="connsiteY2" fmla="*/ 6894286 h 6894286"/>
              <a:gd name="connsiteX3" fmla="*/ 2467429 w 2481943"/>
              <a:gd name="connsiteY3" fmla="*/ 43543 h 6894286"/>
              <a:gd name="connsiteX4" fmla="*/ 2235200 w 2481943"/>
              <a:gd name="connsiteY4" fmla="*/ 43543 h 6894286"/>
              <a:gd name="connsiteX5" fmla="*/ 2206172 w 2481943"/>
              <a:gd name="connsiteY5" fmla="*/ 0 h 68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943" h="6894286">
                <a:moveTo>
                  <a:pt x="2206172" y="0"/>
                </a:moveTo>
                <a:lnTo>
                  <a:pt x="0" y="6894286"/>
                </a:lnTo>
                <a:lnTo>
                  <a:pt x="2481943" y="6894286"/>
                </a:lnTo>
                <a:lnTo>
                  <a:pt x="2467429" y="43543"/>
                </a:lnTo>
                <a:lnTo>
                  <a:pt x="2235200" y="43543"/>
                </a:lnTo>
                <a:lnTo>
                  <a:pt x="2206172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0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Stress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597636" y="1337309"/>
            <a:ext cx="70825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body's response to threat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Emotional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Mental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can be: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Acute: over quickly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Chronic: lasting a long time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 be growth promoting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Chronic stress affects us: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Physically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Psychologically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Socially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C8CF4E-5E5B-BB4C-94D2-03A3ADF73DF3}"/>
              </a:ext>
            </a:extLst>
          </p:cNvPr>
          <p:cNvSpPr/>
          <p:nvPr/>
        </p:nvSpPr>
        <p:spPr>
          <a:xfrm>
            <a:off x="10595429" y="0"/>
            <a:ext cx="1596571" cy="6858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4B76A4-9CCC-004D-A77A-93CAA9C8C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476"/>
          <a:stretch/>
        </p:blipFill>
        <p:spPr>
          <a:xfrm>
            <a:off x="6830786" y="1586630"/>
            <a:ext cx="3763578" cy="482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79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9725047D-2B1C-8848-AC7A-2E731D987277}"/>
              </a:ext>
            </a:extLst>
          </p:cNvPr>
          <p:cNvSpPr/>
          <p:nvPr/>
        </p:nvSpPr>
        <p:spPr>
          <a:xfrm>
            <a:off x="8009833" y="2585516"/>
            <a:ext cx="3374136" cy="640079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7EB8279-9317-E84D-B9A7-37F6E20D268A}"/>
              </a:ext>
            </a:extLst>
          </p:cNvPr>
          <p:cNvSpPr/>
          <p:nvPr/>
        </p:nvSpPr>
        <p:spPr>
          <a:xfrm>
            <a:off x="1021529" y="2585516"/>
            <a:ext cx="3374136" cy="640079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Consequences of Stress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6111D5-EB56-2E4C-9B14-7DE64C9FD5C1}"/>
              </a:ext>
            </a:extLst>
          </p:cNvPr>
          <p:cNvSpPr/>
          <p:nvPr/>
        </p:nvSpPr>
        <p:spPr>
          <a:xfrm>
            <a:off x="1024144" y="1944914"/>
            <a:ext cx="3367315" cy="4215857"/>
          </a:xfrm>
          <a:prstGeom prst="rect">
            <a:avLst/>
          </a:prstGeom>
          <a:solidFill>
            <a:srgbClr val="CCE5D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50814D-9F9B-2349-BDA0-6FC3C2F31BF6}"/>
              </a:ext>
            </a:extLst>
          </p:cNvPr>
          <p:cNvSpPr/>
          <p:nvPr/>
        </p:nvSpPr>
        <p:spPr>
          <a:xfrm>
            <a:off x="8012773" y="1934028"/>
            <a:ext cx="3367315" cy="4215857"/>
          </a:xfrm>
          <a:prstGeom prst="rect">
            <a:avLst/>
          </a:prstGeom>
          <a:solidFill>
            <a:srgbClr val="CCE5D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76EB043-005F-4244-BEC3-47DE365F3C2E}"/>
              </a:ext>
            </a:extLst>
          </p:cNvPr>
          <p:cNvSpPr/>
          <p:nvPr/>
        </p:nvSpPr>
        <p:spPr>
          <a:xfrm>
            <a:off x="4536070" y="1934027"/>
            <a:ext cx="3367315" cy="4215857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BB86B57-192D-4042-8CB5-824C0631A8FF}"/>
              </a:ext>
            </a:extLst>
          </p:cNvPr>
          <p:cNvSpPr/>
          <p:nvPr/>
        </p:nvSpPr>
        <p:spPr>
          <a:xfrm>
            <a:off x="4533822" y="2585516"/>
            <a:ext cx="3374136" cy="640079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BBF19-CE58-6E43-8CCD-CC4BF3485520}"/>
              </a:ext>
            </a:extLst>
          </p:cNvPr>
          <p:cNvSpPr txBox="1"/>
          <p:nvPr/>
        </p:nvSpPr>
        <p:spPr>
          <a:xfrm>
            <a:off x="1024145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4669C3-4448-7446-8590-5A92C4CECEEE}"/>
              </a:ext>
            </a:extLst>
          </p:cNvPr>
          <p:cNvSpPr txBox="1"/>
          <p:nvPr/>
        </p:nvSpPr>
        <p:spPr>
          <a:xfrm>
            <a:off x="4528814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773F96-4F2B-2248-96B3-0F4F1C930027}"/>
              </a:ext>
            </a:extLst>
          </p:cNvPr>
          <p:cNvSpPr txBox="1"/>
          <p:nvPr/>
        </p:nvSpPr>
        <p:spPr>
          <a:xfrm>
            <a:off x="7998260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F8E5E3-1F9C-AF48-820B-DB6DB6E11EE3}"/>
              </a:ext>
            </a:extLst>
          </p:cNvPr>
          <p:cNvSpPr txBox="1"/>
          <p:nvPr/>
        </p:nvSpPr>
        <p:spPr>
          <a:xfrm>
            <a:off x="1009627" y="2680168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health related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38E7A68-03D5-A341-B9C7-B249F5386502}"/>
              </a:ext>
            </a:extLst>
          </p:cNvPr>
          <p:cNvSpPr txBox="1"/>
          <p:nvPr/>
        </p:nvSpPr>
        <p:spPr>
          <a:xfrm>
            <a:off x="4537084" y="2674724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emotional/mental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635FFC-E1FF-3F47-9FBF-CF93847BE21B}"/>
              </a:ext>
            </a:extLst>
          </p:cNvPr>
          <p:cNvSpPr txBox="1"/>
          <p:nvPr/>
        </p:nvSpPr>
        <p:spPr>
          <a:xfrm>
            <a:off x="8003995" y="2674724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relationships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621D468-65AC-744C-AA96-E6C2968701A8}"/>
              </a:ext>
            </a:extLst>
          </p:cNvPr>
          <p:cNvSpPr txBox="1"/>
          <p:nvPr/>
        </p:nvSpPr>
        <p:spPr>
          <a:xfrm>
            <a:off x="1178402" y="3415422"/>
            <a:ext cx="317727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blood pressure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heart problems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increased chance to catch colds and flu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EAF2DC-A8AA-074B-A4E3-79F400754D8F}"/>
              </a:ext>
            </a:extLst>
          </p:cNvPr>
          <p:cNvSpPr txBox="1"/>
          <p:nvPr/>
        </p:nvSpPr>
        <p:spPr>
          <a:xfrm>
            <a:off x="4693536" y="3429000"/>
            <a:ext cx="320259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depression / anxiety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anger / irritation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changes in appetite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sleep problems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lack of energy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hopelessness / helplessness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C5ACA1-D78C-A248-84B8-E9A3D5A52A5C}"/>
              </a:ext>
            </a:extLst>
          </p:cNvPr>
          <p:cNvSpPr txBox="1"/>
          <p:nvPr/>
        </p:nvSpPr>
        <p:spPr>
          <a:xfrm>
            <a:off x="8092600" y="3429000"/>
            <a:ext cx="32729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withdraw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feel like burden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increases loneliness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friends and family can drift away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33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880643E-1EBE-CA44-A9D0-EBE4B06148D6}"/>
              </a:ext>
            </a:extLst>
          </p:cNvPr>
          <p:cNvSpPr/>
          <p:nvPr/>
        </p:nvSpPr>
        <p:spPr>
          <a:xfrm>
            <a:off x="8868229" y="-29029"/>
            <a:ext cx="3352800" cy="6923315"/>
          </a:xfrm>
          <a:custGeom>
            <a:avLst/>
            <a:gdLst>
              <a:gd name="connsiteX0" fmla="*/ 2235200 w 3352800"/>
              <a:gd name="connsiteY0" fmla="*/ 0 h 6923315"/>
              <a:gd name="connsiteX1" fmla="*/ 3352800 w 3352800"/>
              <a:gd name="connsiteY1" fmla="*/ 0 h 6923315"/>
              <a:gd name="connsiteX2" fmla="*/ 3338285 w 3352800"/>
              <a:gd name="connsiteY2" fmla="*/ 6923315 h 6923315"/>
              <a:gd name="connsiteX3" fmla="*/ 0 w 3352800"/>
              <a:gd name="connsiteY3" fmla="*/ 6923315 h 6923315"/>
              <a:gd name="connsiteX4" fmla="*/ 2235200 w 3352800"/>
              <a:gd name="connsiteY4" fmla="*/ 0 h 692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6923315">
                <a:moveTo>
                  <a:pt x="2235200" y="0"/>
                </a:moveTo>
                <a:lnTo>
                  <a:pt x="3352800" y="0"/>
                </a:lnTo>
                <a:cubicBezTo>
                  <a:pt x="3347962" y="2307772"/>
                  <a:pt x="3343123" y="4615543"/>
                  <a:pt x="3338285" y="6923315"/>
                </a:cubicBezTo>
                <a:lnTo>
                  <a:pt x="0" y="6923315"/>
                </a:lnTo>
                <a:lnTo>
                  <a:pt x="2235200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Your Stress Signs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386344" y="2134351"/>
            <a:ext cx="94193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reacts to stress differently</a:t>
            </a:r>
          </a:p>
          <a:p>
            <a:pPr marL="139700"/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know your signs so you know when to react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about a recent stressful experience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your body – where are you experiencing that stress?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handout to learn what your stress signs are</a:t>
            </a:r>
          </a:p>
          <a:p>
            <a:pPr marL="114300">
              <a:buClr>
                <a:srgbClr val="000000"/>
              </a:buClr>
              <a:buSzPct val="100000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the next week </a:t>
            </a:r>
          </a:p>
          <a:p>
            <a:pPr marL="596900" lvl="1"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attention to your stress signs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B4567E-481C-FD4D-B427-38861CE627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05" y="4657888"/>
            <a:ext cx="1989323" cy="1681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05F88F-BE6A-EA49-B77E-DC612006FA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8960" y="697229"/>
            <a:ext cx="2293351" cy="426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9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Dealing with Stress:  Deep Breathing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CFEA55-E3C3-AF46-91C4-B61C6D4266DE}"/>
              </a:ext>
            </a:extLst>
          </p:cNvPr>
          <p:cNvSpPr/>
          <p:nvPr/>
        </p:nvSpPr>
        <p:spPr>
          <a:xfrm>
            <a:off x="1042419" y="1513345"/>
            <a:ext cx="86384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Proven method to calm down and reduce stress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Sends a message to your body to relax and be calm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Slowing down your breathing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heart rate and breathing slows 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Gives you space to respond rather than react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Daily practice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Start with 10 breathes 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during a stressful caregiving situation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 is to have it be second nature to you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 you don't need to think about it, just use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when you find yourself in a stressful situation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B2AF74D-1BFE-F64A-AAFF-98787A73E48C}"/>
              </a:ext>
            </a:extLst>
          </p:cNvPr>
          <p:cNvSpPr/>
          <p:nvPr/>
        </p:nvSpPr>
        <p:spPr>
          <a:xfrm>
            <a:off x="9367025" y="3790931"/>
            <a:ext cx="3657600" cy="3657600"/>
          </a:xfrm>
          <a:prstGeom prst="ellipse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1969908-C159-8D41-91E9-768352264CB8}"/>
              </a:ext>
            </a:extLst>
          </p:cNvPr>
          <p:cNvGrpSpPr/>
          <p:nvPr/>
        </p:nvGrpSpPr>
        <p:grpSpPr>
          <a:xfrm>
            <a:off x="8330437" y="2479267"/>
            <a:ext cx="2865388" cy="2865388"/>
            <a:chOff x="2389873" y="2479467"/>
            <a:chExt cx="3010222" cy="301022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E105BA-4C3F-9648-B268-E00836207C3F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6" name="Graphic 25" descr="Confused person with solid fill">
                <a:extLst>
                  <a:ext uri="{FF2B5EF4-FFF2-40B4-BE49-F238E27FC236}">
                    <a16:creationId xmlns:a16="http://schemas.microsoft.com/office/drawing/2014/main" id="{D7699831-B4B4-F34B-B526-2588F8CCC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014FE32-E96C-1342-BB64-377794924F05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0C62AC2-921A-F34E-9F6D-C3CF14D53130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8B18B21-75F0-A342-A11B-04EE78250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889058D-425B-0249-BDA2-C344FDEF1A3F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DA7F79A-1C35-494B-8363-91592A714DBB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48C1CA01-9F18-6A4A-88E5-A5D8990F708D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8DAD84-DCF0-E04D-A783-120183D4D7AB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7355BF9-81DA-4D44-B15B-00002B78D260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530C8697-5888-7B4D-A539-CBAA00D694F6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176DBADF-A8CD-374D-AB52-9F0152C9E692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A0CEA9F0-59B4-114C-8300-2E5BDFFE0120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0F0C84CA-998E-6843-AF60-178E25BC90BD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3071D5E1-0659-B34A-AF09-736247B74EF4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B1A854D-A77B-DE41-94AB-E8D880BEDC72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4F77D4D-9675-0C49-AE9A-CC417F527786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BEACDAB-9593-0444-8477-0606BCAD80F1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E2CC451-427E-5348-986C-B1A4D89B1838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462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938391" y="1720840"/>
            <a:ext cx="83152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moment we will do an exercise that will ask you to slowly breath in for a count of 5, pause, and then breath out for a count of 5. </a:t>
            </a: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any breathing problems (like asthma or COPD) or other health conditions that make you uncomfortable doing this, please don’t push yourself. </a:t>
            </a:r>
          </a:p>
          <a:p>
            <a:pPr marL="139700"/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get lightheaded, stop immediately!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67B85372-D291-F34D-9F34-FC2044914D72}"/>
              </a:ext>
            </a:extLst>
          </p:cNvPr>
          <p:cNvSpPr/>
          <p:nvPr/>
        </p:nvSpPr>
        <p:spPr>
          <a:xfrm>
            <a:off x="9158514" y="-14514"/>
            <a:ext cx="3106057" cy="6908800"/>
          </a:xfrm>
          <a:custGeom>
            <a:avLst/>
            <a:gdLst>
              <a:gd name="connsiteX0" fmla="*/ 2235200 w 3106057"/>
              <a:gd name="connsiteY0" fmla="*/ 14514 h 6908800"/>
              <a:gd name="connsiteX1" fmla="*/ 3062515 w 3106057"/>
              <a:gd name="connsiteY1" fmla="*/ 0 h 6908800"/>
              <a:gd name="connsiteX2" fmla="*/ 3106057 w 3106057"/>
              <a:gd name="connsiteY2" fmla="*/ 6908800 h 6908800"/>
              <a:gd name="connsiteX3" fmla="*/ 0 w 3106057"/>
              <a:gd name="connsiteY3" fmla="*/ 6908800 h 6908800"/>
              <a:gd name="connsiteX4" fmla="*/ 2235200 w 3106057"/>
              <a:gd name="connsiteY4" fmla="*/ 14514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6908800">
                <a:moveTo>
                  <a:pt x="2235200" y="14514"/>
                </a:moveTo>
                <a:lnTo>
                  <a:pt x="3062515" y="0"/>
                </a:lnTo>
                <a:lnTo>
                  <a:pt x="3106057" y="6908800"/>
                </a:lnTo>
                <a:lnTo>
                  <a:pt x="0" y="6908800"/>
                </a:lnTo>
                <a:lnTo>
                  <a:pt x="2235200" y="14514"/>
                </a:lnTo>
                <a:close/>
              </a:path>
            </a:pathLst>
          </a:custGeom>
          <a:solidFill>
            <a:srgbClr val="8D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Deep Breathing Guide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BBF29-32B0-4A45-85EB-04A32174D0D3}"/>
              </a:ext>
            </a:extLst>
          </p:cNvPr>
          <p:cNvSpPr>
            <a:spLocks noChangeAspect="1"/>
          </p:cNvSpPr>
          <p:nvPr/>
        </p:nvSpPr>
        <p:spPr>
          <a:xfrm>
            <a:off x="1070516" y="1917573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 WATCH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4EF6D5-EB11-714E-AFC7-F8DE7FA3EB7F}"/>
              </a:ext>
            </a:extLst>
          </p:cNvPr>
          <p:cNvSpPr>
            <a:spLocks noChangeAspect="1"/>
          </p:cNvSpPr>
          <p:nvPr/>
        </p:nvSpPr>
        <p:spPr>
          <a:xfrm>
            <a:off x="1070516" y="2876766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2:  SLOW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0207AD-9B12-8740-AF63-CEDA99A34781}"/>
              </a:ext>
            </a:extLst>
          </p:cNvPr>
          <p:cNvSpPr>
            <a:spLocks noChangeAspect="1"/>
          </p:cNvSpPr>
          <p:nvPr/>
        </p:nvSpPr>
        <p:spPr>
          <a:xfrm>
            <a:off x="1070516" y="3835959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3:  DEEP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3402F02-F65B-8842-9D24-663D7970C890}"/>
              </a:ext>
            </a:extLst>
          </p:cNvPr>
          <p:cNvSpPr>
            <a:spLocks noChangeAspect="1"/>
          </p:cNvSpPr>
          <p:nvPr/>
        </p:nvSpPr>
        <p:spPr>
          <a:xfrm>
            <a:off x="1070516" y="4795152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4:  FOCUS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F27352-69AD-8D4E-BA23-4E1C3530ABC1}"/>
              </a:ext>
            </a:extLst>
          </p:cNvPr>
          <p:cNvSpPr>
            <a:spLocks noChangeAspect="1"/>
          </p:cNvSpPr>
          <p:nvPr/>
        </p:nvSpPr>
        <p:spPr>
          <a:xfrm>
            <a:off x="1070516" y="5754345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5:  PRACTICE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170480C-5A60-1242-A456-A4951DDAF835}"/>
              </a:ext>
            </a:extLst>
          </p:cNvPr>
          <p:cNvSpPr>
            <a:spLocks noChangeAspect="1"/>
          </p:cNvSpPr>
          <p:nvPr/>
        </p:nvSpPr>
        <p:spPr>
          <a:xfrm>
            <a:off x="3499440" y="1918780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Get comfortable and close your eyes     </a:t>
            </a:r>
          </a:p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feel your breath for a couple of breaths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BB1D54-7F53-5940-ADE3-717D6D85F394}"/>
              </a:ext>
            </a:extLst>
          </p:cNvPr>
          <p:cNvSpPr>
            <a:spLocks noChangeAspect="1"/>
          </p:cNvSpPr>
          <p:nvPr/>
        </p:nvSpPr>
        <p:spPr>
          <a:xfrm>
            <a:off x="3499440" y="2875793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in through your nose for a count of 5, pause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out through your mouth for a count of 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2CD9FC-3006-7F4A-8893-C10D30E5B3F0}"/>
              </a:ext>
            </a:extLst>
          </p:cNvPr>
          <p:cNvSpPr>
            <a:spLocks noChangeAspect="1"/>
          </p:cNvSpPr>
          <p:nvPr/>
        </p:nvSpPr>
        <p:spPr>
          <a:xfrm>
            <a:off x="3499440" y="3836932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Put your hand on your stomach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Feel your hand rise as you breath in and fall as you breath out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173414-470B-6B43-9901-886363D9B9D5}"/>
              </a:ext>
            </a:extLst>
          </p:cNvPr>
          <p:cNvSpPr>
            <a:spLocks noChangeAspect="1"/>
          </p:cNvSpPr>
          <p:nvPr/>
        </p:nvSpPr>
        <p:spPr>
          <a:xfrm>
            <a:off x="3499440" y="4796390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Difficulties focusing?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Add a word as you breath in and another as you breath out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316526-E6B5-8944-9128-94C965CC995C}"/>
              </a:ext>
            </a:extLst>
          </p:cNvPr>
          <p:cNvSpPr>
            <a:spLocks noChangeAspect="1"/>
          </p:cNvSpPr>
          <p:nvPr/>
        </p:nvSpPr>
        <p:spPr>
          <a:xfrm>
            <a:off x="3499440" y="5755583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Practice every day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Take 10 breaths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3A2A4-7E3E-4A40-802C-DD651EBC7EF8}"/>
              </a:ext>
            </a:extLst>
          </p:cNvPr>
          <p:cNvSpPr txBox="1"/>
          <p:nvPr/>
        </p:nvSpPr>
        <p:spPr>
          <a:xfrm>
            <a:off x="1070516" y="1456228"/>
            <a:ext cx="5379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Giving you space to respond rather than react</a:t>
            </a:r>
          </a:p>
        </p:txBody>
      </p:sp>
    </p:spTree>
    <p:extLst>
      <p:ext uri="{BB962C8B-B14F-4D97-AF65-F5344CB8AC3E}">
        <p14:creationId xmlns:p14="http://schemas.microsoft.com/office/powerpoint/2010/main" val="639395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Dealing with Stress:  Visualization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CFEA55-E3C3-AF46-91C4-B61C6D4266DE}"/>
              </a:ext>
            </a:extLst>
          </p:cNvPr>
          <p:cNvSpPr/>
          <p:nvPr/>
        </p:nvSpPr>
        <p:spPr>
          <a:xfrm>
            <a:off x="1042419" y="1889862"/>
            <a:ext cx="86384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Visualization is a way to help you to take a break from stress</a:t>
            </a:r>
          </a:p>
          <a:p>
            <a:pPr marL="800100" lvl="1" indent="-342900" hangingPunct="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involves imagining yourself in a peaceful and safe place where you feel relaxed, happy, and secure</a:t>
            </a:r>
          </a:p>
          <a:p>
            <a:pPr hangingPunct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7F897-8B96-5449-90D8-4B796C8722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 brushSiz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75259" y="3080729"/>
            <a:ext cx="5258788" cy="394409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effectLst>
            <a:softEdge rad="1397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E529B0-7842-034F-9E9E-B393FF3E24C9}"/>
              </a:ext>
            </a:extLst>
          </p:cNvPr>
          <p:cNvSpPr txBox="1"/>
          <p:nvPr/>
        </p:nvSpPr>
        <p:spPr>
          <a:xfrm>
            <a:off x="1042419" y="3155187"/>
            <a:ext cx="61328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Daily practice</a:t>
            </a:r>
          </a:p>
          <a:p>
            <a:pPr marL="800100" lvl="1" indent="-342900" hangingPunct="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Works best if you practice it daily, until it becomes second nature </a:t>
            </a:r>
          </a:p>
          <a:p>
            <a:pPr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 is to have it be second nature to you, so you don't need to think about it just use it when you find yourself in a stressful situation</a:t>
            </a:r>
          </a:p>
        </p:txBody>
      </p:sp>
    </p:spTree>
    <p:extLst>
      <p:ext uri="{BB962C8B-B14F-4D97-AF65-F5344CB8AC3E}">
        <p14:creationId xmlns:p14="http://schemas.microsoft.com/office/powerpoint/2010/main" val="157298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Visualization Guide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023273" y="1636456"/>
            <a:ext cx="9419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Imagine a place where you can feel calm, peaceful and safe. It may be a place you've been to before, somewhere you've dreamt about going, or maybe somewhere you've seen a picture of.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on the </a:t>
            </a:r>
            <a:r>
              <a:rPr lang="en-US" dirty="0">
                <a:solidFill>
                  <a:srgbClr val="2C95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your peaceful safe place.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notice the </a:t>
            </a:r>
            <a:r>
              <a:rPr lang="en-US" dirty="0">
                <a:solidFill>
                  <a:srgbClr val="2C95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that are around you, or perhaps the silence.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Think about any </a:t>
            </a:r>
            <a:r>
              <a:rPr lang="en-US" dirty="0">
                <a:solidFill>
                  <a:srgbClr val="2C95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SMELLS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you notice there.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Then focus on any skin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2C95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SENSATIONS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the earth beneath you, the temperature, movement of air, anything you can touch.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While you are in your peaceful and safe place, you might choose to give it a name, whether one word or a phrase that you can use to bring this image back, anytime you need to.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choose to linger there a while, just enjoying the peacefulness and serenity.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leave whenever you want to, just by opening your eyes and being aware of where you are now.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5158417-3338-5947-AFF1-171BB857F27E}"/>
              </a:ext>
            </a:extLst>
          </p:cNvPr>
          <p:cNvSpPr/>
          <p:nvPr/>
        </p:nvSpPr>
        <p:spPr>
          <a:xfrm flipV="1">
            <a:off x="10551886" y="-29029"/>
            <a:ext cx="1654628" cy="6894286"/>
          </a:xfrm>
          <a:custGeom>
            <a:avLst/>
            <a:gdLst>
              <a:gd name="connsiteX0" fmla="*/ 2206172 w 2481943"/>
              <a:gd name="connsiteY0" fmla="*/ 0 h 6894286"/>
              <a:gd name="connsiteX1" fmla="*/ 0 w 2481943"/>
              <a:gd name="connsiteY1" fmla="*/ 6894286 h 6894286"/>
              <a:gd name="connsiteX2" fmla="*/ 2481943 w 2481943"/>
              <a:gd name="connsiteY2" fmla="*/ 6894286 h 6894286"/>
              <a:gd name="connsiteX3" fmla="*/ 2467429 w 2481943"/>
              <a:gd name="connsiteY3" fmla="*/ 43543 h 6894286"/>
              <a:gd name="connsiteX4" fmla="*/ 2235200 w 2481943"/>
              <a:gd name="connsiteY4" fmla="*/ 43543 h 6894286"/>
              <a:gd name="connsiteX5" fmla="*/ 2206172 w 2481943"/>
              <a:gd name="connsiteY5" fmla="*/ 0 h 68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943" h="6894286">
                <a:moveTo>
                  <a:pt x="2206172" y="0"/>
                </a:moveTo>
                <a:lnTo>
                  <a:pt x="0" y="6894286"/>
                </a:lnTo>
                <a:lnTo>
                  <a:pt x="2481943" y="6894286"/>
                </a:lnTo>
                <a:lnTo>
                  <a:pt x="2467429" y="43543"/>
                </a:lnTo>
                <a:lnTo>
                  <a:pt x="2235200" y="43543"/>
                </a:lnTo>
                <a:lnTo>
                  <a:pt x="2206172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4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85120" y="2043534"/>
            <a:ext cx="909858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 affects our life in many ways, some of them unexpected.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shows stress in different ways, and it is important to know your own signals.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breathing &amp; visualization work best if it is practiced often.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2C957F"/>
                </a:gs>
                <a:gs pos="42000">
                  <a:srgbClr val="93C4BA"/>
                </a:gs>
                <a:gs pos="61000">
                  <a:srgbClr val="CCE6DF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984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2370456" y="2206322"/>
            <a:ext cx="3377380" cy="2064774"/>
          </a:xfrm>
          <a:prstGeom prst="rect">
            <a:avLst/>
          </a:prstGeom>
          <a:solidFill>
            <a:srgbClr val="2C957F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Daily practice of deep breathing (start at 10 breaths)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0EBAF-2444-4D47-B391-5A1FE8CD36B4}"/>
              </a:ext>
            </a:extLst>
          </p:cNvPr>
          <p:cNvSpPr/>
          <p:nvPr/>
        </p:nvSpPr>
        <p:spPr>
          <a:xfrm>
            <a:off x="6256020" y="2207053"/>
            <a:ext cx="3377380" cy="2064774"/>
          </a:xfrm>
          <a:prstGeom prst="rect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Daily practice of visualization </a:t>
            </a: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(5 mins daily)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What will you pair it with?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4990D7-524E-AF47-8B74-6D2AF9A35F2A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Optional</a:t>
            </a:r>
          </a:p>
          <a:p>
            <a:pPr algn="ctr"/>
            <a:r>
              <a:rPr lang="en-US" dirty="0">
                <a:solidFill>
                  <a:srgbClr val="2C957F"/>
                </a:solidFill>
              </a:rPr>
              <a:t>Break it Down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8566D3-7783-CA49-ADE4-2F196DA379AF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Reminders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D720B2-0079-544E-9E4D-AE9EDDC4BAF8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Run into Problems </a:t>
            </a:r>
          </a:p>
          <a:p>
            <a:pPr algn="ctr"/>
            <a:r>
              <a:rPr lang="en-US" dirty="0">
                <a:solidFill>
                  <a:srgbClr val="2C957F"/>
                </a:solidFill>
              </a:rPr>
              <a:t>Getting it Done?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Do it with something you already do.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E4DAD-E8C6-D241-9EE8-B93B46EA4B78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Take large tasks &amp; break it into steps.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81DD5E-A237-CB4F-818F-20EAB517EB43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Phone Alarms</a:t>
            </a:r>
          </a:p>
          <a:p>
            <a:pPr algn="ctr"/>
            <a:r>
              <a:rPr lang="en-US" dirty="0"/>
              <a:t>Post-Its</a:t>
            </a:r>
          </a:p>
          <a:p>
            <a:pPr algn="ctr"/>
            <a:r>
              <a:rPr lang="en-US" dirty="0"/>
              <a:t>Tape to Mirror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743FE9-5C63-3D4A-B5DF-6B56EA72E40D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ID the issue</a:t>
            </a:r>
          </a:p>
          <a:p>
            <a:pPr algn="ctr"/>
            <a:r>
              <a:rPr lang="en-US" dirty="0"/>
              <a:t>Brainstorm solutions</a:t>
            </a:r>
          </a:p>
          <a:p>
            <a:pPr algn="ctr"/>
            <a:r>
              <a:rPr lang="en-US" dirty="0"/>
              <a:t>Try it 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BF6158-06D6-2A44-AE0B-A3926BD15390}"/>
              </a:ext>
            </a:extLst>
          </p:cNvPr>
          <p:cNvGrpSpPr/>
          <p:nvPr/>
        </p:nvGrpSpPr>
        <p:grpSpPr>
          <a:xfrm>
            <a:off x="3635739" y="2424974"/>
            <a:ext cx="846813" cy="846813"/>
            <a:chOff x="2389873" y="2479467"/>
            <a:chExt cx="3010222" cy="30102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47BBF49-F4C6-3D40-BB04-6A70F41C8969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45" name="Graphic 44" descr="Confused person with solid fill">
                <a:extLst>
                  <a:ext uri="{FF2B5EF4-FFF2-40B4-BE49-F238E27FC236}">
                    <a16:creationId xmlns:a16="http://schemas.microsoft.com/office/drawing/2014/main" id="{7DC7099F-1ECB-9D4D-A58F-00A49F6E19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FBACD0B7-CCD9-A848-BEE9-45957787AC23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8C2915C-2FD3-EE41-AE7D-B1D8BA203FE7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6773B13-9B0D-4742-8E33-59C544DC0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6876B26-BDFE-2546-A04A-8D567157F3CE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7937BE08-6C0F-1146-B58F-F7EFDAF9BAE8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2AB8F1E0-A9B9-9D47-82B5-5A85C1912EBB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0527E54-2797-2742-966C-3765DD7AD79E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7A7BAAC-7CE8-9045-937E-C42CA6502420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C0C757E5-DAF1-E14B-AFE4-BC9B4F20B685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E6C5A589-AACC-774C-99F5-A81D7422F655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23257854-41DF-9446-98F6-60059AC6C450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8CB0EF52-E8A9-1647-B494-79D977417267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9F17A89B-035B-D345-87DB-D5818153A83C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1491D66-B05D-F54C-A18D-7DD787DDEE72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F71AE7C-7174-0347-B2F9-314F25A5D617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2D9D0DE-1F42-8D41-9A7D-222AC24F45F8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8F3396B-7EE4-9049-A1C1-17803BB4CE2A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8C6C9F5-CFCC-724E-91C5-AC191C1F17CA}"/>
              </a:ext>
            </a:extLst>
          </p:cNvPr>
          <p:cNvGrpSpPr/>
          <p:nvPr/>
        </p:nvGrpSpPr>
        <p:grpSpPr>
          <a:xfrm>
            <a:off x="7595552" y="2315588"/>
            <a:ext cx="822734" cy="1053449"/>
            <a:chOff x="6106049" y="1723292"/>
            <a:chExt cx="2917371" cy="373547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8D7C8A9-80E5-8E4D-B721-D6560531E386}"/>
                </a:ext>
              </a:extLst>
            </p:cNvPr>
            <p:cNvGrpSpPr/>
            <p:nvPr/>
          </p:nvGrpSpPr>
          <p:grpSpPr>
            <a:xfrm>
              <a:off x="6106049" y="1723292"/>
              <a:ext cx="2917371" cy="3735472"/>
              <a:chOff x="4136573" y="1652954"/>
              <a:chExt cx="2917371" cy="3735472"/>
            </a:xfrm>
          </p:grpSpPr>
          <p:pic>
            <p:nvPicPr>
              <p:cNvPr id="52" name="Graphic 51" descr="Woman with solid fill">
                <a:extLst>
                  <a:ext uri="{FF2B5EF4-FFF2-40B4-BE49-F238E27FC236}">
                    <a16:creationId xmlns:a16="http://schemas.microsoft.com/office/drawing/2014/main" id="{117A7F78-DEC1-B147-89FD-A503D17481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136573" y="2471055"/>
                <a:ext cx="2917371" cy="2917371"/>
              </a:xfrm>
              <a:prstGeom prst="rect">
                <a:avLst/>
              </a:prstGeom>
            </p:spPr>
          </p:pic>
          <p:pic>
            <p:nvPicPr>
              <p:cNvPr id="53" name="Graphic 52" descr="Thought bubble outline">
                <a:extLst>
                  <a:ext uri="{FF2B5EF4-FFF2-40B4-BE49-F238E27FC236}">
                    <a16:creationId xmlns:a16="http://schemas.microsoft.com/office/drawing/2014/main" id="{16BC2A05-03A7-434D-AD07-765FCCDBD1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04443" y="1652954"/>
                <a:ext cx="1275300" cy="1275300"/>
              </a:xfrm>
              <a:prstGeom prst="rect">
                <a:avLst/>
              </a:prstGeom>
            </p:spPr>
          </p:pic>
          <p:pic>
            <p:nvPicPr>
              <p:cNvPr id="54" name="Graphic 53" descr="Tropical scene outline">
                <a:extLst>
                  <a:ext uri="{FF2B5EF4-FFF2-40B4-BE49-F238E27FC236}">
                    <a16:creationId xmlns:a16="http://schemas.microsoft.com/office/drawing/2014/main" id="{96B4AFB5-1E70-3341-B13A-59FEE26E2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088373" y="1901690"/>
                <a:ext cx="507439" cy="507439"/>
              </a:xfrm>
              <a:prstGeom prst="rect">
                <a:avLst/>
              </a:prstGeom>
            </p:spPr>
          </p:pic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8C4D0F7-43D2-A640-A86B-E0391E596EDA}"/>
                </a:ext>
              </a:extLst>
            </p:cNvPr>
            <p:cNvSpPr/>
            <p:nvPr/>
          </p:nvSpPr>
          <p:spPr>
            <a:xfrm>
              <a:off x="7262573" y="5251039"/>
              <a:ext cx="246888" cy="1992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5C50389-0A9C-4748-90C7-52F7EA75EA82}"/>
                </a:ext>
              </a:extLst>
            </p:cNvPr>
            <p:cNvSpPr/>
            <p:nvPr/>
          </p:nvSpPr>
          <p:spPr>
            <a:xfrm>
              <a:off x="7627982" y="5251039"/>
              <a:ext cx="246888" cy="1992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8D0CB9F9-B4D8-6F40-AA93-E3339475BCA8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2C957F"/>
          </a:solidFill>
          <a:ln>
            <a:solidFill>
              <a:srgbClr val="2C9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15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URL: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www.optimalagingcenter.com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/caregiver-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tlc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8516</TotalTime>
  <Words>1001</Words>
  <Application>Microsoft Macintosh PowerPoint</Application>
  <PresentationFormat>Widescreen</PresentationFormat>
  <Paragraphs>193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Gill Sans MT</vt:lpstr>
      <vt:lpstr>Goudy Old Style</vt:lpstr>
      <vt:lpstr>ClassicFrameVTI</vt:lpstr>
      <vt:lpstr>Office Theme</vt:lpstr>
      <vt:lpstr>   Strategies for Stress</vt:lpstr>
      <vt:lpstr>Building Community</vt:lpstr>
      <vt:lpstr>Introductions</vt:lpstr>
      <vt:lpstr>Today’s Topics</vt:lpstr>
      <vt:lpstr>Stress &amp; Caregiving</vt:lpstr>
      <vt:lpstr>Stress</vt:lpstr>
      <vt:lpstr>Consequences of Stress</vt:lpstr>
      <vt:lpstr>Your Stress Signs</vt:lpstr>
      <vt:lpstr>Dealing with Stress:  Deep Breathing</vt:lpstr>
      <vt:lpstr>PowerPoint Presentation</vt:lpstr>
      <vt:lpstr>Deep Breathing Guide</vt:lpstr>
      <vt:lpstr>Dealing with Stress:  Visualization</vt:lpstr>
      <vt:lpstr>Visualization Guide</vt:lpstr>
      <vt:lpstr>Take Away</vt:lpstr>
      <vt:lpstr>Making This Work for You</vt:lpstr>
      <vt:lpstr>Access  To The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79</cp:revision>
  <cp:lastPrinted>2021-04-27T01:29:43Z</cp:lastPrinted>
  <dcterms:created xsi:type="dcterms:W3CDTF">2020-09-01T21:53:41Z</dcterms:created>
  <dcterms:modified xsi:type="dcterms:W3CDTF">2023-06-02T22:35:08Z</dcterms:modified>
</cp:coreProperties>
</file>